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vml" ContentType="application/vnd.openxmlformats-officedocument.vmlDrawing"/>
  <Default Extension="png" ContentType="image/png"/>
  <Default Extension="vsdx" ContentType="application/vnd.ms-visio.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8.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0.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2.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7.xml" ContentType="application/vnd.openxmlformats-officedocument.drawingml.diagramData+xml"/>
  <Override PartName="/ppt/diagrams/data9.xml" ContentType="application/vnd.openxmlformats-officedocument.drawingml.diagramData+xml"/>
  <Override PartName="/ppt/diagrams/data11.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72" r:id="rId2"/>
  </p:sldMasterIdLst>
  <p:notesMasterIdLst>
    <p:notesMasterId r:id="rId66"/>
  </p:notesMasterIdLst>
  <p:handoutMasterIdLst>
    <p:handoutMasterId r:id="rId67"/>
  </p:handoutMasterIdLst>
  <p:sldIdLst>
    <p:sldId id="708" r:id="rId3"/>
    <p:sldId id="1025" r:id="rId4"/>
    <p:sldId id="948" r:id="rId5"/>
    <p:sldId id="1020" r:id="rId6"/>
    <p:sldId id="1021" r:id="rId7"/>
    <p:sldId id="1022" r:id="rId8"/>
    <p:sldId id="1023" r:id="rId9"/>
    <p:sldId id="1024" r:id="rId10"/>
    <p:sldId id="987" r:id="rId11"/>
    <p:sldId id="998" r:id="rId12"/>
    <p:sldId id="1026" r:id="rId13"/>
    <p:sldId id="988" r:id="rId14"/>
    <p:sldId id="951" r:id="rId15"/>
    <p:sldId id="965" r:id="rId16"/>
    <p:sldId id="989" r:id="rId17"/>
    <p:sldId id="1006" r:id="rId18"/>
    <p:sldId id="990" r:id="rId19"/>
    <p:sldId id="1030" r:id="rId20"/>
    <p:sldId id="1012" r:id="rId21"/>
    <p:sldId id="1013" r:id="rId22"/>
    <p:sldId id="1031" r:id="rId23"/>
    <p:sldId id="969" r:id="rId24"/>
    <p:sldId id="1033" r:id="rId25"/>
    <p:sldId id="1009" r:id="rId26"/>
    <p:sldId id="1014" r:id="rId27"/>
    <p:sldId id="992" r:id="rId28"/>
    <p:sldId id="954" r:id="rId29"/>
    <p:sldId id="1002" r:id="rId30"/>
    <p:sldId id="1034" r:id="rId31"/>
    <p:sldId id="1121" r:id="rId32"/>
    <p:sldId id="1122" r:id="rId33"/>
    <p:sldId id="1123" r:id="rId34"/>
    <p:sldId id="1092" r:id="rId35"/>
    <p:sldId id="1124" r:id="rId36"/>
    <p:sldId id="1126" r:id="rId37"/>
    <p:sldId id="1127" r:id="rId38"/>
    <p:sldId id="1094" r:id="rId39"/>
    <p:sldId id="1129" r:id="rId40"/>
    <p:sldId id="1130" r:id="rId41"/>
    <p:sldId id="1097" r:id="rId42"/>
    <p:sldId id="1099" r:id="rId43"/>
    <p:sldId id="1100" r:id="rId44"/>
    <p:sldId id="1131" r:id="rId45"/>
    <p:sldId id="1101" r:id="rId46"/>
    <p:sldId id="1102" r:id="rId47"/>
    <p:sldId id="1103" r:id="rId48"/>
    <p:sldId id="1132" r:id="rId49"/>
    <p:sldId id="1104" r:id="rId50"/>
    <p:sldId id="1105" r:id="rId51"/>
    <p:sldId id="1134" r:id="rId52"/>
    <p:sldId id="1106" r:id="rId53"/>
    <p:sldId id="1133" r:id="rId54"/>
    <p:sldId id="1107" r:id="rId55"/>
    <p:sldId id="1135" r:id="rId56"/>
    <p:sldId id="1108" r:id="rId57"/>
    <p:sldId id="1109" r:id="rId58"/>
    <p:sldId id="1110" r:id="rId59"/>
    <p:sldId id="1111" r:id="rId60"/>
    <p:sldId id="1112" r:id="rId61"/>
    <p:sldId id="1113" r:id="rId62"/>
    <p:sldId id="1128" r:id="rId63"/>
    <p:sldId id="1117" r:id="rId64"/>
    <p:sldId id="1136" r:id="rId65"/>
  </p:sldIdLst>
  <p:sldSz cx="9144000" cy="6858000" type="screen4x3"/>
  <p:notesSz cx="7099300" cy="10234613"/>
  <p:defaultTextStyle>
    <a:defPPr>
      <a:defRPr lang="en-US"/>
    </a:defPPr>
    <a:lvl1pPr algn="l" rtl="0" fontAlgn="base">
      <a:spcBef>
        <a:spcPct val="0"/>
      </a:spcBef>
      <a:spcAft>
        <a:spcPct val="0"/>
      </a:spcAft>
      <a:defRPr sz="2400" kern="1200" baseline="-250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kern="1200" baseline="-250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kern="1200" baseline="-250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kern="1200" baseline="-250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kern="1200" baseline="-25000">
        <a:solidFill>
          <a:schemeClr val="tx1"/>
        </a:solidFill>
        <a:latin typeface="Tahoma" pitchFamily="34" charset="0"/>
        <a:ea typeface="宋体" pitchFamily="2" charset="-122"/>
        <a:cs typeface="+mn-cs"/>
      </a:defRPr>
    </a:lvl5pPr>
    <a:lvl6pPr marL="2286000" algn="l" defTabSz="914400" rtl="0" eaLnBrk="1" latinLnBrk="0" hangingPunct="1">
      <a:defRPr sz="2400" kern="1200" baseline="-25000">
        <a:solidFill>
          <a:schemeClr val="tx1"/>
        </a:solidFill>
        <a:latin typeface="Tahoma" pitchFamily="34" charset="0"/>
        <a:ea typeface="宋体" pitchFamily="2" charset="-122"/>
        <a:cs typeface="+mn-cs"/>
      </a:defRPr>
    </a:lvl6pPr>
    <a:lvl7pPr marL="2743200" algn="l" defTabSz="914400" rtl="0" eaLnBrk="1" latinLnBrk="0" hangingPunct="1">
      <a:defRPr sz="2400" kern="1200" baseline="-25000">
        <a:solidFill>
          <a:schemeClr val="tx1"/>
        </a:solidFill>
        <a:latin typeface="Tahoma" pitchFamily="34" charset="0"/>
        <a:ea typeface="宋体" pitchFamily="2" charset="-122"/>
        <a:cs typeface="+mn-cs"/>
      </a:defRPr>
    </a:lvl7pPr>
    <a:lvl8pPr marL="3200400" algn="l" defTabSz="914400" rtl="0" eaLnBrk="1" latinLnBrk="0" hangingPunct="1">
      <a:defRPr sz="2400" kern="1200" baseline="-25000">
        <a:solidFill>
          <a:schemeClr val="tx1"/>
        </a:solidFill>
        <a:latin typeface="Tahoma" pitchFamily="34" charset="0"/>
        <a:ea typeface="宋体" pitchFamily="2" charset="-122"/>
        <a:cs typeface="+mn-cs"/>
      </a:defRPr>
    </a:lvl8pPr>
    <a:lvl9pPr marL="3657600" algn="l" defTabSz="914400" rtl="0" eaLnBrk="1" latinLnBrk="0" hangingPunct="1">
      <a:defRPr sz="2400" kern="1200" baseline="-25000">
        <a:solidFill>
          <a:schemeClr val="tx1"/>
        </a:solidFill>
        <a:latin typeface="Tahoma"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mei Wang" initials="MW"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000000"/>
    <a:srgbClr val="FF0000"/>
    <a:srgbClr val="660066"/>
    <a:srgbClr val="E92198"/>
    <a:srgbClr val="CC0099"/>
    <a:srgbClr val="FF6600"/>
    <a:srgbClr val="D60093"/>
    <a:srgbClr val="B2F5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18" autoAdjust="0"/>
    <p:restoredTop sz="86949" autoAdjust="0"/>
  </p:normalViewPr>
  <p:slideViewPr>
    <p:cSldViewPr>
      <p:cViewPr>
        <p:scale>
          <a:sx n="95" d="100"/>
          <a:sy n="95" d="100"/>
        </p:scale>
        <p:origin x="1248" y="-4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80"/>
    </p:cViewPr>
  </p:sorterViewPr>
  <p:notesViewPr>
    <p:cSldViewPr>
      <p:cViewPr varScale="1">
        <p:scale>
          <a:sx n="85" d="100"/>
          <a:sy n="85" d="100"/>
        </p:scale>
        <p:origin x="386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commentAuthors" Target="commentAuthors.xml"/><Relationship Id="rId69" Type="http://schemas.openxmlformats.org/officeDocument/2006/relationships/presProps" Target="presProp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_rels/data11.xml.rels><?xml version="1.0" encoding="UTF-8" standalone="yes"?>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png"/></Relationships>
</file>

<file path=ppt/diagrams/_rels/data4.xml.rels><?xml version="1.0" encoding="UTF-8" standalone="yes"?>
<Relationships xmlns="http://schemas.openxmlformats.org/package/2006/relationships"><Relationship Id="rId1" Type="http://schemas.openxmlformats.org/officeDocument/2006/relationships/image" Target="../media/image28.jpg"/><Relationship Id="rId2" Type="http://schemas.openxmlformats.org/officeDocument/2006/relationships/image" Target="../media/image29.png"/><Relationship Id="rId3" Type="http://schemas.openxmlformats.org/officeDocument/2006/relationships/image" Target="../media/image30.jpg"/></Relationships>
</file>

<file path=ppt/diagrams/_rels/data7.xml.rels><?xml version="1.0" encoding="UTF-8" standalone="yes"?>
<Relationships xmlns="http://schemas.openxmlformats.org/package/2006/relationships"><Relationship Id="rId3" Type="http://schemas.openxmlformats.org/officeDocument/2006/relationships/image" Target="../media/image390.png"/><Relationship Id="rId4" Type="http://schemas.openxmlformats.org/officeDocument/2006/relationships/image" Target="../media/image400.png"/><Relationship Id="rId1" Type="http://schemas.openxmlformats.org/officeDocument/2006/relationships/image" Target="../media/image370.png"/><Relationship Id="rId2" Type="http://schemas.openxmlformats.org/officeDocument/2006/relationships/image" Target="../media/image38.png"/></Relationships>
</file>

<file path=ppt/diagrams/_rels/data9.xml.rels><?xml version="1.0" encoding="UTF-8" standalone="yes"?>
<Relationships xmlns="http://schemas.openxmlformats.org/package/2006/relationships"><Relationship Id="rId1" Type="http://schemas.openxmlformats.org/officeDocument/2006/relationships/image" Target="../media/image430.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8.jpg"/><Relationship Id="rId2" Type="http://schemas.openxmlformats.org/officeDocument/2006/relationships/image" Target="../media/image29.png"/><Relationship Id="rId3" Type="http://schemas.openxmlformats.org/officeDocument/2006/relationships/image" Target="../media/image3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41DE67-893A-A44D-8C58-8DC3F867B840}" type="doc">
      <dgm:prSet loTypeId="urn:microsoft.com/office/officeart/2005/8/layout/pyramid2" loCatId="" qsTypeId="urn:microsoft.com/office/officeart/2005/8/quickstyle/simple4" qsCatId="simple" csTypeId="urn:microsoft.com/office/officeart/2005/8/colors/accent1_2" csCatId="accent1" phldr="1"/>
      <dgm:spPr/>
      <dgm:t>
        <a:bodyPr/>
        <a:lstStyle/>
        <a:p>
          <a:endParaRPr lang="en-US"/>
        </a:p>
      </dgm:t>
    </dgm:pt>
    <dgm:pt modelId="{7384F541-BB50-5448-BFEF-82DF0AADD39A}">
      <dgm:prSet phldrT="[Text]" custT="1"/>
      <dgm:spPr/>
      <dgm:t>
        <a:bodyPr/>
        <a:lstStyle/>
        <a:p>
          <a:r>
            <a:rPr lang="en-US" sz="2800" dirty="0" smtClean="0">
              <a:solidFill>
                <a:srgbClr val="00B0F0"/>
              </a:solidFill>
              <a:latin typeface="Candara" charset="0"/>
              <a:ea typeface="Candara" charset="0"/>
              <a:cs typeface="Candara" charset="0"/>
            </a:rPr>
            <a:t>Background</a:t>
          </a:r>
          <a:endParaRPr lang="en-US" sz="2800" dirty="0">
            <a:solidFill>
              <a:srgbClr val="00B0F0"/>
            </a:solidFill>
            <a:latin typeface="Candara" charset="0"/>
            <a:ea typeface="Candara" charset="0"/>
            <a:cs typeface="Candara" charset="0"/>
          </a:endParaRPr>
        </a:p>
      </dgm:t>
    </dgm:pt>
    <dgm:pt modelId="{345FF866-FAC0-564E-BDBF-4237582335C1}" type="parTrans" cxnId="{CADC5292-6119-9E40-B62B-F06EDE274601}">
      <dgm:prSet/>
      <dgm:spPr/>
      <dgm:t>
        <a:bodyPr/>
        <a:lstStyle/>
        <a:p>
          <a:endParaRPr lang="en-US"/>
        </a:p>
      </dgm:t>
    </dgm:pt>
    <dgm:pt modelId="{DD8EA915-46EC-FD4D-A870-78734F7D6B3A}" type="sibTrans" cxnId="{CADC5292-6119-9E40-B62B-F06EDE274601}">
      <dgm:prSet/>
      <dgm:spPr/>
      <dgm:t>
        <a:bodyPr/>
        <a:lstStyle/>
        <a:p>
          <a:endParaRPr lang="en-US"/>
        </a:p>
      </dgm:t>
    </dgm:pt>
    <dgm:pt modelId="{3B609CFD-6B12-FA4D-A525-F904345C38F5}">
      <dgm:prSet phldrT="[Text]" custT="1"/>
      <dgm:spPr/>
      <dgm:t>
        <a:bodyPr/>
        <a:lstStyle/>
        <a:p>
          <a:r>
            <a:rPr lang="en-US" sz="2800" dirty="0" smtClean="0">
              <a:solidFill>
                <a:schemeClr val="tx1"/>
              </a:solidFill>
              <a:latin typeface="Candara" charset="0"/>
              <a:ea typeface="Candara" charset="0"/>
              <a:cs typeface="Candara" charset="0"/>
            </a:rPr>
            <a:t>Blockchain (bitcoin)</a:t>
          </a:r>
          <a:endParaRPr lang="en-US" sz="2800" dirty="0">
            <a:solidFill>
              <a:schemeClr val="tx1"/>
            </a:solidFill>
            <a:latin typeface="Candara" charset="0"/>
            <a:ea typeface="Candara" charset="0"/>
            <a:cs typeface="Candara" charset="0"/>
          </a:endParaRPr>
        </a:p>
      </dgm:t>
    </dgm:pt>
    <dgm:pt modelId="{220C4B4C-629A-324C-B5A6-E76E35A9F66E}" type="parTrans" cxnId="{585660DF-7D2A-DB4B-95E5-C47C4880EC74}">
      <dgm:prSet/>
      <dgm:spPr/>
      <dgm:t>
        <a:bodyPr/>
        <a:lstStyle/>
        <a:p>
          <a:endParaRPr lang="en-US"/>
        </a:p>
      </dgm:t>
    </dgm:pt>
    <dgm:pt modelId="{EA3B52CA-C37D-5A4C-9BFF-D54ADA57A415}" type="sibTrans" cxnId="{585660DF-7D2A-DB4B-95E5-C47C4880EC74}">
      <dgm:prSet/>
      <dgm:spPr/>
      <dgm:t>
        <a:bodyPr/>
        <a:lstStyle/>
        <a:p>
          <a:endParaRPr lang="en-US"/>
        </a:p>
      </dgm:t>
    </dgm:pt>
    <dgm:pt modelId="{002E824B-A728-9A43-8CB8-632A48C4AFFC}">
      <dgm:prSet phldrT="[Text]" custT="1"/>
      <dgm:spPr/>
      <dgm:t>
        <a:bodyPr/>
        <a:lstStyle/>
        <a:p>
          <a:r>
            <a:rPr lang="en-US" sz="2800" dirty="0" smtClean="0">
              <a:latin typeface="Candara" charset="0"/>
              <a:ea typeface="Candara" charset="0"/>
              <a:cs typeface="Candara" charset="0"/>
            </a:rPr>
            <a:t>CertChain</a:t>
          </a:r>
          <a:endParaRPr lang="en-US" sz="2800" dirty="0">
            <a:latin typeface="Candara" charset="0"/>
            <a:ea typeface="Candara" charset="0"/>
            <a:cs typeface="Candara" charset="0"/>
          </a:endParaRPr>
        </a:p>
      </dgm:t>
    </dgm:pt>
    <dgm:pt modelId="{9F5DD36E-C638-0041-9E28-2185FDC684EC}" type="parTrans" cxnId="{3D882B66-7F26-0347-BD07-182D79A5668C}">
      <dgm:prSet/>
      <dgm:spPr/>
      <dgm:t>
        <a:bodyPr/>
        <a:lstStyle/>
        <a:p>
          <a:endParaRPr lang="en-US"/>
        </a:p>
      </dgm:t>
    </dgm:pt>
    <dgm:pt modelId="{BEF14194-92A4-6E45-B8AA-FE25E798C2A6}" type="sibTrans" cxnId="{3D882B66-7F26-0347-BD07-182D79A5668C}">
      <dgm:prSet/>
      <dgm:spPr/>
      <dgm:t>
        <a:bodyPr/>
        <a:lstStyle/>
        <a:p>
          <a:endParaRPr lang="en-US"/>
        </a:p>
      </dgm:t>
    </dgm:pt>
    <dgm:pt modelId="{1027FC93-E202-894E-A07D-E619731CF566}" type="pres">
      <dgm:prSet presAssocID="{4341DE67-893A-A44D-8C58-8DC3F867B840}" presName="compositeShape" presStyleCnt="0">
        <dgm:presLayoutVars>
          <dgm:dir/>
          <dgm:resizeHandles/>
        </dgm:presLayoutVars>
      </dgm:prSet>
      <dgm:spPr/>
      <dgm:t>
        <a:bodyPr/>
        <a:lstStyle/>
        <a:p>
          <a:endParaRPr lang="en-US"/>
        </a:p>
      </dgm:t>
    </dgm:pt>
    <dgm:pt modelId="{79328C34-78BD-4344-B48D-73CDDE098241}" type="pres">
      <dgm:prSet presAssocID="{4341DE67-893A-A44D-8C58-8DC3F867B840}" presName="pyramid" presStyleLbl="node1" presStyleIdx="0" presStyleCnt="1"/>
      <dgm:spPr>
        <a:gradFill rotWithShape="0">
          <a:gsLst>
            <a:gs pos="0">
              <a:srgbClr val="00B0F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pt>
    <dgm:pt modelId="{29B68AAB-537E-AE4B-BA6C-B91C972ED1F3}" type="pres">
      <dgm:prSet presAssocID="{4341DE67-893A-A44D-8C58-8DC3F867B840}" presName="theList" presStyleCnt="0"/>
      <dgm:spPr/>
    </dgm:pt>
    <dgm:pt modelId="{698D3A23-C738-8940-8BF9-CC1AE7A5FF7E}" type="pres">
      <dgm:prSet presAssocID="{7384F541-BB50-5448-BFEF-82DF0AADD39A}" presName="aNode" presStyleLbl="fgAcc1" presStyleIdx="0" presStyleCnt="3" custScaleX="113462">
        <dgm:presLayoutVars>
          <dgm:bulletEnabled val="1"/>
        </dgm:presLayoutVars>
      </dgm:prSet>
      <dgm:spPr/>
      <dgm:t>
        <a:bodyPr/>
        <a:lstStyle/>
        <a:p>
          <a:endParaRPr lang="en-US"/>
        </a:p>
      </dgm:t>
    </dgm:pt>
    <dgm:pt modelId="{69C198B8-8A34-5C42-AB4A-68DA3FB86B50}" type="pres">
      <dgm:prSet presAssocID="{7384F541-BB50-5448-BFEF-82DF0AADD39A}" presName="aSpace" presStyleCnt="0"/>
      <dgm:spPr/>
    </dgm:pt>
    <dgm:pt modelId="{DDFE5908-A657-DD42-A014-40651FB1D30D}" type="pres">
      <dgm:prSet presAssocID="{3B609CFD-6B12-FA4D-A525-F904345C38F5}" presName="aNode" presStyleLbl="fgAcc1" presStyleIdx="1" presStyleCnt="3" custScaleX="110577">
        <dgm:presLayoutVars>
          <dgm:bulletEnabled val="1"/>
        </dgm:presLayoutVars>
      </dgm:prSet>
      <dgm:spPr/>
      <dgm:t>
        <a:bodyPr/>
        <a:lstStyle/>
        <a:p>
          <a:endParaRPr lang="en-US"/>
        </a:p>
      </dgm:t>
    </dgm:pt>
    <dgm:pt modelId="{A304FA45-1E58-884B-8D40-EFC4C16C1CFC}" type="pres">
      <dgm:prSet presAssocID="{3B609CFD-6B12-FA4D-A525-F904345C38F5}" presName="aSpace" presStyleCnt="0"/>
      <dgm:spPr/>
    </dgm:pt>
    <dgm:pt modelId="{9ABD3BC4-70E5-9A45-948B-5904A0BAA20A}" type="pres">
      <dgm:prSet presAssocID="{002E824B-A728-9A43-8CB8-632A48C4AFFC}" presName="aNode" presStyleLbl="fgAcc1" presStyleIdx="2" presStyleCnt="3" custScaleX="110577">
        <dgm:presLayoutVars>
          <dgm:bulletEnabled val="1"/>
        </dgm:presLayoutVars>
      </dgm:prSet>
      <dgm:spPr/>
      <dgm:t>
        <a:bodyPr/>
        <a:lstStyle/>
        <a:p>
          <a:endParaRPr lang="en-US"/>
        </a:p>
      </dgm:t>
    </dgm:pt>
    <dgm:pt modelId="{EB5A049A-3E09-594D-A69F-E3DFDFBACA4F}" type="pres">
      <dgm:prSet presAssocID="{002E824B-A728-9A43-8CB8-632A48C4AFFC}" presName="aSpace" presStyleCnt="0"/>
      <dgm:spPr/>
    </dgm:pt>
  </dgm:ptLst>
  <dgm:cxnLst>
    <dgm:cxn modelId="{F4B0CF4F-9D31-4846-BEBD-E7F2407FF7DD}" type="presOf" srcId="{002E824B-A728-9A43-8CB8-632A48C4AFFC}" destId="{9ABD3BC4-70E5-9A45-948B-5904A0BAA20A}" srcOrd="0" destOrd="0" presId="urn:microsoft.com/office/officeart/2005/8/layout/pyramid2"/>
    <dgm:cxn modelId="{2527B6BA-AD98-A14E-B402-1293E74A3356}" type="presOf" srcId="{7384F541-BB50-5448-BFEF-82DF0AADD39A}" destId="{698D3A23-C738-8940-8BF9-CC1AE7A5FF7E}" srcOrd="0" destOrd="0" presId="urn:microsoft.com/office/officeart/2005/8/layout/pyramid2"/>
    <dgm:cxn modelId="{C685B235-D5A8-904A-A184-BB7AE648ADCB}" type="presOf" srcId="{3B609CFD-6B12-FA4D-A525-F904345C38F5}" destId="{DDFE5908-A657-DD42-A014-40651FB1D30D}" srcOrd="0" destOrd="0" presId="urn:microsoft.com/office/officeart/2005/8/layout/pyramid2"/>
    <dgm:cxn modelId="{3D882B66-7F26-0347-BD07-182D79A5668C}" srcId="{4341DE67-893A-A44D-8C58-8DC3F867B840}" destId="{002E824B-A728-9A43-8CB8-632A48C4AFFC}" srcOrd="2" destOrd="0" parTransId="{9F5DD36E-C638-0041-9E28-2185FDC684EC}" sibTransId="{BEF14194-92A4-6E45-B8AA-FE25E798C2A6}"/>
    <dgm:cxn modelId="{1E627C8A-94DB-9C40-93F9-AE33B0CCAC4E}" type="presOf" srcId="{4341DE67-893A-A44D-8C58-8DC3F867B840}" destId="{1027FC93-E202-894E-A07D-E619731CF566}" srcOrd="0" destOrd="0" presId="urn:microsoft.com/office/officeart/2005/8/layout/pyramid2"/>
    <dgm:cxn modelId="{CADC5292-6119-9E40-B62B-F06EDE274601}" srcId="{4341DE67-893A-A44D-8C58-8DC3F867B840}" destId="{7384F541-BB50-5448-BFEF-82DF0AADD39A}" srcOrd="0" destOrd="0" parTransId="{345FF866-FAC0-564E-BDBF-4237582335C1}" sibTransId="{DD8EA915-46EC-FD4D-A870-78734F7D6B3A}"/>
    <dgm:cxn modelId="{585660DF-7D2A-DB4B-95E5-C47C4880EC74}" srcId="{4341DE67-893A-A44D-8C58-8DC3F867B840}" destId="{3B609CFD-6B12-FA4D-A525-F904345C38F5}" srcOrd="1" destOrd="0" parTransId="{220C4B4C-629A-324C-B5A6-E76E35A9F66E}" sibTransId="{EA3B52CA-C37D-5A4C-9BFF-D54ADA57A415}"/>
    <dgm:cxn modelId="{06EB7957-B701-9148-B7E7-EDAEC242B720}" type="presParOf" srcId="{1027FC93-E202-894E-A07D-E619731CF566}" destId="{79328C34-78BD-4344-B48D-73CDDE098241}" srcOrd="0" destOrd="0" presId="urn:microsoft.com/office/officeart/2005/8/layout/pyramid2"/>
    <dgm:cxn modelId="{B5E67659-472D-9C41-B45B-B7198F3EBC5B}" type="presParOf" srcId="{1027FC93-E202-894E-A07D-E619731CF566}" destId="{29B68AAB-537E-AE4B-BA6C-B91C972ED1F3}" srcOrd="1" destOrd="0" presId="urn:microsoft.com/office/officeart/2005/8/layout/pyramid2"/>
    <dgm:cxn modelId="{3F37364B-3214-F14D-96CB-A075447C6BDF}" type="presParOf" srcId="{29B68AAB-537E-AE4B-BA6C-B91C972ED1F3}" destId="{698D3A23-C738-8940-8BF9-CC1AE7A5FF7E}" srcOrd="0" destOrd="0" presId="urn:microsoft.com/office/officeart/2005/8/layout/pyramid2"/>
    <dgm:cxn modelId="{7F696FA8-EEC6-9B40-BE60-B0FBD99FB0C1}" type="presParOf" srcId="{29B68AAB-537E-AE4B-BA6C-B91C972ED1F3}" destId="{69C198B8-8A34-5C42-AB4A-68DA3FB86B50}" srcOrd="1" destOrd="0" presId="urn:microsoft.com/office/officeart/2005/8/layout/pyramid2"/>
    <dgm:cxn modelId="{CDC1281D-82A3-C24C-9744-82928C967903}" type="presParOf" srcId="{29B68AAB-537E-AE4B-BA6C-B91C972ED1F3}" destId="{DDFE5908-A657-DD42-A014-40651FB1D30D}" srcOrd="2" destOrd="0" presId="urn:microsoft.com/office/officeart/2005/8/layout/pyramid2"/>
    <dgm:cxn modelId="{B44BAA64-762D-764D-B71B-A88E3A11A8AB}" type="presParOf" srcId="{29B68AAB-537E-AE4B-BA6C-B91C972ED1F3}" destId="{A304FA45-1E58-884B-8D40-EFC4C16C1CFC}" srcOrd="3" destOrd="0" presId="urn:microsoft.com/office/officeart/2005/8/layout/pyramid2"/>
    <dgm:cxn modelId="{2181147A-B4D9-9441-9DE3-E345C6F9D6BC}" type="presParOf" srcId="{29B68AAB-537E-AE4B-BA6C-B91C972ED1F3}" destId="{9ABD3BC4-70E5-9A45-948B-5904A0BAA20A}" srcOrd="4" destOrd="0" presId="urn:microsoft.com/office/officeart/2005/8/layout/pyramid2"/>
    <dgm:cxn modelId="{C35C7097-21F6-7F47-AA85-6860310515F8}" type="presParOf" srcId="{29B68AAB-537E-AE4B-BA6C-B91C972ED1F3}" destId="{EB5A049A-3E09-594D-A69F-E3DFDFBACA4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BA5691-62AD-4528-8608-72487FF818BA}"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zh-CN" altLang="en-US"/>
        </a:p>
      </dgm:t>
    </dgm:pt>
    <mc:AlternateContent xmlns:mc="http://schemas.openxmlformats.org/markup-compatibility/2006" xmlns:a14="http://schemas.microsoft.com/office/drawing/2010/main">
      <mc:Choice Requires="a14">
        <dgm:pt modelId="{11AD24A3-F4A5-4E1A-8D30-0516CCC00DA7}">
          <dgm:prSet custT="1"/>
          <dgm:spPr/>
          <dgm:t>
            <a:bodyPr/>
            <a:lstStyle/>
            <a:p>
              <a:pPr rtl="0"/>
              <a:r>
                <a:rPr lang="en-US" sz="2000" dirty="0" smtClean="0">
                  <a:latin typeface="Candara" charset="0"/>
                  <a:ea typeface="Candara" charset="0"/>
                  <a:cs typeface="Candara" charset="0"/>
                </a:rPr>
                <a:t>Check the </a:t>
              </a:r>
              <a14:m>
                <m:oMath xmlns:m="http://schemas.openxmlformats.org/officeDocument/2006/math">
                  <m:r>
                    <a:rPr lang="en-US" sz="2000" i="1">
                      <a:latin typeface="Cambria Math" charset="0"/>
                      <a:ea typeface="Candara" charset="0"/>
                      <a:cs typeface="Candara" charset="0"/>
                    </a:rPr>
                    <m:t>𝐶𝐵</m:t>
                  </m:r>
                  <m:sSub>
                    <m:sSubPr>
                      <m:ctrlPr>
                        <a:rPr lang="en-US" sz="2000" i="1">
                          <a:latin typeface="Cambria Math" charset="0"/>
                          <a:ea typeface="Candara" charset="0"/>
                          <a:cs typeface="Candara" charset="0"/>
                        </a:rPr>
                      </m:ctrlPr>
                    </m:sSubPr>
                    <m:e>
                      <m:r>
                        <a:rPr lang="en-US" sz="2000" i="1">
                          <a:latin typeface="Cambria Math" charset="0"/>
                          <a:ea typeface="Candara" charset="0"/>
                          <a:cs typeface="Candara" charset="0"/>
                        </a:rPr>
                        <m:t>𝐹</m:t>
                      </m:r>
                    </m:e>
                    <m:sub>
                      <m:r>
                        <a:rPr lang="en-US" sz="2000" i="1">
                          <a:latin typeface="Cambria Math" charset="0"/>
                          <a:ea typeface="Candara" charset="0"/>
                          <a:cs typeface="Candara" charset="0"/>
                        </a:rPr>
                        <m:t>2</m:t>
                      </m:r>
                    </m:sub>
                  </m:sSub>
                </m:oMath>
              </a14:m>
              <a:endParaRPr lang="zh-CN" sz="2000" dirty="0">
                <a:latin typeface="Candara" charset="0"/>
                <a:ea typeface="Candara" charset="0"/>
                <a:cs typeface="Candara" charset="0"/>
              </a:endParaRPr>
            </a:p>
          </dgm:t>
        </dgm:pt>
      </mc:Choice>
      <mc:Fallback xmlns="">
        <dgm:pt modelId="{11AD24A3-F4A5-4E1A-8D30-0516CCC00DA7}">
          <dgm:prSet custT="1"/>
          <dgm:spPr/>
          <dgm:t>
            <a:bodyPr/>
            <a:lstStyle/>
            <a:p>
              <a:pPr rtl="0"/>
              <a:r>
                <a:rPr lang="en-US" sz="2000" dirty="0" smtClean="0">
                  <a:latin typeface="Candara" charset="0"/>
                  <a:ea typeface="Candara" charset="0"/>
                  <a:cs typeface="Candara" charset="0"/>
                </a:rPr>
                <a:t>Check the </a:t>
              </a:r>
              <a:r>
                <a:rPr lang="en-US" sz="2000" i="0">
                  <a:latin typeface="Candara" charset="0"/>
                  <a:ea typeface="Candara" charset="0"/>
                  <a:cs typeface="Candara" charset="0"/>
                </a:rPr>
                <a:t>𝐶𝐵𝐹_2</a:t>
              </a:r>
              <a:endParaRPr lang="zh-CN" sz="2000" dirty="0">
                <a:latin typeface="Candara" charset="0"/>
                <a:ea typeface="Candara" charset="0"/>
                <a:cs typeface="Candara" charset="0"/>
              </a:endParaRPr>
            </a:p>
          </dgm:t>
        </dgm:pt>
      </mc:Fallback>
    </mc:AlternateContent>
    <dgm:pt modelId="{39D6EA11-F62B-4AE9-90AB-4C4E198FED7A}" type="parTrans" cxnId="{139CBCEC-B53B-48A3-A7CF-D713C6FA5E3B}">
      <dgm:prSet/>
      <dgm:spPr/>
      <dgm:t>
        <a:bodyPr/>
        <a:lstStyle/>
        <a:p>
          <a:endParaRPr lang="zh-CN" altLang="en-US" sz="2400"/>
        </a:p>
      </dgm:t>
    </dgm:pt>
    <dgm:pt modelId="{E66E02C5-C55C-4AAA-8452-BE35465961B0}" type="sibTrans" cxnId="{139CBCEC-B53B-48A3-A7CF-D713C6FA5E3B}">
      <dgm:prSet custT="1"/>
      <dgm:spPr/>
      <dgm:t>
        <a:bodyPr/>
        <a:lstStyle/>
        <a:p>
          <a:endParaRPr lang="zh-CN" altLang="en-US" sz="1800"/>
        </a:p>
      </dgm:t>
    </dgm:pt>
    <dgm:pt modelId="{6D0B81EB-3B3B-4A97-AB4E-4B3797FD8059}">
      <dgm:prSet custT="1"/>
      <dgm:spPr/>
      <dgm:t>
        <a:bodyPr/>
        <a:lstStyle/>
        <a:p>
          <a:pPr rtl="0"/>
          <a:r>
            <a:rPr lang="en-US" sz="1800" dirty="0" smtClean="0">
              <a:latin typeface="Candara" charset="0"/>
              <a:ea typeface="Candara" charset="0"/>
              <a:cs typeface="Candara" charset="0"/>
            </a:rPr>
            <a:t>Not in  -&gt;  valid</a:t>
          </a:r>
          <a:endParaRPr lang="zh-CN" sz="1800" dirty="0">
            <a:latin typeface="Candara" charset="0"/>
            <a:ea typeface="Candara" charset="0"/>
            <a:cs typeface="Candara" charset="0"/>
          </a:endParaRPr>
        </a:p>
      </dgm:t>
    </dgm:pt>
    <dgm:pt modelId="{80597346-C453-41AA-BA4F-F5344EF7CC89}" type="parTrans" cxnId="{A8C189F2-F956-4EC0-982C-810DC7B31CBB}">
      <dgm:prSet/>
      <dgm:spPr/>
      <dgm:t>
        <a:bodyPr/>
        <a:lstStyle/>
        <a:p>
          <a:endParaRPr lang="zh-CN" altLang="en-US" sz="2400"/>
        </a:p>
      </dgm:t>
    </dgm:pt>
    <dgm:pt modelId="{380EB2AC-E7B5-4908-BB99-3120305F53BE}" type="sibTrans" cxnId="{A8C189F2-F956-4EC0-982C-810DC7B31CBB}">
      <dgm:prSet/>
      <dgm:spPr/>
      <dgm:t>
        <a:bodyPr/>
        <a:lstStyle/>
        <a:p>
          <a:endParaRPr lang="zh-CN" altLang="en-US" sz="2400"/>
        </a:p>
      </dgm:t>
    </dgm:pt>
    <dgm:pt modelId="{FA33C0E6-B61C-4835-BE48-F9BA9BA72323}">
      <dgm:prSet custT="1"/>
      <dgm:spPr/>
      <dgm:t>
        <a:bodyPr/>
        <a:lstStyle/>
        <a:p>
          <a:pPr rtl="0"/>
          <a:r>
            <a:rPr lang="en-US" sz="1800" dirty="0" smtClean="0">
              <a:latin typeface="Candara" charset="0"/>
              <a:ea typeface="Candara" charset="0"/>
              <a:cs typeface="Candara" charset="0"/>
            </a:rPr>
            <a:t>In -&gt;next step</a:t>
          </a:r>
          <a:endParaRPr lang="zh-CN" sz="1800" dirty="0">
            <a:latin typeface="Candara" charset="0"/>
            <a:ea typeface="Candara" charset="0"/>
            <a:cs typeface="Candara" charset="0"/>
          </a:endParaRPr>
        </a:p>
      </dgm:t>
    </dgm:pt>
    <dgm:pt modelId="{A991F3E9-D9DB-4CFE-8C37-F18BB5C8F46D}" type="parTrans" cxnId="{BDCC43F9-A387-475D-82CA-5F2E69EFA25B}">
      <dgm:prSet/>
      <dgm:spPr/>
      <dgm:t>
        <a:bodyPr/>
        <a:lstStyle/>
        <a:p>
          <a:endParaRPr lang="zh-CN" altLang="en-US" sz="2400"/>
        </a:p>
      </dgm:t>
    </dgm:pt>
    <dgm:pt modelId="{DDE4E612-CA83-44E3-9D5E-2155A6D05FDF}" type="sibTrans" cxnId="{BDCC43F9-A387-475D-82CA-5F2E69EFA25B}">
      <dgm:prSet/>
      <dgm:spPr/>
      <dgm:t>
        <a:bodyPr/>
        <a:lstStyle/>
        <a:p>
          <a:endParaRPr lang="zh-CN" altLang="en-US" sz="2400"/>
        </a:p>
      </dgm:t>
    </dgm:pt>
    <mc:AlternateContent xmlns:mc="http://schemas.openxmlformats.org/markup-compatibility/2006" xmlns:a14="http://schemas.microsoft.com/office/drawing/2010/main">
      <mc:Choice Requires="a14">
        <dgm:pt modelId="{584B9E00-1BCF-4146-8E61-EFA84EDB66E4}">
          <dgm:prSet custT="1"/>
          <dgm:spPr/>
          <dgm:t>
            <a:bodyPr/>
            <a:lstStyle/>
            <a:p>
              <a:pPr rtl="0"/>
              <a:r>
                <a:rPr lang="en-US" sz="2000" dirty="0" smtClean="0">
                  <a:latin typeface="Candara" charset="0"/>
                  <a:ea typeface="Candara" charset="0"/>
                  <a:cs typeface="Candara" charset="0"/>
                </a:rPr>
                <a:t>Check the </a:t>
              </a:r>
              <a14:m>
                <m:oMath xmlns:m="http://schemas.openxmlformats.org/officeDocument/2006/math">
                  <m:r>
                    <a:rPr lang="en-US" sz="2000" i="1">
                      <a:latin typeface="Cambria Math" charset="0"/>
                      <a:ea typeface="Candara" charset="0"/>
                      <a:cs typeface="Candara" charset="0"/>
                    </a:rPr>
                    <m:t>𝐶𝐵</m:t>
                  </m:r>
                  <m:sSub>
                    <m:sSubPr>
                      <m:ctrlPr>
                        <a:rPr lang="en-US" sz="2000" i="1">
                          <a:latin typeface="Cambria Math" charset="0"/>
                          <a:ea typeface="Candara" charset="0"/>
                          <a:cs typeface="Candara" charset="0"/>
                        </a:rPr>
                      </m:ctrlPr>
                    </m:sSubPr>
                    <m:e>
                      <m:r>
                        <a:rPr lang="en-US" sz="2000" i="1">
                          <a:latin typeface="Cambria Math" charset="0"/>
                          <a:ea typeface="Candara" charset="0"/>
                          <a:cs typeface="Candara" charset="0"/>
                        </a:rPr>
                        <m:t>𝐹</m:t>
                      </m:r>
                    </m:e>
                    <m:sub>
                      <m:r>
                        <a:rPr lang="en-US" sz="2000" i="1">
                          <a:latin typeface="Cambria Math" charset="0"/>
                          <a:ea typeface="Candara" charset="0"/>
                          <a:cs typeface="Candara" charset="0"/>
                        </a:rPr>
                        <m:t>1</m:t>
                      </m:r>
                    </m:sub>
                  </m:sSub>
                </m:oMath>
              </a14:m>
              <a:endParaRPr lang="zh-CN" sz="2000" dirty="0">
                <a:latin typeface="Candara" charset="0"/>
                <a:ea typeface="Candara" charset="0"/>
                <a:cs typeface="Candara" charset="0"/>
              </a:endParaRPr>
            </a:p>
          </dgm:t>
        </dgm:pt>
      </mc:Choice>
      <mc:Fallback xmlns="">
        <dgm:pt modelId="{584B9E00-1BCF-4146-8E61-EFA84EDB66E4}">
          <dgm:prSet custT="1"/>
          <dgm:spPr/>
          <dgm:t>
            <a:bodyPr/>
            <a:lstStyle/>
            <a:p>
              <a:pPr rtl="0"/>
              <a:r>
                <a:rPr lang="en-US" sz="2000" dirty="0" smtClean="0">
                  <a:latin typeface="Candara" charset="0"/>
                  <a:ea typeface="Candara" charset="0"/>
                  <a:cs typeface="Candara" charset="0"/>
                </a:rPr>
                <a:t>Check the </a:t>
              </a:r>
              <a:r>
                <a:rPr lang="en-US" sz="2000" i="0">
                  <a:latin typeface="Candara" charset="0"/>
                  <a:ea typeface="Candara" charset="0"/>
                  <a:cs typeface="Candara" charset="0"/>
                </a:rPr>
                <a:t>𝐶𝐵𝐹_1</a:t>
              </a:r>
              <a:endParaRPr lang="zh-CN" sz="2000" dirty="0">
                <a:latin typeface="Candara" charset="0"/>
                <a:ea typeface="Candara" charset="0"/>
                <a:cs typeface="Candara" charset="0"/>
              </a:endParaRPr>
            </a:p>
          </dgm:t>
        </dgm:pt>
      </mc:Fallback>
    </mc:AlternateContent>
    <dgm:pt modelId="{845E21AA-5F03-4990-8A3B-A137D9B5A9C8}" type="parTrans" cxnId="{1657C6D9-7144-4F78-83C0-615665C63C2B}">
      <dgm:prSet/>
      <dgm:spPr/>
      <dgm:t>
        <a:bodyPr/>
        <a:lstStyle/>
        <a:p>
          <a:endParaRPr lang="zh-CN" altLang="en-US" sz="2400"/>
        </a:p>
      </dgm:t>
    </dgm:pt>
    <dgm:pt modelId="{1C9A23AA-4DA7-4056-B411-00F0587A8A44}" type="sibTrans" cxnId="{1657C6D9-7144-4F78-83C0-615665C63C2B}">
      <dgm:prSet custT="1"/>
      <dgm:spPr/>
      <dgm:t>
        <a:bodyPr/>
        <a:lstStyle/>
        <a:p>
          <a:endParaRPr lang="zh-CN" altLang="en-US" sz="1800"/>
        </a:p>
      </dgm:t>
    </dgm:pt>
    <dgm:pt modelId="{606DD84C-5C75-4D1E-9FF5-05438A3CEDEF}">
      <dgm:prSet custT="1"/>
      <dgm:spPr/>
      <dgm:t>
        <a:bodyPr/>
        <a:lstStyle/>
        <a:p>
          <a:pPr rtl="0"/>
          <a:r>
            <a:rPr lang="en-US" sz="1800" dirty="0" smtClean="0">
              <a:latin typeface="Candara" charset="0"/>
              <a:ea typeface="Candara" charset="0"/>
              <a:cs typeface="Candara" charset="0"/>
            </a:rPr>
            <a:t>Not in -&gt; revoked</a:t>
          </a:r>
          <a:endParaRPr lang="zh-CN" sz="1800" dirty="0">
            <a:latin typeface="Candara" charset="0"/>
            <a:ea typeface="Candara" charset="0"/>
            <a:cs typeface="Candara" charset="0"/>
          </a:endParaRPr>
        </a:p>
      </dgm:t>
    </dgm:pt>
    <dgm:pt modelId="{42DD4AD9-9646-4EBE-9637-9B38602EFE88}" type="parTrans" cxnId="{F3F3CF86-602F-4964-872D-01D070532453}">
      <dgm:prSet/>
      <dgm:spPr/>
      <dgm:t>
        <a:bodyPr/>
        <a:lstStyle/>
        <a:p>
          <a:endParaRPr lang="zh-CN" altLang="en-US" sz="2400"/>
        </a:p>
      </dgm:t>
    </dgm:pt>
    <dgm:pt modelId="{08953F18-6383-48B8-BAB3-41DC1CE77312}" type="sibTrans" cxnId="{F3F3CF86-602F-4964-872D-01D070532453}">
      <dgm:prSet/>
      <dgm:spPr/>
      <dgm:t>
        <a:bodyPr/>
        <a:lstStyle/>
        <a:p>
          <a:endParaRPr lang="zh-CN" altLang="en-US" sz="2400"/>
        </a:p>
      </dgm:t>
    </dgm:pt>
    <dgm:pt modelId="{EF810FD1-8E04-4C95-8CB5-1D3F7DD9AE53}">
      <dgm:prSet custT="1"/>
      <dgm:spPr/>
      <dgm:t>
        <a:bodyPr/>
        <a:lstStyle/>
        <a:p>
          <a:pPr rtl="0"/>
          <a:r>
            <a:rPr lang="en-US" sz="1800" dirty="0" smtClean="0">
              <a:latin typeface="Candara" charset="0"/>
              <a:ea typeface="Candara" charset="0"/>
              <a:cs typeface="Candara" charset="0"/>
            </a:rPr>
            <a:t>In -&gt; next step</a:t>
          </a:r>
          <a:endParaRPr lang="zh-CN" sz="1800" dirty="0">
            <a:latin typeface="Candara" charset="0"/>
            <a:ea typeface="Candara" charset="0"/>
            <a:cs typeface="Candara" charset="0"/>
          </a:endParaRPr>
        </a:p>
      </dgm:t>
    </dgm:pt>
    <dgm:pt modelId="{AF2EF4DA-02FC-479C-9B03-53C1396662A0}" type="parTrans" cxnId="{B65275CF-B244-4904-883E-DE7F8027C7A0}">
      <dgm:prSet/>
      <dgm:spPr/>
      <dgm:t>
        <a:bodyPr/>
        <a:lstStyle/>
        <a:p>
          <a:endParaRPr lang="zh-CN" altLang="en-US" sz="2400"/>
        </a:p>
      </dgm:t>
    </dgm:pt>
    <dgm:pt modelId="{07457F51-4A74-4878-A1C3-06B5D87E9BC6}" type="sibTrans" cxnId="{B65275CF-B244-4904-883E-DE7F8027C7A0}">
      <dgm:prSet/>
      <dgm:spPr/>
      <dgm:t>
        <a:bodyPr/>
        <a:lstStyle/>
        <a:p>
          <a:endParaRPr lang="zh-CN" altLang="en-US" sz="2400"/>
        </a:p>
      </dgm:t>
    </dgm:pt>
    <dgm:pt modelId="{7AF9C8DE-CF65-460D-9C32-AD2E13A83404}">
      <dgm:prSet custT="1"/>
      <dgm:spPr/>
      <dgm:t>
        <a:bodyPr/>
        <a:lstStyle/>
        <a:p>
          <a:pPr rtl="0"/>
          <a:r>
            <a:rPr lang="en-US" sz="2000" dirty="0" smtClean="0">
              <a:latin typeface="Candara" charset="0"/>
              <a:ea typeface="Candara" charset="0"/>
              <a:cs typeface="Candara" charset="0"/>
            </a:rPr>
            <a:t>Query blockchain the revoked status</a:t>
          </a:r>
          <a:endParaRPr lang="zh-CN" sz="2000" dirty="0">
            <a:latin typeface="Candara" charset="0"/>
            <a:ea typeface="Candara" charset="0"/>
            <a:cs typeface="Candara" charset="0"/>
          </a:endParaRPr>
        </a:p>
      </dgm:t>
    </dgm:pt>
    <dgm:pt modelId="{FB7BD06D-49E0-4BFD-A40B-747230E226D5}" type="parTrans" cxnId="{3872AF23-DE7C-4976-8AAA-78FCB60D9748}">
      <dgm:prSet/>
      <dgm:spPr/>
      <dgm:t>
        <a:bodyPr/>
        <a:lstStyle/>
        <a:p>
          <a:endParaRPr lang="zh-CN" altLang="en-US" sz="2400"/>
        </a:p>
      </dgm:t>
    </dgm:pt>
    <dgm:pt modelId="{B844FB10-B7D8-42D8-BE99-3654B3F92338}" type="sibTrans" cxnId="{3872AF23-DE7C-4976-8AAA-78FCB60D9748}">
      <dgm:prSet/>
      <dgm:spPr/>
      <dgm:t>
        <a:bodyPr/>
        <a:lstStyle/>
        <a:p>
          <a:endParaRPr lang="zh-CN" altLang="en-US" sz="2400"/>
        </a:p>
      </dgm:t>
    </dgm:pt>
    <dgm:pt modelId="{A9027304-E766-4575-BC31-091916EC3A57}">
      <dgm:prSet custT="1"/>
      <dgm:spPr/>
      <dgm:t>
        <a:bodyPr/>
        <a:lstStyle/>
        <a:p>
          <a:pPr rtl="0"/>
          <a:r>
            <a:rPr lang="en-US" sz="1800" dirty="0" smtClean="0">
              <a:latin typeface="Candara" charset="0"/>
              <a:ea typeface="Candara" charset="0"/>
              <a:cs typeface="Candara" charset="0"/>
            </a:rPr>
            <a:t>Not in -&gt; valid</a:t>
          </a:r>
          <a:endParaRPr lang="zh-CN" sz="1800" dirty="0">
            <a:latin typeface="Candara" charset="0"/>
            <a:ea typeface="Candara" charset="0"/>
            <a:cs typeface="Candara" charset="0"/>
          </a:endParaRPr>
        </a:p>
      </dgm:t>
    </dgm:pt>
    <dgm:pt modelId="{D646E4A6-98B4-4595-825D-77CCB350E868}" type="parTrans" cxnId="{3E7B1E6E-C7EF-4A48-B98F-E8F4C92FEB94}">
      <dgm:prSet/>
      <dgm:spPr/>
      <dgm:t>
        <a:bodyPr/>
        <a:lstStyle/>
        <a:p>
          <a:endParaRPr lang="zh-CN" altLang="en-US" sz="2400"/>
        </a:p>
      </dgm:t>
    </dgm:pt>
    <dgm:pt modelId="{1F705D26-BA03-4943-A45B-4D0332084333}" type="sibTrans" cxnId="{3E7B1E6E-C7EF-4A48-B98F-E8F4C92FEB94}">
      <dgm:prSet/>
      <dgm:spPr/>
      <dgm:t>
        <a:bodyPr/>
        <a:lstStyle/>
        <a:p>
          <a:endParaRPr lang="zh-CN" altLang="en-US" sz="2400"/>
        </a:p>
      </dgm:t>
    </dgm:pt>
    <dgm:pt modelId="{C8F097CD-2FE2-40EC-B0A5-64DBB43E6B0D}">
      <dgm:prSet custT="1"/>
      <dgm:spPr/>
      <dgm:t>
        <a:bodyPr/>
        <a:lstStyle/>
        <a:p>
          <a:pPr rtl="0"/>
          <a:r>
            <a:rPr lang="en-US" sz="1800" dirty="0" smtClean="0">
              <a:latin typeface="Candara" charset="0"/>
              <a:ea typeface="Candara" charset="0"/>
              <a:cs typeface="Candara" charset="0"/>
            </a:rPr>
            <a:t>In revoked</a:t>
          </a:r>
          <a:endParaRPr lang="zh-CN" sz="1800" dirty="0">
            <a:latin typeface="Candara" charset="0"/>
            <a:ea typeface="Candara" charset="0"/>
            <a:cs typeface="Candara" charset="0"/>
          </a:endParaRPr>
        </a:p>
      </dgm:t>
    </dgm:pt>
    <dgm:pt modelId="{D2B7F51A-7F3D-4B0B-B0A7-5BD084A84F49}" type="parTrans" cxnId="{E562A12F-2909-4067-B13D-E89FB96B0887}">
      <dgm:prSet/>
      <dgm:spPr/>
      <dgm:t>
        <a:bodyPr/>
        <a:lstStyle/>
        <a:p>
          <a:endParaRPr lang="zh-CN" altLang="en-US" sz="2400"/>
        </a:p>
      </dgm:t>
    </dgm:pt>
    <dgm:pt modelId="{BE9C3C40-647D-4552-A013-A34701AB2773}" type="sibTrans" cxnId="{E562A12F-2909-4067-B13D-E89FB96B0887}">
      <dgm:prSet/>
      <dgm:spPr/>
      <dgm:t>
        <a:bodyPr/>
        <a:lstStyle/>
        <a:p>
          <a:endParaRPr lang="zh-CN" altLang="en-US" sz="2400"/>
        </a:p>
      </dgm:t>
    </dgm:pt>
    <dgm:pt modelId="{7B7AD10C-96B9-4258-A83E-D5601032D2DF}" type="pres">
      <dgm:prSet presAssocID="{8BBA5691-62AD-4528-8608-72487FF818BA}" presName="linearFlow" presStyleCnt="0">
        <dgm:presLayoutVars>
          <dgm:resizeHandles val="exact"/>
        </dgm:presLayoutVars>
      </dgm:prSet>
      <dgm:spPr/>
      <dgm:t>
        <a:bodyPr/>
        <a:lstStyle/>
        <a:p>
          <a:endParaRPr lang="zh-CN" altLang="en-US"/>
        </a:p>
      </dgm:t>
    </dgm:pt>
    <dgm:pt modelId="{798A4888-E65E-43E0-AD46-ED9E2CDC68C2}" type="pres">
      <dgm:prSet presAssocID="{11AD24A3-F4A5-4E1A-8D30-0516CCC00DA7}" presName="node" presStyleLbl="node1" presStyleIdx="0" presStyleCnt="3">
        <dgm:presLayoutVars>
          <dgm:bulletEnabled val="1"/>
        </dgm:presLayoutVars>
      </dgm:prSet>
      <dgm:spPr/>
      <dgm:t>
        <a:bodyPr/>
        <a:lstStyle/>
        <a:p>
          <a:endParaRPr lang="zh-CN" altLang="en-US"/>
        </a:p>
      </dgm:t>
    </dgm:pt>
    <dgm:pt modelId="{21AE75CE-C01A-4BD1-86BB-FA1544164026}" type="pres">
      <dgm:prSet presAssocID="{E66E02C5-C55C-4AAA-8452-BE35465961B0}" presName="sibTrans" presStyleLbl="sibTrans2D1" presStyleIdx="0" presStyleCnt="2"/>
      <dgm:spPr/>
      <dgm:t>
        <a:bodyPr/>
        <a:lstStyle/>
        <a:p>
          <a:endParaRPr lang="zh-CN" altLang="en-US"/>
        </a:p>
      </dgm:t>
    </dgm:pt>
    <dgm:pt modelId="{75F544E8-7AEC-4B09-AF55-DA02652F70F2}" type="pres">
      <dgm:prSet presAssocID="{E66E02C5-C55C-4AAA-8452-BE35465961B0}" presName="connectorText" presStyleLbl="sibTrans2D1" presStyleIdx="0" presStyleCnt="2"/>
      <dgm:spPr/>
      <dgm:t>
        <a:bodyPr/>
        <a:lstStyle/>
        <a:p>
          <a:endParaRPr lang="zh-CN" altLang="en-US"/>
        </a:p>
      </dgm:t>
    </dgm:pt>
    <dgm:pt modelId="{34A8FCC2-6B54-43A0-9852-B99BC8A1FD64}" type="pres">
      <dgm:prSet presAssocID="{584B9E00-1BCF-4146-8E61-EFA84EDB66E4}" presName="node" presStyleLbl="node1" presStyleIdx="1" presStyleCnt="3">
        <dgm:presLayoutVars>
          <dgm:bulletEnabled val="1"/>
        </dgm:presLayoutVars>
      </dgm:prSet>
      <dgm:spPr/>
      <dgm:t>
        <a:bodyPr/>
        <a:lstStyle/>
        <a:p>
          <a:endParaRPr lang="zh-CN" altLang="en-US"/>
        </a:p>
      </dgm:t>
    </dgm:pt>
    <dgm:pt modelId="{6EBBC7E5-F151-4BC7-9E5C-AC916DF7B872}" type="pres">
      <dgm:prSet presAssocID="{1C9A23AA-4DA7-4056-B411-00F0587A8A44}" presName="sibTrans" presStyleLbl="sibTrans2D1" presStyleIdx="1" presStyleCnt="2"/>
      <dgm:spPr/>
      <dgm:t>
        <a:bodyPr/>
        <a:lstStyle/>
        <a:p>
          <a:endParaRPr lang="zh-CN" altLang="en-US"/>
        </a:p>
      </dgm:t>
    </dgm:pt>
    <dgm:pt modelId="{C088C81E-F5C0-4CBA-A418-A2A119D4C917}" type="pres">
      <dgm:prSet presAssocID="{1C9A23AA-4DA7-4056-B411-00F0587A8A44}" presName="connectorText" presStyleLbl="sibTrans2D1" presStyleIdx="1" presStyleCnt="2"/>
      <dgm:spPr/>
      <dgm:t>
        <a:bodyPr/>
        <a:lstStyle/>
        <a:p>
          <a:endParaRPr lang="zh-CN" altLang="en-US"/>
        </a:p>
      </dgm:t>
    </dgm:pt>
    <dgm:pt modelId="{B25B2F4A-C1F9-4874-8173-83122BACE577}" type="pres">
      <dgm:prSet presAssocID="{7AF9C8DE-CF65-460D-9C32-AD2E13A83404}" presName="node" presStyleLbl="node1" presStyleIdx="2" presStyleCnt="3">
        <dgm:presLayoutVars>
          <dgm:bulletEnabled val="1"/>
        </dgm:presLayoutVars>
      </dgm:prSet>
      <dgm:spPr/>
      <dgm:t>
        <a:bodyPr/>
        <a:lstStyle/>
        <a:p>
          <a:endParaRPr lang="zh-CN" altLang="en-US"/>
        </a:p>
      </dgm:t>
    </dgm:pt>
  </dgm:ptLst>
  <dgm:cxnLst>
    <dgm:cxn modelId="{C4C59D94-41ED-5649-B0FB-3CBE40738EB1}" type="presOf" srcId="{FA33C0E6-B61C-4835-BE48-F9BA9BA72323}" destId="{798A4888-E65E-43E0-AD46-ED9E2CDC68C2}" srcOrd="0" destOrd="2" presId="urn:microsoft.com/office/officeart/2005/8/layout/process2"/>
    <dgm:cxn modelId="{71772F88-8FEF-E94A-A877-94F01105AEF6}" type="presOf" srcId="{A9027304-E766-4575-BC31-091916EC3A57}" destId="{B25B2F4A-C1F9-4874-8173-83122BACE577}" srcOrd="0" destOrd="1" presId="urn:microsoft.com/office/officeart/2005/8/layout/process2"/>
    <dgm:cxn modelId="{3E7B1E6E-C7EF-4A48-B98F-E8F4C92FEB94}" srcId="{7AF9C8DE-CF65-460D-9C32-AD2E13A83404}" destId="{A9027304-E766-4575-BC31-091916EC3A57}" srcOrd="0" destOrd="0" parTransId="{D646E4A6-98B4-4595-825D-77CCB350E868}" sibTransId="{1F705D26-BA03-4943-A45B-4D0332084333}"/>
    <dgm:cxn modelId="{E562A12F-2909-4067-B13D-E89FB96B0887}" srcId="{7AF9C8DE-CF65-460D-9C32-AD2E13A83404}" destId="{C8F097CD-2FE2-40EC-B0A5-64DBB43E6B0D}" srcOrd="1" destOrd="0" parTransId="{D2B7F51A-7F3D-4B0B-B0A7-5BD084A84F49}" sibTransId="{BE9C3C40-647D-4552-A013-A34701AB2773}"/>
    <dgm:cxn modelId="{B65275CF-B244-4904-883E-DE7F8027C7A0}" srcId="{584B9E00-1BCF-4146-8E61-EFA84EDB66E4}" destId="{EF810FD1-8E04-4C95-8CB5-1D3F7DD9AE53}" srcOrd="1" destOrd="0" parTransId="{AF2EF4DA-02FC-479C-9B03-53C1396662A0}" sibTransId="{07457F51-4A74-4878-A1C3-06B5D87E9BC6}"/>
    <dgm:cxn modelId="{109EF5FB-CB5A-7347-8FAE-653BD8A6C55D}" type="presOf" srcId="{1C9A23AA-4DA7-4056-B411-00F0587A8A44}" destId="{C088C81E-F5C0-4CBA-A418-A2A119D4C917}" srcOrd="1" destOrd="0" presId="urn:microsoft.com/office/officeart/2005/8/layout/process2"/>
    <dgm:cxn modelId="{9AD6F366-084C-4F4C-AE53-45D06126B233}" type="presOf" srcId="{7AF9C8DE-CF65-460D-9C32-AD2E13A83404}" destId="{B25B2F4A-C1F9-4874-8173-83122BACE577}" srcOrd="0" destOrd="0" presId="urn:microsoft.com/office/officeart/2005/8/layout/process2"/>
    <dgm:cxn modelId="{14689AC8-3409-7247-8AC7-0324B53B5A26}" type="presOf" srcId="{6D0B81EB-3B3B-4A97-AB4E-4B3797FD8059}" destId="{798A4888-E65E-43E0-AD46-ED9E2CDC68C2}" srcOrd="0" destOrd="1" presId="urn:microsoft.com/office/officeart/2005/8/layout/process2"/>
    <dgm:cxn modelId="{BDCC43F9-A387-475D-82CA-5F2E69EFA25B}" srcId="{11AD24A3-F4A5-4E1A-8D30-0516CCC00DA7}" destId="{FA33C0E6-B61C-4835-BE48-F9BA9BA72323}" srcOrd="1" destOrd="0" parTransId="{A991F3E9-D9DB-4CFE-8C37-F18BB5C8F46D}" sibTransId="{DDE4E612-CA83-44E3-9D5E-2155A6D05FDF}"/>
    <dgm:cxn modelId="{25DF0A2F-1522-7F4A-80C0-C967FC861253}" type="presOf" srcId="{606DD84C-5C75-4D1E-9FF5-05438A3CEDEF}" destId="{34A8FCC2-6B54-43A0-9852-B99BC8A1FD64}" srcOrd="0" destOrd="1" presId="urn:microsoft.com/office/officeart/2005/8/layout/process2"/>
    <dgm:cxn modelId="{205DB4B4-27F5-CA40-AF12-565B9B201341}" type="presOf" srcId="{11AD24A3-F4A5-4E1A-8D30-0516CCC00DA7}" destId="{798A4888-E65E-43E0-AD46-ED9E2CDC68C2}" srcOrd="0" destOrd="0" presId="urn:microsoft.com/office/officeart/2005/8/layout/process2"/>
    <dgm:cxn modelId="{8A4C0DCE-DD63-5746-9CC9-973B3782FF11}" type="presOf" srcId="{1C9A23AA-4DA7-4056-B411-00F0587A8A44}" destId="{6EBBC7E5-F151-4BC7-9E5C-AC916DF7B872}" srcOrd="0" destOrd="0" presId="urn:microsoft.com/office/officeart/2005/8/layout/process2"/>
    <dgm:cxn modelId="{1556D53D-E727-EB4A-A101-F30B2319D5C3}" type="presOf" srcId="{E66E02C5-C55C-4AAA-8452-BE35465961B0}" destId="{21AE75CE-C01A-4BD1-86BB-FA1544164026}" srcOrd="0" destOrd="0" presId="urn:microsoft.com/office/officeart/2005/8/layout/process2"/>
    <dgm:cxn modelId="{3A78F71F-A836-3443-A728-503C19BC2364}" type="presOf" srcId="{8BBA5691-62AD-4528-8608-72487FF818BA}" destId="{7B7AD10C-96B9-4258-A83E-D5601032D2DF}" srcOrd="0" destOrd="0" presId="urn:microsoft.com/office/officeart/2005/8/layout/process2"/>
    <dgm:cxn modelId="{859BE71D-8672-2C47-A915-19E5807235EB}" type="presOf" srcId="{584B9E00-1BCF-4146-8E61-EFA84EDB66E4}" destId="{34A8FCC2-6B54-43A0-9852-B99BC8A1FD64}" srcOrd="0" destOrd="0" presId="urn:microsoft.com/office/officeart/2005/8/layout/process2"/>
    <dgm:cxn modelId="{65DE03FD-0460-5E4B-A9E0-5968843A6361}" type="presOf" srcId="{E66E02C5-C55C-4AAA-8452-BE35465961B0}" destId="{75F544E8-7AEC-4B09-AF55-DA02652F70F2}" srcOrd="1" destOrd="0" presId="urn:microsoft.com/office/officeart/2005/8/layout/process2"/>
    <dgm:cxn modelId="{139CBCEC-B53B-48A3-A7CF-D713C6FA5E3B}" srcId="{8BBA5691-62AD-4528-8608-72487FF818BA}" destId="{11AD24A3-F4A5-4E1A-8D30-0516CCC00DA7}" srcOrd="0" destOrd="0" parTransId="{39D6EA11-F62B-4AE9-90AB-4C4E198FED7A}" sibTransId="{E66E02C5-C55C-4AAA-8452-BE35465961B0}"/>
    <dgm:cxn modelId="{705D9CDF-9F72-2A47-BBAE-DF21C1ACA328}" type="presOf" srcId="{C8F097CD-2FE2-40EC-B0A5-64DBB43E6B0D}" destId="{B25B2F4A-C1F9-4874-8173-83122BACE577}" srcOrd="0" destOrd="2" presId="urn:microsoft.com/office/officeart/2005/8/layout/process2"/>
    <dgm:cxn modelId="{1657C6D9-7144-4F78-83C0-615665C63C2B}" srcId="{8BBA5691-62AD-4528-8608-72487FF818BA}" destId="{584B9E00-1BCF-4146-8E61-EFA84EDB66E4}" srcOrd="1" destOrd="0" parTransId="{845E21AA-5F03-4990-8A3B-A137D9B5A9C8}" sibTransId="{1C9A23AA-4DA7-4056-B411-00F0587A8A44}"/>
    <dgm:cxn modelId="{3872AF23-DE7C-4976-8AAA-78FCB60D9748}" srcId="{8BBA5691-62AD-4528-8608-72487FF818BA}" destId="{7AF9C8DE-CF65-460D-9C32-AD2E13A83404}" srcOrd="2" destOrd="0" parTransId="{FB7BD06D-49E0-4BFD-A40B-747230E226D5}" sibTransId="{B844FB10-B7D8-42D8-BE99-3654B3F92338}"/>
    <dgm:cxn modelId="{F3F3CF86-602F-4964-872D-01D070532453}" srcId="{584B9E00-1BCF-4146-8E61-EFA84EDB66E4}" destId="{606DD84C-5C75-4D1E-9FF5-05438A3CEDEF}" srcOrd="0" destOrd="0" parTransId="{42DD4AD9-9646-4EBE-9637-9B38602EFE88}" sibTransId="{08953F18-6383-48B8-BAB3-41DC1CE77312}"/>
    <dgm:cxn modelId="{A8C189F2-F956-4EC0-982C-810DC7B31CBB}" srcId="{11AD24A3-F4A5-4E1A-8D30-0516CCC00DA7}" destId="{6D0B81EB-3B3B-4A97-AB4E-4B3797FD8059}" srcOrd="0" destOrd="0" parTransId="{80597346-C453-41AA-BA4F-F5344EF7CC89}" sibTransId="{380EB2AC-E7B5-4908-BB99-3120305F53BE}"/>
    <dgm:cxn modelId="{D8B61EF2-7502-7440-BF68-B659C47E2FD4}" type="presOf" srcId="{EF810FD1-8E04-4C95-8CB5-1D3F7DD9AE53}" destId="{34A8FCC2-6B54-43A0-9852-B99BC8A1FD64}" srcOrd="0" destOrd="2" presId="urn:microsoft.com/office/officeart/2005/8/layout/process2"/>
    <dgm:cxn modelId="{213E928A-4AA8-5B42-AA4A-116602C04DD3}" type="presParOf" srcId="{7B7AD10C-96B9-4258-A83E-D5601032D2DF}" destId="{798A4888-E65E-43E0-AD46-ED9E2CDC68C2}" srcOrd="0" destOrd="0" presId="urn:microsoft.com/office/officeart/2005/8/layout/process2"/>
    <dgm:cxn modelId="{AA7020DC-BCA5-BA4F-9C78-FB8CA9B73E0D}" type="presParOf" srcId="{7B7AD10C-96B9-4258-A83E-D5601032D2DF}" destId="{21AE75CE-C01A-4BD1-86BB-FA1544164026}" srcOrd="1" destOrd="0" presId="urn:microsoft.com/office/officeart/2005/8/layout/process2"/>
    <dgm:cxn modelId="{417ECBB7-4213-1D4C-91D0-7E66A8230FF1}" type="presParOf" srcId="{21AE75CE-C01A-4BD1-86BB-FA1544164026}" destId="{75F544E8-7AEC-4B09-AF55-DA02652F70F2}" srcOrd="0" destOrd="0" presId="urn:microsoft.com/office/officeart/2005/8/layout/process2"/>
    <dgm:cxn modelId="{FD0F4281-8003-3D43-B546-3EE0BB1FFCBD}" type="presParOf" srcId="{7B7AD10C-96B9-4258-A83E-D5601032D2DF}" destId="{34A8FCC2-6B54-43A0-9852-B99BC8A1FD64}" srcOrd="2" destOrd="0" presId="urn:microsoft.com/office/officeart/2005/8/layout/process2"/>
    <dgm:cxn modelId="{CE77710E-679E-0446-A7A4-F5E1B004A396}" type="presParOf" srcId="{7B7AD10C-96B9-4258-A83E-D5601032D2DF}" destId="{6EBBC7E5-F151-4BC7-9E5C-AC916DF7B872}" srcOrd="3" destOrd="0" presId="urn:microsoft.com/office/officeart/2005/8/layout/process2"/>
    <dgm:cxn modelId="{488CDCBA-2516-BC47-B252-B7C07940BF35}" type="presParOf" srcId="{6EBBC7E5-F151-4BC7-9E5C-AC916DF7B872}" destId="{C088C81E-F5C0-4CBA-A418-A2A119D4C917}" srcOrd="0" destOrd="0" presId="urn:microsoft.com/office/officeart/2005/8/layout/process2"/>
    <dgm:cxn modelId="{47DF144E-A819-8143-A65E-441759C929C4}" type="presParOf" srcId="{7B7AD10C-96B9-4258-A83E-D5601032D2DF}" destId="{B25B2F4A-C1F9-4874-8173-83122BACE577}"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BBA5691-62AD-4528-8608-72487FF818BA}"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zh-CN" altLang="en-US"/>
        </a:p>
      </dgm:t>
    </dgm:pt>
    <dgm:pt modelId="{11AD24A3-F4A5-4E1A-8D30-0516CCC00DA7}">
      <dgm:prSet custT="1"/>
      <dgm:spPr>
        <a:blipFill rotWithShape="0">
          <a:blip xmlns:r="http://schemas.openxmlformats.org/officeDocument/2006/relationships" r:embed="rId1"/>
          <a:stretch>
            <a:fillRect l="-913" b="-2632"/>
          </a:stretch>
        </a:blipFill>
      </dgm:spPr>
      <dgm:t>
        <a:bodyPr/>
        <a:lstStyle/>
        <a:p>
          <a:r>
            <a:rPr lang="en-US">
              <a:noFill/>
            </a:rPr>
            <a:t> </a:t>
          </a:r>
        </a:p>
      </dgm:t>
    </dgm:pt>
    <dgm:pt modelId="{39D6EA11-F62B-4AE9-90AB-4C4E198FED7A}" type="parTrans" cxnId="{139CBCEC-B53B-48A3-A7CF-D713C6FA5E3B}">
      <dgm:prSet/>
      <dgm:spPr/>
      <dgm:t>
        <a:bodyPr/>
        <a:lstStyle/>
        <a:p>
          <a:endParaRPr lang="zh-CN" altLang="en-US" sz="2400"/>
        </a:p>
      </dgm:t>
    </dgm:pt>
    <dgm:pt modelId="{E66E02C5-C55C-4AAA-8452-BE35465961B0}" type="sibTrans" cxnId="{139CBCEC-B53B-48A3-A7CF-D713C6FA5E3B}">
      <dgm:prSet custT="1"/>
      <dgm:spPr/>
      <dgm:t>
        <a:bodyPr/>
        <a:lstStyle/>
        <a:p>
          <a:endParaRPr lang="zh-CN" altLang="en-US" sz="1800"/>
        </a:p>
      </dgm:t>
    </dgm:pt>
    <dgm:pt modelId="{6D0B81EB-3B3B-4A97-AB4E-4B3797FD8059}">
      <dgm:prSet custT="1"/>
      <dgm:spPr/>
      <dgm:t>
        <a:bodyPr/>
        <a:lstStyle/>
        <a:p>
          <a:r>
            <a:rPr lang="en-US">
              <a:noFill/>
            </a:rPr>
            <a:t> </a:t>
          </a:r>
        </a:p>
      </dgm:t>
    </dgm:pt>
    <dgm:pt modelId="{80597346-C453-41AA-BA4F-F5344EF7CC89}" type="parTrans" cxnId="{A8C189F2-F956-4EC0-982C-810DC7B31CBB}">
      <dgm:prSet/>
      <dgm:spPr/>
      <dgm:t>
        <a:bodyPr/>
        <a:lstStyle/>
        <a:p>
          <a:endParaRPr lang="zh-CN" altLang="en-US" sz="2400"/>
        </a:p>
      </dgm:t>
    </dgm:pt>
    <dgm:pt modelId="{380EB2AC-E7B5-4908-BB99-3120305F53BE}" type="sibTrans" cxnId="{A8C189F2-F956-4EC0-982C-810DC7B31CBB}">
      <dgm:prSet/>
      <dgm:spPr/>
      <dgm:t>
        <a:bodyPr/>
        <a:lstStyle/>
        <a:p>
          <a:endParaRPr lang="zh-CN" altLang="en-US" sz="2400"/>
        </a:p>
      </dgm:t>
    </dgm:pt>
    <dgm:pt modelId="{FA33C0E6-B61C-4835-BE48-F9BA9BA72323}">
      <dgm:prSet custT="1"/>
      <dgm:spPr/>
      <dgm:t>
        <a:bodyPr/>
        <a:lstStyle/>
        <a:p>
          <a:r>
            <a:rPr lang="en-US">
              <a:noFill/>
            </a:rPr>
            <a:t> </a:t>
          </a:r>
        </a:p>
      </dgm:t>
    </dgm:pt>
    <dgm:pt modelId="{A991F3E9-D9DB-4CFE-8C37-F18BB5C8F46D}" type="parTrans" cxnId="{BDCC43F9-A387-475D-82CA-5F2E69EFA25B}">
      <dgm:prSet/>
      <dgm:spPr/>
      <dgm:t>
        <a:bodyPr/>
        <a:lstStyle/>
        <a:p>
          <a:endParaRPr lang="zh-CN" altLang="en-US" sz="2400"/>
        </a:p>
      </dgm:t>
    </dgm:pt>
    <dgm:pt modelId="{DDE4E612-CA83-44E3-9D5E-2155A6D05FDF}" type="sibTrans" cxnId="{BDCC43F9-A387-475D-82CA-5F2E69EFA25B}">
      <dgm:prSet/>
      <dgm:spPr/>
      <dgm:t>
        <a:bodyPr/>
        <a:lstStyle/>
        <a:p>
          <a:endParaRPr lang="zh-CN" altLang="en-US" sz="2400"/>
        </a:p>
      </dgm:t>
    </dgm:pt>
    <dgm:pt modelId="{584B9E00-1BCF-4146-8E61-EFA84EDB66E4}">
      <dgm:prSet custT="1"/>
      <dgm:spPr>
        <a:blipFill rotWithShape="0">
          <a:blip xmlns:r="http://schemas.openxmlformats.org/officeDocument/2006/relationships" r:embed="rId2"/>
          <a:stretch>
            <a:fillRect l="-913" b="-2094"/>
          </a:stretch>
        </a:blipFill>
      </dgm:spPr>
      <dgm:t>
        <a:bodyPr/>
        <a:lstStyle/>
        <a:p>
          <a:r>
            <a:rPr lang="en-US">
              <a:noFill/>
            </a:rPr>
            <a:t> </a:t>
          </a:r>
        </a:p>
      </dgm:t>
    </dgm:pt>
    <dgm:pt modelId="{845E21AA-5F03-4990-8A3B-A137D9B5A9C8}" type="parTrans" cxnId="{1657C6D9-7144-4F78-83C0-615665C63C2B}">
      <dgm:prSet/>
      <dgm:spPr/>
      <dgm:t>
        <a:bodyPr/>
        <a:lstStyle/>
        <a:p>
          <a:endParaRPr lang="zh-CN" altLang="en-US" sz="2400"/>
        </a:p>
      </dgm:t>
    </dgm:pt>
    <dgm:pt modelId="{1C9A23AA-4DA7-4056-B411-00F0587A8A44}" type="sibTrans" cxnId="{1657C6D9-7144-4F78-83C0-615665C63C2B}">
      <dgm:prSet custT="1"/>
      <dgm:spPr/>
      <dgm:t>
        <a:bodyPr/>
        <a:lstStyle/>
        <a:p>
          <a:endParaRPr lang="zh-CN" altLang="en-US" sz="1800"/>
        </a:p>
      </dgm:t>
    </dgm:pt>
    <dgm:pt modelId="{606DD84C-5C75-4D1E-9FF5-05438A3CEDEF}">
      <dgm:prSet custT="1"/>
      <dgm:spPr/>
      <dgm:t>
        <a:bodyPr/>
        <a:lstStyle/>
        <a:p>
          <a:r>
            <a:rPr lang="en-US">
              <a:noFill/>
            </a:rPr>
            <a:t> </a:t>
          </a:r>
        </a:p>
      </dgm:t>
    </dgm:pt>
    <dgm:pt modelId="{42DD4AD9-9646-4EBE-9637-9B38602EFE88}" type="parTrans" cxnId="{F3F3CF86-602F-4964-872D-01D070532453}">
      <dgm:prSet/>
      <dgm:spPr/>
      <dgm:t>
        <a:bodyPr/>
        <a:lstStyle/>
        <a:p>
          <a:endParaRPr lang="zh-CN" altLang="en-US" sz="2400"/>
        </a:p>
      </dgm:t>
    </dgm:pt>
    <dgm:pt modelId="{08953F18-6383-48B8-BAB3-41DC1CE77312}" type="sibTrans" cxnId="{F3F3CF86-602F-4964-872D-01D070532453}">
      <dgm:prSet/>
      <dgm:spPr/>
      <dgm:t>
        <a:bodyPr/>
        <a:lstStyle/>
        <a:p>
          <a:endParaRPr lang="zh-CN" altLang="en-US" sz="2400"/>
        </a:p>
      </dgm:t>
    </dgm:pt>
    <dgm:pt modelId="{EF810FD1-8E04-4C95-8CB5-1D3F7DD9AE53}">
      <dgm:prSet custT="1"/>
      <dgm:spPr/>
      <dgm:t>
        <a:bodyPr/>
        <a:lstStyle/>
        <a:p>
          <a:r>
            <a:rPr lang="en-US">
              <a:noFill/>
            </a:rPr>
            <a:t> </a:t>
          </a:r>
        </a:p>
      </dgm:t>
    </dgm:pt>
    <dgm:pt modelId="{AF2EF4DA-02FC-479C-9B03-53C1396662A0}" type="parTrans" cxnId="{B65275CF-B244-4904-883E-DE7F8027C7A0}">
      <dgm:prSet/>
      <dgm:spPr/>
      <dgm:t>
        <a:bodyPr/>
        <a:lstStyle/>
        <a:p>
          <a:endParaRPr lang="zh-CN" altLang="en-US" sz="2400"/>
        </a:p>
      </dgm:t>
    </dgm:pt>
    <dgm:pt modelId="{07457F51-4A74-4878-A1C3-06B5D87E9BC6}" type="sibTrans" cxnId="{B65275CF-B244-4904-883E-DE7F8027C7A0}">
      <dgm:prSet/>
      <dgm:spPr/>
      <dgm:t>
        <a:bodyPr/>
        <a:lstStyle/>
        <a:p>
          <a:endParaRPr lang="zh-CN" altLang="en-US" sz="2400"/>
        </a:p>
      </dgm:t>
    </dgm:pt>
    <dgm:pt modelId="{7AF9C8DE-CF65-460D-9C32-AD2E13A83404}">
      <dgm:prSet custT="1"/>
      <dgm:spPr/>
      <dgm:t>
        <a:bodyPr/>
        <a:lstStyle/>
        <a:p>
          <a:pPr rtl="0"/>
          <a:r>
            <a:rPr lang="en-US" sz="2000" dirty="0" smtClean="0">
              <a:latin typeface="Candara" charset="0"/>
              <a:ea typeface="Candara" charset="0"/>
              <a:cs typeface="Candara" charset="0"/>
            </a:rPr>
            <a:t>Query blockchain the revoked status</a:t>
          </a:r>
          <a:endParaRPr lang="zh-CN" sz="2000" dirty="0">
            <a:latin typeface="Candara" charset="0"/>
            <a:ea typeface="Candara" charset="0"/>
            <a:cs typeface="Candara" charset="0"/>
          </a:endParaRPr>
        </a:p>
      </dgm:t>
    </dgm:pt>
    <dgm:pt modelId="{FB7BD06D-49E0-4BFD-A40B-747230E226D5}" type="parTrans" cxnId="{3872AF23-DE7C-4976-8AAA-78FCB60D9748}">
      <dgm:prSet/>
      <dgm:spPr/>
      <dgm:t>
        <a:bodyPr/>
        <a:lstStyle/>
        <a:p>
          <a:endParaRPr lang="zh-CN" altLang="en-US" sz="2400"/>
        </a:p>
      </dgm:t>
    </dgm:pt>
    <dgm:pt modelId="{B844FB10-B7D8-42D8-BE99-3654B3F92338}" type="sibTrans" cxnId="{3872AF23-DE7C-4976-8AAA-78FCB60D9748}">
      <dgm:prSet/>
      <dgm:spPr/>
      <dgm:t>
        <a:bodyPr/>
        <a:lstStyle/>
        <a:p>
          <a:endParaRPr lang="zh-CN" altLang="en-US" sz="2400"/>
        </a:p>
      </dgm:t>
    </dgm:pt>
    <dgm:pt modelId="{A9027304-E766-4575-BC31-091916EC3A57}">
      <dgm:prSet custT="1"/>
      <dgm:spPr/>
      <dgm:t>
        <a:bodyPr/>
        <a:lstStyle/>
        <a:p>
          <a:pPr rtl="0"/>
          <a:r>
            <a:rPr lang="en-US" sz="1800" dirty="0" smtClean="0">
              <a:latin typeface="Candara" charset="0"/>
              <a:ea typeface="Candara" charset="0"/>
              <a:cs typeface="Candara" charset="0"/>
            </a:rPr>
            <a:t>Not in -&gt; valid</a:t>
          </a:r>
          <a:endParaRPr lang="zh-CN" sz="1800" dirty="0">
            <a:latin typeface="Candara" charset="0"/>
            <a:ea typeface="Candara" charset="0"/>
            <a:cs typeface="Candara" charset="0"/>
          </a:endParaRPr>
        </a:p>
      </dgm:t>
    </dgm:pt>
    <dgm:pt modelId="{D646E4A6-98B4-4595-825D-77CCB350E868}" type="parTrans" cxnId="{3E7B1E6E-C7EF-4A48-B98F-E8F4C92FEB94}">
      <dgm:prSet/>
      <dgm:spPr/>
      <dgm:t>
        <a:bodyPr/>
        <a:lstStyle/>
        <a:p>
          <a:endParaRPr lang="zh-CN" altLang="en-US" sz="2400"/>
        </a:p>
      </dgm:t>
    </dgm:pt>
    <dgm:pt modelId="{1F705D26-BA03-4943-A45B-4D0332084333}" type="sibTrans" cxnId="{3E7B1E6E-C7EF-4A48-B98F-E8F4C92FEB94}">
      <dgm:prSet/>
      <dgm:spPr/>
      <dgm:t>
        <a:bodyPr/>
        <a:lstStyle/>
        <a:p>
          <a:endParaRPr lang="zh-CN" altLang="en-US" sz="2400"/>
        </a:p>
      </dgm:t>
    </dgm:pt>
    <dgm:pt modelId="{C8F097CD-2FE2-40EC-B0A5-64DBB43E6B0D}">
      <dgm:prSet custT="1"/>
      <dgm:spPr/>
      <dgm:t>
        <a:bodyPr/>
        <a:lstStyle/>
        <a:p>
          <a:pPr rtl="0"/>
          <a:r>
            <a:rPr lang="en-US" sz="1800" dirty="0" smtClean="0">
              <a:latin typeface="Candara" charset="0"/>
              <a:ea typeface="Candara" charset="0"/>
              <a:cs typeface="Candara" charset="0"/>
            </a:rPr>
            <a:t>In revoked</a:t>
          </a:r>
          <a:endParaRPr lang="zh-CN" sz="1800" dirty="0">
            <a:latin typeface="Candara" charset="0"/>
            <a:ea typeface="Candara" charset="0"/>
            <a:cs typeface="Candara" charset="0"/>
          </a:endParaRPr>
        </a:p>
      </dgm:t>
    </dgm:pt>
    <dgm:pt modelId="{D2B7F51A-7F3D-4B0B-B0A7-5BD084A84F49}" type="parTrans" cxnId="{E562A12F-2909-4067-B13D-E89FB96B0887}">
      <dgm:prSet/>
      <dgm:spPr/>
      <dgm:t>
        <a:bodyPr/>
        <a:lstStyle/>
        <a:p>
          <a:endParaRPr lang="zh-CN" altLang="en-US" sz="2400"/>
        </a:p>
      </dgm:t>
    </dgm:pt>
    <dgm:pt modelId="{BE9C3C40-647D-4552-A013-A34701AB2773}" type="sibTrans" cxnId="{E562A12F-2909-4067-B13D-E89FB96B0887}">
      <dgm:prSet/>
      <dgm:spPr/>
      <dgm:t>
        <a:bodyPr/>
        <a:lstStyle/>
        <a:p>
          <a:endParaRPr lang="zh-CN" altLang="en-US" sz="2400"/>
        </a:p>
      </dgm:t>
    </dgm:pt>
    <dgm:pt modelId="{7B7AD10C-96B9-4258-A83E-D5601032D2DF}" type="pres">
      <dgm:prSet presAssocID="{8BBA5691-62AD-4528-8608-72487FF818BA}" presName="linearFlow" presStyleCnt="0">
        <dgm:presLayoutVars>
          <dgm:resizeHandles val="exact"/>
        </dgm:presLayoutVars>
      </dgm:prSet>
      <dgm:spPr/>
      <dgm:t>
        <a:bodyPr/>
        <a:lstStyle/>
        <a:p>
          <a:endParaRPr lang="zh-CN" altLang="en-US"/>
        </a:p>
      </dgm:t>
    </dgm:pt>
    <dgm:pt modelId="{798A4888-E65E-43E0-AD46-ED9E2CDC68C2}" type="pres">
      <dgm:prSet presAssocID="{11AD24A3-F4A5-4E1A-8D30-0516CCC00DA7}" presName="node" presStyleLbl="node1" presStyleIdx="0" presStyleCnt="3">
        <dgm:presLayoutVars>
          <dgm:bulletEnabled val="1"/>
        </dgm:presLayoutVars>
      </dgm:prSet>
      <dgm:spPr/>
      <dgm:t>
        <a:bodyPr/>
        <a:lstStyle/>
        <a:p>
          <a:endParaRPr lang="zh-CN" altLang="en-US"/>
        </a:p>
      </dgm:t>
    </dgm:pt>
    <dgm:pt modelId="{21AE75CE-C01A-4BD1-86BB-FA1544164026}" type="pres">
      <dgm:prSet presAssocID="{E66E02C5-C55C-4AAA-8452-BE35465961B0}" presName="sibTrans" presStyleLbl="sibTrans2D1" presStyleIdx="0" presStyleCnt="2"/>
      <dgm:spPr/>
      <dgm:t>
        <a:bodyPr/>
        <a:lstStyle/>
        <a:p>
          <a:endParaRPr lang="zh-CN" altLang="en-US"/>
        </a:p>
      </dgm:t>
    </dgm:pt>
    <dgm:pt modelId="{75F544E8-7AEC-4B09-AF55-DA02652F70F2}" type="pres">
      <dgm:prSet presAssocID="{E66E02C5-C55C-4AAA-8452-BE35465961B0}" presName="connectorText" presStyleLbl="sibTrans2D1" presStyleIdx="0" presStyleCnt="2"/>
      <dgm:spPr/>
      <dgm:t>
        <a:bodyPr/>
        <a:lstStyle/>
        <a:p>
          <a:endParaRPr lang="zh-CN" altLang="en-US"/>
        </a:p>
      </dgm:t>
    </dgm:pt>
    <dgm:pt modelId="{34A8FCC2-6B54-43A0-9852-B99BC8A1FD64}" type="pres">
      <dgm:prSet presAssocID="{584B9E00-1BCF-4146-8E61-EFA84EDB66E4}" presName="node" presStyleLbl="node1" presStyleIdx="1" presStyleCnt="3">
        <dgm:presLayoutVars>
          <dgm:bulletEnabled val="1"/>
        </dgm:presLayoutVars>
      </dgm:prSet>
      <dgm:spPr/>
      <dgm:t>
        <a:bodyPr/>
        <a:lstStyle/>
        <a:p>
          <a:endParaRPr lang="zh-CN" altLang="en-US"/>
        </a:p>
      </dgm:t>
    </dgm:pt>
    <dgm:pt modelId="{6EBBC7E5-F151-4BC7-9E5C-AC916DF7B872}" type="pres">
      <dgm:prSet presAssocID="{1C9A23AA-4DA7-4056-B411-00F0587A8A44}" presName="sibTrans" presStyleLbl="sibTrans2D1" presStyleIdx="1" presStyleCnt="2"/>
      <dgm:spPr/>
      <dgm:t>
        <a:bodyPr/>
        <a:lstStyle/>
        <a:p>
          <a:endParaRPr lang="zh-CN" altLang="en-US"/>
        </a:p>
      </dgm:t>
    </dgm:pt>
    <dgm:pt modelId="{C088C81E-F5C0-4CBA-A418-A2A119D4C917}" type="pres">
      <dgm:prSet presAssocID="{1C9A23AA-4DA7-4056-B411-00F0587A8A44}" presName="connectorText" presStyleLbl="sibTrans2D1" presStyleIdx="1" presStyleCnt="2"/>
      <dgm:spPr/>
      <dgm:t>
        <a:bodyPr/>
        <a:lstStyle/>
        <a:p>
          <a:endParaRPr lang="zh-CN" altLang="en-US"/>
        </a:p>
      </dgm:t>
    </dgm:pt>
    <dgm:pt modelId="{B25B2F4A-C1F9-4874-8173-83122BACE577}" type="pres">
      <dgm:prSet presAssocID="{7AF9C8DE-CF65-460D-9C32-AD2E13A83404}" presName="node" presStyleLbl="node1" presStyleIdx="2" presStyleCnt="3">
        <dgm:presLayoutVars>
          <dgm:bulletEnabled val="1"/>
        </dgm:presLayoutVars>
      </dgm:prSet>
      <dgm:spPr/>
      <dgm:t>
        <a:bodyPr/>
        <a:lstStyle/>
        <a:p>
          <a:endParaRPr lang="zh-CN" altLang="en-US"/>
        </a:p>
      </dgm:t>
    </dgm:pt>
  </dgm:ptLst>
  <dgm:cxnLst>
    <dgm:cxn modelId="{C4C59D94-41ED-5649-B0FB-3CBE40738EB1}" type="presOf" srcId="{FA33C0E6-B61C-4835-BE48-F9BA9BA72323}" destId="{798A4888-E65E-43E0-AD46-ED9E2CDC68C2}" srcOrd="0" destOrd="2" presId="urn:microsoft.com/office/officeart/2005/8/layout/process2"/>
    <dgm:cxn modelId="{71772F88-8FEF-E94A-A877-94F01105AEF6}" type="presOf" srcId="{A9027304-E766-4575-BC31-091916EC3A57}" destId="{B25B2F4A-C1F9-4874-8173-83122BACE577}" srcOrd="0" destOrd="1" presId="urn:microsoft.com/office/officeart/2005/8/layout/process2"/>
    <dgm:cxn modelId="{3E7B1E6E-C7EF-4A48-B98F-E8F4C92FEB94}" srcId="{7AF9C8DE-CF65-460D-9C32-AD2E13A83404}" destId="{A9027304-E766-4575-BC31-091916EC3A57}" srcOrd="0" destOrd="0" parTransId="{D646E4A6-98B4-4595-825D-77CCB350E868}" sibTransId="{1F705D26-BA03-4943-A45B-4D0332084333}"/>
    <dgm:cxn modelId="{E562A12F-2909-4067-B13D-E89FB96B0887}" srcId="{7AF9C8DE-CF65-460D-9C32-AD2E13A83404}" destId="{C8F097CD-2FE2-40EC-B0A5-64DBB43E6B0D}" srcOrd="1" destOrd="0" parTransId="{D2B7F51A-7F3D-4B0B-B0A7-5BD084A84F49}" sibTransId="{BE9C3C40-647D-4552-A013-A34701AB2773}"/>
    <dgm:cxn modelId="{B65275CF-B244-4904-883E-DE7F8027C7A0}" srcId="{584B9E00-1BCF-4146-8E61-EFA84EDB66E4}" destId="{EF810FD1-8E04-4C95-8CB5-1D3F7DD9AE53}" srcOrd="1" destOrd="0" parTransId="{AF2EF4DA-02FC-479C-9B03-53C1396662A0}" sibTransId="{07457F51-4A74-4878-A1C3-06B5D87E9BC6}"/>
    <dgm:cxn modelId="{109EF5FB-CB5A-7347-8FAE-653BD8A6C55D}" type="presOf" srcId="{1C9A23AA-4DA7-4056-B411-00F0587A8A44}" destId="{C088C81E-F5C0-4CBA-A418-A2A119D4C917}" srcOrd="1" destOrd="0" presId="urn:microsoft.com/office/officeart/2005/8/layout/process2"/>
    <dgm:cxn modelId="{9AD6F366-084C-4F4C-AE53-45D06126B233}" type="presOf" srcId="{7AF9C8DE-CF65-460D-9C32-AD2E13A83404}" destId="{B25B2F4A-C1F9-4874-8173-83122BACE577}" srcOrd="0" destOrd="0" presId="urn:microsoft.com/office/officeart/2005/8/layout/process2"/>
    <dgm:cxn modelId="{14689AC8-3409-7247-8AC7-0324B53B5A26}" type="presOf" srcId="{6D0B81EB-3B3B-4A97-AB4E-4B3797FD8059}" destId="{798A4888-E65E-43E0-AD46-ED9E2CDC68C2}" srcOrd="0" destOrd="1" presId="urn:microsoft.com/office/officeart/2005/8/layout/process2"/>
    <dgm:cxn modelId="{BDCC43F9-A387-475D-82CA-5F2E69EFA25B}" srcId="{11AD24A3-F4A5-4E1A-8D30-0516CCC00DA7}" destId="{FA33C0E6-B61C-4835-BE48-F9BA9BA72323}" srcOrd="1" destOrd="0" parTransId="{A991F3E9-D9DB-4CFE-8C37-F18BB5C8F46D}" sibTransId="{DDE4E612-CA83-44E3-9D5E-2155A6D05FDF}"/>
    <dgm:cxn modelId="{25DF0A2F-1522-7F4A-80C0-C967FC861253}" type="presOf" srcId="{606DD84C-5C75-4D1E-9FF5-05438A3CEDEF}" destId="{34A8FCC2-6B54-43A0-9852-B99BC8A1FD64}" srcOrd="0" destOrd="1" presId="urn:microsoft.com/office/officeart/2005/8/layout/process2"/>
    <dgm:cxn modelId="{205DB4B4-27F5-CA40-AF12-565B9B201341}" type="presOf" srcId="{11AD24A3-F4A5-4E1A-8D30-0516CCC00DA7}" destId="{798A4888-E65E-43E0-AD46-ED9E2CDC68C2}" srcOrd="0" destOrd="0" presId="urn:microsoft.com/office/officeart/2005/8/layout/process2"/>
    <dgm:cxn modelId="{8A4C0DCE-DD63-5746-9CC9-973B3782FF11}" type="presOf" srcId="{1C9A23AA-4DA7-4056-B411-00F0587A8A44}" destId="{6EBBC7E5-F151-4BC7-9E5C-AC916DF7B872}" srcOrd="0" destOrd="0" presId="urn:microsoft.com/office/officeart/2005/8/layout/process2"/>
    <dgm:cxn modelId="{1556D53D-E727-EB4A-A101-F30B2319D5C3}" type="presOf" srcId="{E66E02C5-C55C-4AAA-8452-BE35465961B0}" destId="{21AE75CE-C01A-4BD1-86BB-FA1544164026}" srcOrd="0" destOrd="0" presId="urn:microsoft.com/office/officeart/2005/8/layout/process2"/>
    <dgm:cxn modelId="{3A78F71F-A836-3443-A728-503C19BC2364}" type="presOf" srcId="{8BBA5691-62AD-4528-8608-72487FF818BA}" destId="{7B7AD10C-96B9-4258-A83E-D5601032D2DF}" srcOrd="0" destOrd="0" presId="urn:microsoft.com/office/officeart/2005/8/layout/process2"/>
    <dgm:cxn modelId="{859BE71D-8672-2C47-A915-19E5807235EB}" type="presOf" srcId="{584B9E00-1BCF-4146-8E61-EFA84EDB66E4}" destId="{34A8FCC2-6B54-43A0-9852-B99BC8A1FD64}" srcOrd="0" destOrd="0" presId="urn:microsoft.com/office/officeart/2005/8/layout/process2"/>
    <dgm:cxn modelId="{65DE03FD-0460-5E4B-A9E0-5968843A6361}" type="presOf" srcId="{E66E02C5-C55C-4AAA-8452-BE35465961B0}" destId="{75F544E8-7AEC-4B09-AF55-DA02652F70F2}" srcOrd="1" destOrd="0" presId="urn:microsoft.com/office/officeart/2005/8/layout/process2"/>
    <dgm:cxn modelId="{139CBCEC-B53B-48A3-A7CF-D713C6FA5E3B}" srcId="{8BBA5691-62AD-4528-8608-72487FF818BA}" destId="{11AD24A3-F4A5-4E1A-8D30-0516CCC00DA7}" srcOrd="0" destOrd="0" parTransId="{39D6EA11-F62B-4AE9-90AB-4C4E198FED7A}" sibTransId="{E66E02C5-C55C-4AAA-8452-BE35465961B0}"/>
    <dgm:cxn modelId="{705D9CDF-9F72-2A47-BBAE-DF21C1ACA328}" type="presOf" srcId="{C8F097CD-2FE2-40EC-B0A5-64DBB43E6B0D}" destId="{B25B2F4A-C1F9-4874-8173-83122BACE577}" srcOrd="0" destOrd="2" presId="urn:microsoft.com/office/officeart/2005/8/layout/process2"/>
    <dgm:cxn modelId="{1657C6D9-7144-4F78-83C0-615665C63C2B}" srcId="{8BBA5691-62AD-4528-8608-72487FF818BA}" destId="{584B9E00-1BCF-4146-8E61-EFA84EDB66E4}" srcOrd="1" destOrd="0" parTransId="{845E21AA-5F03-4990-8A3B-A137D9B5A9C8}" sibTransId="{1C9A23AA-4DA7-4056-B411-00F0587A8A44}"/>
    <dgm:cxn modelId="{3872AF23-DE7C-4976-8AAA-78FCB60D9748}" srcId="{8BBA5691-62AD-4528-8608-72487FF818BA}" destId="{7AF9C8DE-CF65-460D-9C32-AD2E13A83404}" srcOrd="2" destOrd="0" parTransId="{FB7BD06D-49E0-4BFD-A40B-747230E226D5}" sibTransId="{B844FB10-B7D8-42D8-BE99-3654B3F92338}"/>
    <dgm:cxn modelId="{F3F3CF86-602F-4964-872D-01D070532453}" srcId="{584B9E00-1BCF-4146-8E61-EFA84EDB66E4}" destId="{606DD84C-5C75-4D1E-9FF5-05438A3CEDEF}" srcOrd="0" destOrd="0" parTransId="{42DD4AD9-9646-4EBE-9637-9B38602EFE88}" sibTransId="{08953F18-6383-48B8-BAB3-41DC1CE77312}"/>
    <dgm:cxn modelId="{A8C189F2-F956-4EC0-982C-810DC7B31CBB}" srcId="{11AD24A3-F4A5-4E1A-8D30-0516CCC00DA7}" destId="{6D0B81EB-3B3B-4A97-AB4E-4B3797FD8059}" srcOrd="0" destOrd="0" parTransId="{80597346-C453-41AA-BA4F-F5344EF7CC89}" sibTransId="{380EB2AC-E7B5-4908-BB99-3120305F53BE}"/>
    <dgm:cxn modelId="{D8B61EF2-7502-7440-BF68-B659C47E2FD4}" type="presOf" srcId="{EF810FD1-8E04-4C95-8CB5-1D3F7DD9AE53}" destId="{34A8FCC2-6B54-43A0-9852-B99BC8A1FD64}" srcOrd="0" destOrd="2" presId="urn:microsoft.com/office/officeart/2005/8/layout/process2"/>
    <dgm:cxn modelId="{213E928A-4AA8-5B42-AA4A-116602C04DD3}" type="presParOf" srcId="{7B7AD10C-96B9-4258-A83E-D5601032D2DF}" destId="{798A4888-E65E-43E0-AD46-ED9E2CDC68C2}" srcOrd="0" destOrd="0" presId="urn:microsoft.com/office/officeart/2005/8/layout/process2"/>
    <dgm:cxn modelId="{AA7020DC-BCA5-BA4F-9C78-FB8CA9B73E0D}" type="presParOf" srcId="{7B7AD10C-96B9-4258-A83E-D5601032D2DF}" destId="{21AE75CE-C01A-4BD1-86BB-FA1544164026}" srcOrd="1" destOrd="0" presId="urn:microsoft.com/office/officeart/2005/8/layout/process2"/>
    <dgm:cxn modelId="{417ECBB7-4213-1D4C-91D0-7E66A8230FF1}" type="presParOf" srcId="{21AE75CE-C01A-4BD1-86BB-FA1544164026}" destId="{75F544E8-7AEC-4B09-AF55-DA02652F70F2}" srcOrd="0" destOrd="0" presId="urn:microsoft.com/office/officeart/2005/8/layout/process2"/>
    <dgm:cxn modelId="{FD0F4281-8003-3D43-B546-3EE0BB1FFCBD}" type="presParOf" srcId="{7B7AD10C-96B9-4258-A83E-D5601032D2DF}" destId="{34A8FCC2-6B54-43A0-9852-B99BC8A1FD64}" srcOrd="2" destOrd="0" presId="urn:microsoft.com/office/officeart/2005/8/layout/process2"/>
    <dgm:cxn modelId="{CE77710E-679E-0446-A7A4-F5E1B004A396}" type="presParOf" srcId="{7B7AD10C-96B9-4258-A83E-D5601032D2DF}" destId="{6EBBC7E5-F151-4BC7-9E5C-AC916DF7B872}" srcOrd="3" destOrd="0" presId="urn:microsoft.com/office/officeart/2005/8/layout/process2"/>
    <dgm:cxn modelId="{488CDCBA-2516-BC47-B252-B7C07940BF35}" type="presParOf" srcId="{6EBBC7E5-F151-4BC7-9E5C-AC916DF7B872}" destId="{C088C81E-F5C0-4CBA-A418-A2A119D4C917}" srcOrd="0" destOrd="0" presId="urn:microsoft.com/office/officeart/2005/8/layout/process2"/>
    <dgm:cxn modelId="{47DF144E-A819-8143-A65E-441759C929C4}" type="presParOf" srcId="{7B7AD10C-96B9-4258-A83E-D5601032D2DF}" destId="{B25B2F4A-C1F9-4874-8173-83122BACE577}"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2B3595-BC4C-4367-AB9A-17A95C3668BE}"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zh-CN" altLang="en-US"/>
        </a:p>
      </dgm:t>
    </dgm:pt>
    <dgm:pt modelId="{AC8D8178-48C9-4546-A076-83FBABFC60F3}">
      <dgm:prSet custT="1"/>
      <dgm:spPr/>
      <dgm:t>
        <a:bodyPr/>
        <a:lstStyle/>
        <a:p>
          <a:pPr rtl="0"/>
          <a:r>
            <a:rPr lang="en-US" sz="2400" b="0" dirty="0" smtClean="0">
              <a:latin typeface="Candara" charset="0"/>
              <a:ea typeface="Candara" charset="0"/>
              <a:cs typeface="Candara" charset="0"/>
            </a:rPr>
            <a:t>1. Propose a public and efficient certificate audit scheme based on </a:t>
          </a:r>
          <a:r>
            <a:rPr lang="en-US" sz="2400" b="0" dirty="0" err="1" smtClean="0">
              <a:latin typeface="Candara" charset="0"/>
              <a:ea typeface="Candara" charset="0"/>
              <a:cs typeface="Candara" charset="0"/>
            </a:rPr>
            <a:t>blockchain</a:t>
          </a:r>
          <a:r>
            <a:rPr lang="en-US" sz="2400" b="0" dirty="0" smtClean="0">
              <a:latin typeface="Candara" charset="0"/>
              <a:ea typeface="Candara" charset="0"/>
              <a:cs typeface="Candara" charset="0"/>
            </a:rPr>
            <a:t>.</a:t>
          </a:r>
          <a:endParaRPr lang="zh-CN" sz="2400" b="0" dirty="0">
            <a:latin typeface="Candara" charset="0"/>
            <a:ea typeface="Candara" charset="0"/>
            <a:cs typeface="Candara" charset="0"/>
          </a:endParaRPr>
        </a:p>
      </dgm:t>
    </dgm:pt>
    <dgm:pt modelId="{EA67055B-3132-4704-A10D-B4E2316BF493}" type="parTrans" cxnId="{4AD67231-6B23-4188-9465-8BD7ED4AD010}">
      <dgm:prSet/>
      <dgm:spPr/>
      <dgm:t>
        <a:bodyPr/>
        <a:lstStyle/>
        <a:p>
          <a:endParaRPr lang="zh-CN" altLang="en-US" sz="4800" b="0">
            <a:solidFill>
              <a:schemeClr val="bg1"/>
            </a:solidFill>
            <a:latin typeface="等线 Light" panose="02010600030101010101" pitchFamily="2" charset="-122"/>
            <a:ea typeface="等线 Light" panose="02010600030101010101" pitchFamily="2" charset="-122"/>
          </a:endParaRPr>
        </a:p>
      </dgm:t>
    </dgm:pt>
    <dgm:pt modelId="{EF932440-3817-4F74-8CE4-3564CD6C6749}" type="sibTrans" cxnId="{4AD67231-6B23-4188-9465-8BD7ED4AD010}">
      <dgm:prSet/>
      <dgm:spPr/>
      <dgm:t>
        <a:bodyPr/>
        <a:lstStyle/>
        <a:p>
          <a:endParaRPr lang="zh-CN" altLang="en-US" sz="4800" b="0">
            <a:solidFill>
              <a:schemeClr val="bg1"/>
            </a:solidFill>
            <a:latin typeface="等线 Light" panose="02010600030101010101" pitchFamily="2" charset="-122"/>
            <a:ea typeface="等线 Light" panose="02010600030101010101" pitchFamily="2" charset="-122"/>
          </a:endParaRPr>
        </a:p>
      </dgm:t>
    </dgm:pt>
    <dgm:pt modelId="{2070FC15-74B5-4382-9686-FE61A2E2710F}">
      <dgm:prSet custT="1"/>
      <dgm:spPr/>
      <dgm:t>
        <a:bodyPr/>
        <a:lstStyle/>
        <a:p>
          <a:pPr rtl="0"/>
          <a:r>
            <a:rPr lang="en-US" sz="2400" b="0" dirty="0" smtClean="0">
              <a:latin typeface="Candara" charset="0"/>
              <a:ea typeface="Candara" charset="0"/>
              <a:cs typeface="Candara" charset="0"/>
            </a:rPr>
            <a:t>2. Design a distributed dependability-rank based consensus protocol.</a:t>
          </a:r>
          <a:endParaRPr lang="zh-CN" sz="2400" b="0" dirty="0">
            <a:latin typeface="Candara" charset="0"/>
            <a:ea typeface="Candara" charset="0"/>
            <a:cs typeface="Candara" charset="0"/>
          </a:endParaRPr>
        </a:p>
      </dgm:t>
    </dgm:pt>
    <dgm:pt modelId="{BE0D9953-3177-4BE2-B214-086A29C4883D}" type="parTrans" cxnId="{3ABD70A0-A801-47C4-AE64-E57E3EFC456F}">
      <dgm:prSet/>
      <dgm:spPr/>
      <dgm:t>
        <a:bodyPr/>
        <a:lstStyle/>
        <a:p>
          <a:endParaRPr lang="zh-CN" altLang="en-US" sz="4800" b="0">
            <a:solidFill>
              <a:schemeClr val="bg1"/>
            </a:solidFill>
            <a:latin typeface="等线 Light" panose="02010600030101010101" pitchFamily="2" charset="-122"/>
            <a:ea typeface="等线 Light" panose="02010600030101010101" pitchFamily="2" charset="-122"/>
          </a:endParaRPr>
        </a:p>
      </dgm:t>
    </dgm:pt>
    <dgm:pt modelId="{D1A6F8D7-13CA-4D13-A978-1165348081CF}" type="sibTrans" cxnId="{3ABD70A0-A801-47C4-AE64-E57E3EFC456F}">
      <dgm:prSet/>
      <dgm:spPr/>
      <dgm:t>
        <a:bodyPr/>
        <a:lstStyle/>
        <a:p>
          <a:endParaRPr lang="zh-CN" altLang="en-US" sz="4800" b="0">
            <a:solidFill>
              <a:schemeClr val="bg1"/>
            </a:solidFill>
            <a:latin typeface="等线 Light" panose="02010600030101010101" pitchFamily="2" charset="-122"/>
            <a:ea typeface="等线 Light" panose="02010600030101010101" pitchFamily="2" charset="-122"/>
          </a:endParaRPr>
        </a:p>
      </dgm:t>
    </dgm:pt>
    <dgm:pt modelId="{0AC8FD38-37C5-4F25-90B7-CB745E48CC5C}">
      <dgm:prSet custT="1"/>
      <dgm:spPr/>
      <dgm:t>
        <a:bodyPr/>
        <a:lstStyle/>
        <a:p>
          <a:pPr rtl="0"/>
          <a:r>
            <a:rPr lang="en-US" sz="2400" b="0" dirty="0" smtClean="0">
              <a:latin typeface="Candara" charset="0"/>
              <a:ea typeface="Candara" charset="0"/>
              <a:cs typeface="Candara" charset="0"/>
            </a:rPr>
            <a:t>3. Propose a new data structure called </a:t>
          </a:r>
          <a:r>
            <a:rPr lang="en-US" sz="2400" b="0" dirty="0" err="1" smtClean="0">
              <a:latin typeface="Candara" charset="0"/>
              <a:ea typeface="Candara" charset="0"/>
              <a:cs typeface="Candara" charset="0"/>
            </a:rPr>
            <a:t>CertOper</a:t>
          </a:r>
          <a:r>
            <a:rPr lang="en-US" sz="2400" b="0" dirty="0" smtClean="0">
              <a:latin typeface="Candara" charset="0"/>
              <a:ea typeface="Candara" charset="0"/>
              <a:cs typeface="Candara" charset="0"/>
            </a:rPr>
            <a:t>.</a:t>
          </a:r>
          <a:endParaRPr lang="zh-CN" sz="2400" b="0" dirty="0">
            <a:latin typeface="Candara" charset="0"/>
            <a:ea typeface="Candara" charset="0"/>
            <a:cs typeface="Candara" charset="0"/>
          </a:endParaRPr>
        </a:p>
      </dgm:t>
    </dgm:pt>
    <dgm:pt modelId="{57D227A8-293C-4792-A6F0-EAB47F8AFA15}" type="parTrans" cxnId="{162770DE-369F-46A4-902E-B7277717BF9F}">
      <dgm:prSet/>
      <dgm:spPr/>
      <dgm:t>
        <a:bodyPr/>
        <a:lstStyle/>
        <a:p>
          <a:endParaRPr lang="zh-CN" altLang="en-US" sz="4800" b="0">
            <a:solidFill>
              <a:schemeClr val="bg1"/>
            </a:solidFill>
            <a:latin typeface="等线 Light" panose="02010600030101010101" pitchFamily="2" charset="-122"/>
            <a:ea typeface="等线 Light" panose="02010600030101010101" pitchFamily="2" charset="-122"/>
          </a:endParaRPr>
        </a:p>
      </dgm:t>
    </dgm:pt>
    <dgm:pt modelId="{2D7E8860-A549-402A-A9EF-59FB95A1A95A}" type="sibTrans" cxnId="{162770DE-369F-46A4-902E-B7277717BF9F}">
      <dgm:prSet/>
      <dgm:spPr/>
      <dgm:t>
        <a:bodyPr/>
        <a:lstStyle/>
        <a:p>
          <a:endParaRPr lang="zh-CN" altLang="en-US" sz="4800" b="0">
            <a:solidFill>
              <a:schemeClr val="bg1"/>
            </a:solidFill>
            <a:latin typeface="等线 Light" panose="02010600030101010101" pitchFamily="2" charset="-122"/>
            <a:ea typeface="等线 Light" panose="02010600030101010101" pitchFamily="2" charset="-122"/>
          </a:endParaRPr>
        </a:p>
      </dgm:t>
    </dgm:pt>
    <dgm:pt modelId="{F158205E-DAFF-43F2-A3DD-E7855B36878B}">
      <dgm:prSet custT="1"/>
      <dgm:spPr/>
      <dgm:t>
        <a:bodyPr/>
        <a:lstStyle/>
        <a:p>
          <a:pPr rtl="0"/>
          <a:r>
            <a:rPr lang="en-US" sz="2400" b="0" dirty="0" smtClean="0">
              <a:latin typeface="Candara" charset="0"/>
              <a:ea typeface="Candara" charset="0"/>
              <a:cs typeface="Candara" charset="0"/>
            </a:rPr>
            <a:t>4. Present a DCBF to achieve economic space and efficient query for certificate revocation checking.</a:t>
          </a:r>
          <a:endParaRPr lang="zh-CN" sz="2400" b="0" dirty="0">
            <a:latin typeface="Candara" charset="0"/>
            <a:ea typeface="Candara" charset="0"/>
            <a:cs typeface="Candara" charset="0"/>
          </a:endParaRPr>
        </a:p>
      </dgm:t>
    </dgm:pt>
    <dgm:pt modelId="{AC254653-800E-4EFA-BBB1-7FBD3B6ED9A0}" type="parTrans" cxnId="{B14ABBDE-9377-48FF-8037-EBBA3FCE5875}">
      <dgm:prSet/>
      <dgm:spPr/>
      <dgm:t>
        <a:bodyPr/>
        <a:lstStyle/>
        <a:p>
          <a:endParaRPr lang="zh-CN" altLang="en-US" sz="4800" b="0">
            <a:solidFill>
              <a:schemeClr val="bg1"/>
            </a:solidFill>
            <a:latin typeface="等线 Light" panose="02010600030101010101" pitchFamily="2" charset="-122"/>
            <a:ea typeface="等线 Light" panose="02010600030101010101" pitchFamily="2" charset="-122"/>
          </a:endParaRPr>
        </a:p>
      </dgm:t>
    </dgm:pt>
    <dgm:pt modelId="{47D150A4-07E0-4F71-A081-BC8D91218755}" type="sibTrans" cxnId="{B14ABBDE-9377-48FF-8037-EBBA3FCE5875}">
      <dgm:prSet/>
      <dgm:spPr/>
      <dgm:t>
        <a:bodyPr/>
        <a:lstStyle/>
        <a:p>
          <a:endParaRPr lang="zh-CN" altLang="en-US" sz="4800" b="0">
            <a:solidFill>
              <a:schemeClr val="bg1"/>
            </a:solidFill>
            <a:latin typeface="等线 Light" panose="02010600030101010101" pitchFamily="2" charset="-122"/>
            <a:ea typeface="等线 Light" panose="02010600030101010101" pitchFamily="2" charset="-122"/>
          </a:endParaRPr>
        </a:p>
      </dgm:t>
    </dgm:pt>
    <dgm:pt modelId="{BE6EFF4D-8765-4333-9A0D-B15C32F2C7CA}" type="pres">
      <dgm:prSet presAssocID="{962B3595-BC4C-4367-AB9A-17A95C3668BE}" presName="linear" presStyleCnt="0">
        <dgm:presLayoutVars>
          <dgm:dir/>
          <dgm:animLvl val="lvl"/>
          <dgm:resizeHandles val="exact"/>
        </dgm:presLayoutVars>
      </dgm:prSet>
      <dgm:spPr/>
      <dgm:t>
        <a:bodyPr/>
        <a:lstStyle/>
        <a:p>
          <a:endParaRPr lang="zh-CN" altLang="en-US"/>
        </a:p>
      </dgm:t>
    </dgm:pt>
    <dgm:pt modelId="{5579FB42-11FE-4C18-AA3F-506BF2548EDC}" type="pres">
      <dgm:prSet presAssocID="{AC8D8178-48C9-4546-A076-83FBABFC60F3}" presName="parentLin" presStyleCnt="0"/>
      <dgm:spPr/>
    </dgm:pt>
    <dgm:pt modelId="{F1710C52-EAF3-4013-938B-BD3897784A34}" type="pres">
      <dgm:prSet presAssocID="{AC8D8178-48C9-4546-A076-83FBABFC60F3}" presName="parentLeftMargin" presStyleLbl="node1" presStyleIdx="0" presStyleCnt="4"/>
      <dgm:spPr/>
      <dgm:t>
        <a:bodyPr/>
        <a:lstStyle/>
        <a:p>
          <a:endParaRPr lang="zh-CN" altLang="en-US"/>
        </a:p>
      </dgm:t>
    </dgm:pt>
    <dgm:pt modelId="{EE6E0AF4-B88E-45DF-AEE9-EF17B6CC1646}" type="pres">
      <dgm:prSet presAssocID="{AC8D8178-48C9-4546-A076-83FBABFC60F3}" presName="parentText" presStyleLbl="node1" presStyleIdx="0" presStyleCnt="4" custScaleX="127758" custScaleY="154780">
        <dgm:presLayoutVars>
          <dgm:chMax val="0"/>
          <dgm:bulletEnabled val="1"/>
        </dgm:presLayoutVars>
      </dgm:prSet>
      <dgm:spPr/>
      <dgm:t>
        <a:bodyPr/>
        <a:lstStyle/>
        <a:p>
          <a:endParaRPr lang="zh-CN" altLang="en-US"/>
        </a:p>
      </dgm:t>
    </dgm:pt>
    <dgm:pt modelId="{16C2ACA6-7ECE-457E-97BD-A43EC89D2BBF}" type="pres">
      <dgm:prSet presAssocID="{AC8D8178-48C9-4546-A076-83FBABFC60F3}" presName="negativeSpace" presStyleCnt="0"/>
      <dgm:spPr/>
    </dgm:pt>
    <dgm:pt modelId="{CB166293-7AE6-4F6E-9C04-04ED561C5B4B}" type="pres">
      <dgm:prSet presAssocID="{AC8D8178-48C9-4546-A076-83FBABFC60F3}" presName="childText" presStyleLbl="conFgAcc1" presStyleIdx="0" presStyleCnt="4">
        <dgm:presLayoutVars>
          <dgm:bulletEnabled val="1"/>
        </dgm:presLayoutVars>
      </dgm:prSet>
      <dgm:spPr>
        <a:solidFill>
          <a:schemeClr val="accent1">
            <a:lumMod val="20000"/>
            <a:lumOff val="80000"/>
            <a:alpha val="90000"/>
          </a:schemeClr>
        </a:solidFill>
      </dgm:spPr>
    </dgm:pt>
    <dgm:pt modelId="{10BF9F4D-D715-4637-9310-26AD5D9D8164}" type="pres">
      <dgm:prSet presAssocID="{EF932440-3817-4F74-8CE4-3564CD6C6749}" presName="spaceBetweenRectangles" presStyleCnt="0"/>
      <dgm:spPr/>
    </dgm:pt>
    <dgm:pt modelId="{7CAFC3C1-8A3E-4D6E-9795-80B3052C6AE5}" type="pres">
      <dgm:prSet presAssocID="{2070FC15-74B5-4382-9686-FE61A2E2710F}" presName="parentLin" presStyleCnt="0"/>
      <dgm:spPr/>
    </dgm:pt>
    <dgm:pt modelId="{8C6FDBE4-913E-496E-BDA2-A507C9BF173A}" type="pres">
      <dgm:prSet presAssocID="{2070FC15-74B5-4382-9686-FE61A2E2710F}" presName="parentLeftMargin" presStyleLbl="node1" presStyleIdx="0" presStyleCnt="4"/>
      <dgm:spPr/>
      <dgm:t>
        <a:bodyPr/>
        <a:lstStyle/>
        <a:p>
          <a:endParaRPr lang="zh-CN" altLang="en-US"/>
        </a:p>
      </dgm:t>
    </dgm:pt>
    <dgm:pt modelId="{2945A159-C77D-4E30-A459-14FD27F5BF7A}" type="pres">
      <dgm:prSet presAssocID="{2070FC15-74B5-4382-9686-FE61A2E2710F}" presName="parentText" presStyleLbl="node1" presStyleIdx="1" presStyleCnt="4" custScaleX="124524" custLinFactNeighborX="11356" custLinFactNeighborY="-3126">
        <dgm:presLayoutVars>
          <dgm:chMax val="0"/>
          <dgm:bulletEnabled val="1"/>
        </dgm:presLayoutVars>
      </dgm:prSet>
      <dgm:spPr/>
      <dgm:t>
        <a:bodyPr/>
        <a:lstStyle/>
        <a:p>
          <a:endParaRPr lang="zh-CN" altLang="en-US"/>
        </a:p>
      </dgm:t>
    </dgm:pt>
    <dgm:pt modelId="{03A6353A-A9FE-44F4-A7F8-E4E4881EFDFC}" type="pres">
      <dgm:prSet presAssocID="{2070FC15-74B5-4382-9686-FE61A2E2710F}" presName="negativeSpace" presStyleCnt="0"/>
      <dgm:spPr/>
    </dgm:pt>
    <dgm:pt modelId="{C57857D5-8D6C-4710-B6B6-EE67A164C930}" type="pres">
      <dgm:prSet presAssocID="{2070FC15-74B5-4382-9686-FE61A2E2710F}" presName="childText" presStyleLbl="conFgAcc1" presStyleIdx="1" presStyleCnt="4">
        <dgm:presLayoutVars>
          <dgm:bulletEnabled val="1"/>
        </dgm:presLayoutVars>
      </dgm:prSet>
      <dgm:spPr>
        <a:solidFill>
          <a:schemeClr val="accent1">
            <a:lumMod val="20000"/>
            <a:lumOff val="80000"/>
            <a:alpha val="90000"/>
          </a:schemeClr>
        </a:solidFill>
      </dgm:spPr>
    </dgm:pt>
    <dgm:pt modelId="{2207450A-0EA4-46E0-A406-ABE06A97034F}" type="pres">
      <dgm:prSet presAssocID="{D1A6F8D7-13CA-4D13-A978-1165348081CF}" presName="spaceBetweenRectangles" presStyleCnt="0"/>
      <dgm:spPr/>
    </dgm:pt>
    <dgm:pt modelId="{FF3D2B2E-EDFE-4EA8-85A0-ECAF7773E770}" type="pres">
      <dgm:prSet presAssocID="{0AC8FD38-37C5-4F25-90B7-CB745E48CC5C}" presName="parentLin" presStyleCnt="0"/>
      <dgm:spPr/>
    </dgm:pt>
    <dgm:pt modelId="{94DD252F-CAA6-40C4-845F-4DAC75F06802}" type="pres">
      <dgm:prSet presAssocID="{0AC8FD38-37C5-4F25-90B7-CB745E48CC5C}" presName="parentLeftMargin" presStyleLbl="node1" presStyleIdx="1" presStyleCnt="4"/>
      <dgm:spPr/>
      <dgm:t>
        <a:bodyPr/>
        <a:lstStyle/>
        <a:p>
          <a:endParaRPr lang="zh-CN" altLang="en-US"/>
        </a:p>
      </dgm:t>
    </dgm:pt>
    <dgm:pt modelId="{B1CFA5B3-838F-423C-8F47-E6838861C387}" type="pres">
      <dgm:prSet presAssocID="{0AC8FD38-37C5-4F25-90B7-CB745E48CC5C}" presName="parentText" presStyleLbl="node1" presStyleIdx="2" presStyleCnt="4" custScaleX="124524" custLinFactNeighborX="6028" custLinFactNeighborY="-234">
        <dgm:presLayoutVars>
          <dgm:chMax val="0"/>
          <dgm:bulletEnabled val="1"/>
        </dgm:presLayoutVars>
      </dgm:prSet>
      <dgm:spPr/>
      <dgm:t>
        <a:bodyPr/>
        <a:lstStyle/>
        <a:p>
          <a:endParaRPr lang="zh-CN" altLang="en-US"/>
        </a:p>
      </dgm:t>
    </dgm:pt>
    <dgm:pt modelId="{4DFB0C57-62A4-42C7-B964-319B700B139E}" type="pres">
      <dgm:prSet presAssocID="{0AC8FD38-37C5-4F25-90B7-CB745E48CC5C}" presName="negativeSpace" presStyleCnt="0"/>
      <dgm:spPr/>
    </dgm:pt>
    <dgm:pt modelId="{C7213685-7A21-4F84-8BD2-025A0A620647}" type="pres">
      <dgm:prSet presAssocID="{0AC8FD38-37C5-4F25-90B7-CB745E48CC5C}" presName="childText" presStyleLbl="conFgAcc1" presStyleIdx="2" presStyleCnt="4">
        <dgm:presLayoutVars>
          <dgm:bulletEnabled val="1"/>
        </dgm:presLayoutVars>
      </dgm:prSet>
      <dgm:spPr>
        <a:solidFill>
          <a:schemeClr val="accent1">
            <a:lumMod val="20000"/>
            <a:lumOff val="80000"/>
            <a:alpha val="90000"/>
          </a:schemeClr>
        </a:solidFill>
      </dgm:spPr>
    </dgm:pt>
    <dgm:pt modelId="{93B6E9CB-1646-400A-B00A-EE2E4AC65055}" type="pres">
      <dgm:prSet presAssocID="{2D7E8860-A549-402A-A9EF-59FB95A1A95A}" presName="spaceBetweenRectangles" presStyleCnt="0"/>
      <dgm:spPr/>
    </dgm:pt>
    <dgm:pt modelId="{5679C9E1-0550-4646-A9E4-1B38C1062F72}" type="pres">
      <dgm:prSet presAssocID="{F158205E-DAFF-43F2-A3DD-E7855B36878B}" presName="parentLin" presStyleCnt="0"/>
      <dgm:spPr/>
    </dgm:pt>
    <dgm:pt modelId="{FA65DA04-844A-4ECA-8383-F63D880794BB}" type="pres">
      <dgm:prSet presAssocID="{F158205E-DAFF-43F2-A3DD-E7855B36878B}" presName="parentLeftMargin" presStyleLbl="node1" presStyleIdx="2" presStyleCnt="4"/>
      <dgm:spPr/>
      <dgm:t>
        <a:bodyPr/>
        <a:lstStyle/>
        <a:p>
          <a:endParaRPr lang="zh-CN" altLang="en-US"/>
        </a:p>
      </dgm:t>
    </dgm:pt>
    <dgm:pt modelId="{DC6A7A53-1C37-4600-BE37-D8D1812F32F6}" type="pres">
      <dgm:prSet presAssocID="{F158205E-DAFF-43F2-A3DD-E7855B36878B}" presName="parentText" presStyleLbl="node1" presStyleIdx="3" presStyleCnt="4" custScaleX="124597" custScaleY="168044">
        <dgm:presLayoutVars>
          <dgm:chMax val="0"/>
          <dgm:bulletEnabled val="1"/>
        </dgm:presLayoutVars>
      </dgm:prSet>
      <dgm:spPr/>
      <dgm:t>
        <a:bodyPr/>
        <a:lstStyle/>
        <a:p>
          <a:endParaRPr lang="zh-CN" altLang="en-US"/>
        </a:p>
      </dgm:t>
    </dgm:pt>
    <dgm:pt modelId="{A961B0F1-C04A-4EE5-90C0-67E25551D281}" type="pres">
      <dgm:prSet presAssocID="{F158205E-DAFF-43F2-A3DD-E7855B36878B}" presName="negativeSpace" presStyleCnt="0"/>
      <dgm:spPr/>
    </dgm:pt>
    <dgm:pt modelId="{A232F5D9-E841-47B1-8D55-F6BE06EB9ECC}" type="pres">
      <dgm:prSet presAssocID="{F158205E-DAFF-43F2-A3DD-E7855B36878B}" presName="childText" presStyleLbl="conFgAcc1" presStyleIdx="3" presStyleCnt="4">
        <dgm:presLayoutVars>
          <dgm:bulletEnabled val="1"/>
        </dgm:presLayoutVars>
      </dgm:prSet>
      <dgm:spPr>
        <a:solidFill>
          <a:schemeClr val="accent1">
            <a:lumMod val="20000"/>
            <a:lumOff val="80000"/>
            <a:alpha val="90000"/>
          </a:schemeClr>
        </a:solidFill>
      </dgm:spPr>
    </dgm:pt>
  </dgm:ptLst>
  <dgm:cxnLst>
    <dgm:cxn modelId="{328DEF11-C63D-F44D-9900-38F073788260}" type="presOf" srcId="{962B3595-BC4C-4367-AB9A-17A95C3668BE}" destId="{BE6EFF4D-8765-4333-9A0D-B15C32F2C7CA}" srcOrd="0" destOrd="0" presId="urn:microsoft.com/office/officeart/2005/8/layout/list1"/>
    <dgm:cxn modelId="{3ABD70A0-A801-47C4-AE64-E57E3EFC456F}" srcId="{962B3595-BC4C-4367-AB9A-17A95C3668BE}" destId="{2070FC15-74B5-4382-9686-FE61A2E2710F}" srcOrd="1" destOrd="0" parTransId="{BE0D9953-3177-4BE2-B214-086A29C4883D}" sibTransId="{D1A6F8D7-13CA-4D13-A978-1165348081CF}"/>
    <dgm:cxn modelId="{FE2F10D5-0FA1-0C4D-A8AC-2E08E08D0FB9}" type="presOf" srcId="{AC8D8178-48C9-4546-A076-83FBABFC60F3}" destId="{EE6E0AF4-B88E-45DF-AEE9-EF17B6CC1646}" srcOrd="1" destOrd="0" presId="urn:microsoft.com/office/officeart/2005/8/layout/list1"/>
    <dgm:cxn modelId="{DC41193B-6DBE-3D4D-9AB8-45CEF97C5AF5}" type="presOf" srcId="{0AC8FD38-37C5-4F25-90B7-CB745E48CC5C}" destId="{B1CFA5B3-838F-423C-8F47-E6838861C387}" srcOrd="1" destOrd="0" presId="urn:microsoft.com/office/officeart/2005/8/layout/list1"/>
    <dgm:cxn modelId="{1836BA40-8005-CD40-AFF0-1ACC5AA83B6A}" type="presOf" srcId="{2070FC15-74B5-4382-9686-FE61A2E2710F}" destId="{8C6FDBE4-913E-496E-BDA2-A507C9BF173A}" srcOrd="0" destOrd="0" presId="urn:microsoft.com/office/officeart/2005/8/layout/list1"/>
    <dgm:cxn modelId="{B14ABBDE-9377-48FF-8037-EBBA3FCE5875}" srcId="{962B3595-BC4C-4367-AB9A-17A95C3668BE}" destId="{F158205E-DAFF-43F2-A3DD-E7855B36878B}" srcOrd="3" destOrd="0" parTransId="{AC254653-800E-4EFA-BBB1-7FBD3B6ED9A0}" sibTransId="{47D150A4-07E0-4F71-A081-BC8D91218755}"/>
    <dgm:cxn modelId="{812E8464-86A3-A34A-B2F2-DEA85187A1AC}" type="presOf" srcId="{2070FC15-74B5-4382-9686-FE61A2E2710F}" destId="{2945A159-C77D-4E30-A459-14FD27F5BF7A}" srcOrd="1" destOrd="0" presId="urn:microsoft.com/office/officeart/2005/8/layout/list1"/>
    <dgm:cxn modelId="{FBD3191E-B898-4444-9C5B-25F138743EAF}" type="presOf" srcId="{F158205E-DAFF-43F2-A3DD-E7855B36878B}" destId="{FA65DA04-844A-4ECA-8383-F63D880794BB}" srcOrd="0" destOrd="0" presId="urn:microsoft.com/office/officeart/2005/8/layout/list1"/>
    <dgm:cxn modelId="{162770DE-369F-46A4-902E-B7277717BF9F}" srcId="{962B3595-BC4C-4367-AB9A-17A95C3668BE}" destId="{0AC8FD38-37C5-4F25-90B7-CB745E48CC5C}" srcOrd="2" destOrd="0" parTransId="{57D227A8-293C-4792-A6F0-EAB47F8AFA15}" sibTransId="{2D7E8860-A549-402A-A9EF-59FB95A1A95A}"/>
    <dgm:cxn modelId="{EBC10EAB-4F27-3B46-A768-BCBB26DEF953}" type="presOf" srcId="{0AC8FD38-37C5-4F25-90B7-CB745E48CC5C}" destId="{94DD252F-CAA6-40C4-845F-4DAC75F06802}" srcOrd="0" destOrd="0" presId="urn:microsoft.com/office/officeart/2005/8/layout/list1"/>
    <dgm:cxn modelId="{B6D18567-D5B5-4A46-B13A-9CD03A57B292}" type="presOf" srcId="{AC8D8178-48C9-4546-A076-83FBABFC60F3}" destId="{F1710C52-EAF3-4013-938B-BD3897784A34}" srcOrd="0" destOrd="0" presId="urn:microsoft.com/office/officeart/2005/8/layout/list1"/>
    <dgm:cxn modelId="{E0D6DFB0-B05E-2641-9340-67D21F32D673}" type="presOf" srcId="{F158205E-DAFF-43F2-A3DD-E7855B36878B}" destId="{DC6A7A53-1C37-4600-BE37-D8D1812F32F6}" srcOrd="1" destOrd="0" presId="urn:microsoft.com/office/officeart/2005/8/layout/list1"/>
    <dgm:cxn modelId="{4AD67231-6B23-4188-9465-8BD7ED4AD010}" srcId="{962B3595-BC4C-4367-AB9A-17A95C3668BE}" destId="{AC8D8178-48C9-4546-A076-83FBABFC60F3}" srcOrd="0" destOrd="0" parTransId="{EA67055B-3132-4704-A10D-B4E2316BF493}" sibTransId="{EF932440-3817-4F74-8CE4-3564CD6C6749}"/>
    <dgm:cxn modelId="{A8E1E368-73DF-9B4B-AF85-9A7B0E776778}" type="presParOf" srcId="{BE6EFF4D-8765-4333-9A0D-B15C32F2C7CA}" destId="{5579FB42-11FE-4C18-AA3F-506BF2548EDC}" srcOrd="0" destOrd="0" presId="urn:microsoft.com/office/officeart/2005/8/layout/list1"/>
    <dgm:cxn modelId="{B04C6365-8732-F148-AA87-A56BE647201F}" type="presParOf" srcId="{5579FB42-11FE-4C18-AA3F-506BF2548EDC}" destId="{F1710C52-EAF3-4013-938B-BD3897784A34}" srcOrd="0" destOrd="0" presId="urn:microsoft.com/office/officeart/2005/8/layout/list1"/>
    <dgm:cxn modelId="{9D8A2AFD-DE65-7B44-AFCE-ED33FFDC38D0}" type="presParOf" srcId="{5579FB42-11FE-4C18-AA3F-506BF2548EDC}" destId="{EE6E0AF4-B88E-45DF-AEE9-EF17B6CC1646}" srcOrd="1" destOrd="0" presId="urn:microsoft.com/office/officeart/2005/8/layout/list1"/>
    <dgm:cxn modelId="{809E976C-D0F4-964D-981B-E803C3A32190}" type="presParOf" srcId="{BE6EFF4D-8765-4333-9A0D-B15C32F2C7CA}" destId="{16C2ACA6-7ECE-457E-97BD-A43EC89D2BBF}" srcOrd="1" destOrd="0" presId="urn:microsoft.com/office/officeart/2005/8/layout/list1"/>
    <dgm:cxn modelId="{354D48AA-61C7-484E-9F08-DF81AB7BEBCD}" type="presParOf" srcId="{BE6EFF4D-8765-4333-9A0D-B15C32F2C7CA}" destId="{CB166293-7AE6-4F6E-9C04-04ED561C5B4B}" srcOrd="2" destOrd="0" presId="urn:microsoft.com/office/officeart/2005/8/layout/list1"/>
    <dgm:cxn modelId="{BBA0CBA2-C064-9740-92FE-527A72D11086}" type="presParOf" srcId="{BE6EFF4D-8765-4333-9A0D-B15C32F2C7CA}" destId="{10BF9F4D-D715-4637-9310-26AD5D9D8164}" srcOrd="3" destOrd="0" presId="urn:microsoft.com/office/officeart/2005/8/layout/list1"/>
    <dgm:cxn modelId="{2C366688-4932-F945-9A80-6D7482977EC1}" type="presParOf" srcId="{BE6EFF4D-8765-4333-9A0D-B15C32F2C7CA}" destId="{7CAFC3C1-8A3E-4D6E-9795-80B3052C6AE5}" srcOrd="4" destOrd="0" presId="urn:microsoft.com/office/officeart/2005/8/layout/list1"/>
    <dgm:cxn modelId="{B6FE4E05-6804-2044-AA84-CC5DA4EE6373}" type="presParOf" srcId="{7CAFC3C1-8A3E-4D6E-9795-80B3052C6AE5}" destId="{8C6FDBE4-913E-496E-BDA2-A507C9BF173A}" srcOrd="0" destOrd="0" presId="urn:microsoft.com/office/officeart/2005/8/layout/list1"/>
    <dgm:cxn modelId="{A850D457-F9B5-7349-8ED2-525FB4576112}" type="presParOf" srcId="{7CAFC3C1-8A3E-4D6E-9795-80B3052C6AE5}" destId="{2945A159-C77D-4E30-A459-14FD27F5BF7A}" srcOrd="1" destOrd="0" presId="urn:microsoft.com/office/officeart/2005/8/layout/list1"/>
    <dgm:cxn modelId="{14EEBFA8-29BC-8F45-94B1-8C85B8031FE6}" type="presParOf" srcId="{BE6EFF4D-8765-4333-9A0D-B15C32F2C7CA}" destId="{03A6353A-A9FE-44F4-A7F8-E4E4881EFDFC}" srcOrd="5" destOrd="0" presId="urn:microsoft.com/office/officeart/2005/8/layout/list1"/>
    <dgm:cxn modelId="{292E74FD-DD48-8443-B3C1-AAAA16C947A9}" type="presParOf" srcId="{BE6EFF4D-8765-4333-9A0D-B15C32F2C7CA}" destId="{C57857D5-8D6C-4710-B6B6-EE67A164C930}" srcOrd="6" destOrd="0" presId="urn:microsoft.com/office/officeart/2005/8/layout/list1"/>
    <dgm:cxn modelId="{E1E9E172-F9E5-1344-A748-A10A0406FAF2}" type="presParOf" srcId="{BE6EFF4D-8765-4333-9A0D-B15C32F2C7CA}" destId="{2207450A-0EA4-46E0-A406-ABE06A97034F}" srcOrd="7" destOrd="0" presId="urn:microsoft.com/office/officeart/2005/8/layout/list1"/>
    <dgm:cxn modelId="{0AAAD46C-F85E-604B-A18C-35DEE5A9A2E2}" type="presParOf" srcId="{BE6EFF4D-8765-4333-9A0D-B15C32F2C7CA}" destId="{FF3D2B2E-EDFE-4EA8-85A0-ECAF7773E770}" srcOrd="8" destOrd="0" presId="urn:microsoft.com/office/officeart/2005/8/layout/list1"/>
    <dgm:cxn modelId="{BC5B133D-D3E8-3942-9E9C-2931FEEDA918}" type="presParOf" srcId="{FF3D2B2E-EDFE-4EA8-85A0-ECAF7773E770}" destId="{94DD252F-CAA6-40C4-845F-4DAC75F06802}" srcOrd="0" destOrd="0" presId="urn:microsoft.com/office/officeart/2005/8/layout/list1"/>
    <dgm:cxn modelId="{537FFFA3-024F-9B44-97D6-09594904F7D2}" type="presParOf" srcId="{FF3D2B2E-EDFE-4EA8-85A0-ECAF7773E770}" destId="{B1CFA5B3-838F-423C-8F47-E6838861C387}" srcOrd="1" destOrd="0" presId="urn:microsoft.com/office/officeart/2005/8/layout/list1"/>
    <dgm:cxn modelId="{2BC1F564-C42B-1A42-8783-BEED44F76488}" type="presParOf" srcId="{BE6EFF4D-8765-4333-9A0D-B15C32F2C7CA}" destId="{4DFB0C57-62A4-42C7-B964-319B700B139E}" srcOrd="9" destOrd="0" presId="urn:microsoft.com/office/officeart/2005/8/layout/list1"/>
    <dgm:cxn modelId="{0D086B3A-B137-EF47-8279-3298D1E9EDD1}" type="presParOf" srcId="{BE6EFF4D-8765-4333-9A0D-B15C32F2C7CA}" destId="{C7213685-7A21-4F84-8BD2-025A0A620647}" srcOrd="10" destOrd="0" presId="urn:microsoft.com/office/officeart/2005/8/layout/list1"/>
    <dgm:cxn modelId="{9304A190-CA02-9541-8453-E369739DB975}" type="presParOf" srcId="{BE6EFF4D-8765-4333-9A0D-B15C32F2C7CA}" destId="{93B6E9CB-1646-400A-B00A-EE2E4AC65055}" srcOrd="11" destOrd="0" presId="urn:microsoft.com/office/officeart/2005/8/layout/list1"/>
    <dgm:cxn modelId="{E06F321E-EC92-6B47-A712-536EAD8C4D3F}" type="presParOf" srcId="{BE6EFF4D-8765-4333-9A0D-B15C32F2C7CA}" destId="{5679C9E1-0550-4646-A9E4-1B38C1062F72}" srcOrd="12" destOrd="0" presId="urn:microsoft.com/office/officeart/2005/8/layout/list1"/>
    <dgm:cxn modelId="{5E89387F-F66F-DF43-9F72-3B8B9586C284}" type="presParOf" srcId="{5679C9E1-0550-4646-A9E4-1B38C1062F72}" destId="{FA65DA04-844A-4ECA-8383-F63D880794BB}" srcOrd="0" destOrd="0" presId="urn:microsoft.com/office/officeart/2005/8/layout/list1"/>
    <dgm:cxn modelId="{6A3D397C-D431-8E48-9F4A-982B43E5CB4E}" type="presParOf" srcId="{5679C9E1-0550-4646-A9E4-1B38C1062F72}" destId="{DC6A7A53-1C37-4600-BE37-D8D1812F32F6}" srcOrd="1" destOrd="0" presId="urn:microsoft.com/office/officeart/2005/8/layout/list1"/>
    <dgm:cxn modelId="{15CD5B09-A7C7-E548-8177-5CCB382C3CBD}" type="presParOf" srcId="{BE6EFF4D-8765-4333-9A0D-B15C32F2C7CA}" destId="{A961B0F1-C04A-4EE5-90C0-67E25551D281}" srcOrd="13" destOrd="0" presId="urn:microsoft.com/office/officeart/2005/8/layout/list1"/>
    <dgm:cxn modelId="{ADFA4985-52EB-0347-B272-7D735600760E}" type="presParOf" srcId="{BE6EFF4D-8765-4333-9A0D-B15C32F2C7CA}" destId="{A232F5D9-E841-47B1-8D55-F6BE06EB9EC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41DE67-893A-A44D-8C58-8DC3F867B840}" type="doc">
      <dgm:prSet loTypeId="urn:microsoft.com/office/officeart/2005/8/layout/pyramid2" loCatId="" qsTypeId="urn:microsoft.com/office/officeart/2005/8/quickstyle/simple4" qsCatId="simple" csTypeId="urn:microsoft.com/office/officeart/2005/8/colors/accent1_2" csCatId="accent1" phldr="1"/>
      <dgm:spPr/>
      <dgm:t>
        <a:bodyPr/>
        <a:lstStyle/>
        <a:p>
          <a:endParaRPr lang="en-US"/>
        </a:p>
      </dgm:t>
    </dgm:pt>
    <dgm:pt modelId="{7384F541-BB50-5448-BFEF-82DF0AADD39A}">
      <dgm:prSet phldrT="[Text]" custT="1"/>
      <dgm:spPr/>
      <dgm:t>
        <a:bodyPr/>
        <a:lstStyle/>
        <a:p>
          <a:r>
            <a:rPr lang="en-US" sz="2800" dirty="0" smtClean="0">
              <a:solidFill>
                <a:schemeClr val="tx1"/>
              </a:solidFill>
              <a:latin typeface="Comic Sans MS" charset="0"/>
              <a:ea typeface="Comic Sans MS" charset="0"/>
              <a:cs typeface="Comic Sans MS" charset="0"/>
            </a:rPr>
            <a:t>Background</a:t>
          </a:r>
          <a:endParaRPr lang="en-US" sz="2800" dirty="0">
            <a:solidFill>
              <a:schemeClr val="tx1"/>
            </a:solidFill>
            <a:latin typeface="Comic Sans MS" charset="0"/>
            <a:ea typeface="Comic Sans MS" charset="0"/>
            <a:cs typeface="Comic Sans MS" charset="0"/>
          </a:endParaRPr>
        </a:p>
      </dgm:t>
    </dgm:pt>
    <dgm:pt modelId="{345FF866-FAC0-564E-BDBF-4237582335C1}" type="parTrans" cxnId="{CADC5292-6119-9E40-B62B-F06EDE274601}">
      <dgm:prSet/>
      <dgm:spPr/>
      <dgm:t>
        <a:bodyPr/>
        <a:lstStyle/>
        <a:p>
          <a:endParaRPr lang="en-US"/>
        </a:p>
      </dgm:t>
    </dgm:pt>
    <dgm:pt modelId="{DD8EA915-46EC-FD4D-A870-78734F7D6B3A}" type="sibTrans" cxnId="{CADC5292-6119-9E40-B62B-F06EDE274601}">
      <dgm:prSet/>
      <dgm:spPr/>
      <dgm:t>
        <a:bodyPr/>
        <a:lstStyle/>
        <a:p>
          <a:endParaRPr lang="en-US"/>
        </a:p>
      </dgm:t>
    </dgm:pt>
    <dgm:pt modelId="{3B609CFD-6B12-FA4D-A525-F904345C38F5}">
      <dgm:prSet phldrT="[Text]" custT="1"/>
      <dgm:spPr/>
      <dgm:t>
        <a:bodyPr/>
        <a:lstStyle/>
        <a:p>
          <a:r>
            <a:rPr lang="en-US" sz="2800" dirty="0" smtClean="0">
              <a:solidFill>
                <a:srgbClr val="00B0F0"/>
              </a:solidFill>
              <a:latin typeface="Comic Sans MS" charset="0"/>
              <a:ea typeface="Comic Sans MS" charset="0"/>
              <a:cs typeface="Comic Sans MS" charset="0"/>
            </a:rPr>
            <a:t>Blockchain (bitcoin)</a:t>
          </a:r>
          <a:endParaRPr lang="en-US" sz="2800" dirty="0">
            <a:solidFill>
              <a:srgbClr val="00B0F0"/>
            </a:solidFill>
            <a:latin typeface="Comic Sans MS" charset="0"/>
            <a:ea typeface="Comic Sans MS" charset="0"/>
            <a:cs typeface="Comic Sans MS" charset="0"/>
          </a:endParaRPr>
        </a:p>
      </dgm:t>
    </dgm:pt>
    <dgm:pt modelId="{220C4B4C-629A-324C-B5A6-E76E35A9F66E}" type="parTrans" cxnId="{585660DF-7D2A-DB4B-95E5-C47C4880EC74}">
      <dgm:prSet/>
      <dgm:spPr/>
      <dgm:t>
        <a:bodyPr/>
        <a:lstStyle/>
        <a:p>
          <a:endParaRPr lang="en-US"/>
        </a:p>
      </dgm:t>
    </dgm:pt>
    <dgm:pt modelId="{EA3B52CA-C37D-5A4C-9BFF-D54ADA57A415}" type="sibTrans" cxnId="{585660DF-7D2A-DB4B-95E5-C47C4880EC74}">
      <dgm:prSet/>
      <dgm:spPr/>
      <dgm:t>
        <a:bodyPr/>
        <a:lstStyle/>
        <a:p>
          <a:endParaRPr lang="en-US"/>
        </a:p>
      </dgm:t>
    </dgm:pt>
    <dgm:pt modelId="{002E824B-A728-9A43-8CB8-632A48C4AFFC}">
      <dgm:prSet phldrT="[Text]" custT="1"/>
      <dgm:spPr/>
      <dgm:t>
        <a:bodyPr/>
        <a:lstStyle/>
        <a:p>
          <a:r>
            <a:rPr lang="en-US" sz="2800" dirty="0" err="1" smtClean="0">
              <a:latin typeface="Comic Sans MS" charset="0"/>
              <a:ea typeface="Comic Sans MS" charset="0"/>
              <a:cs typeface="Comic Sans MS" charset="0"/>
            </a:rPr>
            <a:t>CertChain</a:t>
          </a:r>
          <a:endParaRPr lang="en-US" sz="2800" dirty="0">
            <a:latin typeface="Comic Sans MS" charset="0"/>
            <a:ea typeface="Comic Sans MS" charset="0"/>
            <a:cs typeface="Comic Sans MS" charset="0"/>
          </a:endParaRPr>
        </a:p>
      </dgm:t>
    </dgm:pt>
    <dgm:pt modelId="{9F5DD36E-C638-0041-9E28-2185FDC684EC}" type="parTrans" cxnId="{3D882B66-7F26-0347-BD07-182D79A5668C}">
      <dgm:prSet/>
      <dgm:spPr/>
      <dgm:t>
        <a:bodyPr/>
        <a:lstStyle/>
        <a:p>
          <a:endParaRPr lang="en-US"/>
        </a:p>
      </dgm:t>
    </dgm:pt>
    <dgm:pt modelId="{BEF14194-92A4-6E45-B8AA-FE25E798C2A6}" type="sibTrans" cxnId="{3D882B66-7F26-0347-BD07-182D79A5668C}">
      <dgm:prSet/>
      <dgm:spPr/>
      <dgm:t>
        <a:bodyPr/>
        <a:lstStyle/>
        <a:p>
          <a:endParaRPr lang="en-US"/>
        </a:p>
      </dgm:t>
    </dgm:pt>
    <dgm:pt modelId="{1027FC93-E202-894E-A07D-E619731CF566}" type="pres">
      <dgm:prSet presAssocID="{4341DE67-893A-A44D-8C58-8DC3F867B840}" presName="compositeShape" presStyleCnt="0">
        <dgm:presLayoutVars>
          <dgm:dir/>
          <dgm:resizeHandles/>
        </dgm:presLayoutVars>
      </dgm:prSet>
      <dgm:spPr/>
      <dgm:t>
        <a:bodyPr/>
        <a:lstStyle/>
        <a:p>
          <a:endParaRPr lang="en-US"/>
        </a:p>
      </dgm:t>
    </dgm:pt>
    <dgm:pt modelId="{79328C34-78BD-4344-B48D-73CDDE098241}" type="pres">
      <dgm:prSet presAssocID="{4341DE67-893A-A44D-8C58-8DC3F867B840}" presName="pyramid" presStyleLbl="node1" presStyleIdx="0" presStyleCnt="1"/>
      <dgm:spPr>
        <a:gradFill rotWithShape="0">
          <a:gsLst>
            <a:gs pos="0">
              <a:srgbClr val="00B0F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pt>
    <dgm:pt modelId="{29B68AAB-537E-AE4B-BA6C-B91C972ED1F3}" type="pres">
      <dgm:prSet presAssocID="{4341DE67-893A-A44D-8C58-8DC3F867B840}" presName="theList" presStyleCnt="0"/>
      <dgm:spPr/>
    </dgm:pt>
    <dgm:pt modelId="{698D3A23-C738-8940-8BF9-CC1AE7A5FF7E}" type="pres">
      <dgm:prSet presAssocID="{7384F541-BB50-5448-BFEF-82DF0AADD39A}" presName="aNode" presStyleLbl="fgAcc1" presStyleIdx="0" presStyleCnt="3" custScaleX="113462">
        <dgm:presLayoutVars>
          <dgm:bulletEnabled val="1"/>
        </dgm:presLayoutVars>
      </dgm:prSet>
      <dgm:spPr/>
      <dgm:t>
        <a:bodyPr/>
        <a:lstStyle/>
        <a:p>
          <a:endParaRPr lang="en-US"/>
        </a:p>
      </dgm:t>
    </dgm:pt>
    <dgm:pt modelId="{69C198B8-8A34-5C42-AB4A-68DA3FB86B50}" type="pres">
      <dgm:prSet presAssocID="{7384F541-BB50-5448-BFEF-82DF0AADD39A}" presName="aSpace" presStyleCnt="0"/>
      <dgm:spPr/>
    </dgm:pt>
    <dgm:pt modelId="{DDFE5908-A657-DD42-A014-40651FB1D30D}" type="pres">
      <dgm:prSet presAssocID="{3B609CFD-6B12-FA4D-A525-F904345C38F5}" presName="aNode" presStyleLbl="fgAcc1" presStyleIdx="1" presStyleCnt="3" custScaleX="110577">
        <dgm:presLayoutVars>
          <dgm:bulletEnabled val="1"/>
        </dgm:presLayoutVars>
      </dgm:prSet>
      <dgm:spPr/>
      <dgm:t>
        <a:bodyPr/>
        <a:lstStyle/>
        <a:p>
          <a:endParaRPr lang="en-US"/>
        </a:p>
      </dgm:t>
    </dgm:pt>
    <dgm:pt modelId="{A304FA45-1E58-884B-8D40-EFC4C16C1CFC}" type="pres">
      <dgm:prSet presAssocID="{3B609CFD-6B12-FA4D-A525-F904345C38F5}" presName="aSpace" presStyleCnt="0"/>
      <dgm:spPr/>
    </dgm:pt>
    <dgm:pt modelId="{9ABD3BC4-70E5-9A45-948B-5904A0BAA20A}" type="pres">
      <dgm:prSet presAssocID="{002E824B-A728-9A43-8CB8-632A48C4AFFC}" presName="aNode" presStyleLbl="fgAcc1" presStyleIdx="2" presStyleCnt="3" custScaleX="110577">
        <dgm:presLayoutVars>
          <dgm:bulletEnabled val="1"/>
        </dgm:presLayoutVars>
      </dgm:prSet>
      <dgm:spPr/>
      <dgm:t>
        <a:bodyPr/>
        <a:lstStyle/>
        <a:p>
          <a:endParaRPr lang="en-US"/>
        </a:p>
      </dgm:t>
    </dgm:pt>
    <dgm:pt modelId="{EB5A049A-3E09-594D-A69F-E3DFDFBACA4F}" type="pres">
      <dgm:prSet presAssocID="{002E824B-A728-9A43-8CB8-632A48C4AFFC}" presName="aSpace" presStyleCnt="0"/>
      <dgm:spPr/>
    </dgm:pt>
  </dgm:ptLst>
  <dgm:cxnLst>
    <dgm:cxn modelId="{1F4F851F-C159-E94A-A101-D147A409D305}" type="presOf" srcId="{3B609CFD-6B12-FA4D-A525-F904345C38F5}" destId="{DDFE5908-A657-DD42-A014-40651FB1D30D}" srcOrd="0" destOrd="0" presId="urn:microsoft.com/office/officeart/2005/8/layout/pyramid2"/>
    <dgm:cxn modelId="{C386274E-F96A-BF49-A0A1-E8171E5D8880}" type="presOf" srcId="{4341DE67-893A-A44D-8C58-8DC3F867B840}" destId="{1027FC93-E202-894E-A07D-E619731CF566}" srcOrd="0" destOrd="0" presId="urn:microsoft.com/office/officeart/2005/8/layout/pyramid2"/>
    <dgm:cxn modelId="{585660DF-7D2A-DB4B-95E5-C47C4880EC74}" srcId="{4341DE67-893A-A44D-8C58-8DC3F867B840}" destId="{3B609CFD-6B12-FA4D-A525-F904345C38F5}" srcOrd="1" destOrd="0" parTransId="{220C4B4C-629A-324C-B5A6-E76E35A9F66E}" sibTransId="{EA3B52CA-C37D-5A4C-9BFF-D54ADA57A415}"/>
    <dgm:cxn modelId="{9CE36E96-7581-6E49-9591-6C12657928B0}" type="presOf" srcId="{002E824B-A728-9A43-8CB8-632A48C4AFFC}" destId="{9ABD3BC4-70E5-9A45-948B-5904A0BAA20A}" srcOrd="0" destOrd="0" presId="urn:microsoft.com/office/officeart/2005/8/layout/pyramid2"/>
    <dgm:cxn modelId="{CADC5292-6119-9E40-B62B-F06EDE274601}" srcId="{4341DE67-893A-A44D-8C58-8DC3F867B840}" destId="{7384F541-BB50-5448-BFEF-82DF0AADD39A}" srcOrd="0" destOrd="0" parTransId="{345FF866-FAC0-564E-BDBF-4237582335C1}" sibTransId="{DD8EA915-46EC-FD4D-A870-78734F7D6B3A}"/>
    <dgm:cxn modelId="{5641D3EA-8718-A04C-B2F2-200B04E9411E}" type="presOf" srcId="{7384F541-BB50-5448-BFEF-82DF0AADD39A}" destId="{698D3A23-C738-8940-8BF9-CC1AE7A5FF7E}" srcOrd="0" destOrd="0" presId="urn:microsoft.com/office/officeart/2005/8/layout/pyramid2"/>
    <dgm:cxn modelId="{3D882B66-7F26-0347-BD07-182D79A5668C}" srcId="{4341DE67-893A-A44D-8C58-8DC3F867B840}" destId="{002E824B-A728-9A43-8CB8-632A48C4AFFC}" srcOrd="2" destOrd="0" parTransId="{9F5DD36E-C638-0041-9E28-2185FDC684EC}" sibTransId="{BEF14194-92A4-6E45-B8AA-FE25E798C2A6}"/>
    <dgm:cxn modelId="{C459B9AE-D38E-B34A-A769-C025AA1CD88B}" type="presParOf" srcId="{1027FC93-E202-894E-A07D-E619731CF566}" destId="{79328C34-78BD-4344-B48D-73CDDE098241}" srcOrd="0" destOrd="0" presId="urn:microsoft.com/office/officeart/2005/8/layout/pyramid2"/>
    <dgm:cxn modelId="{4B67AFB2-F9CF-0641-A3C7-51AE44F6F7AC}" type="presParOf" srcId="{1027FC93-E202-894E-A07D-E619731CF566}" destId="{29B68AAB-537E-AE4B-BA6C-B91C972ED1F3}" srcOrd="1" destOrd="0" presId="urn:microsoft.com/office/officeart/2005/8/layout/pyramid2"/>
    <dgm:cxn modelId="{DD49A74D-9C98-9C4C-BBE5-F54922B5FD3D}" type="presParOf" srcId="{29B68AAB-537E-AE4B-BA6C-B91C972ED1F3}" destId="{698D3A23-C738-8940-8BF9-CC1AE7A5FF7E}" srcOrd="0" destOrd="0" presId="urn:microsoft.com/office/officeart/2005/8/layout/pyramid2"/>
    <dgm:cxn modelId="{246BF9E4-8F25-6D46-B511-9D378E4ED314}" type="presParOf" srcId="{29B68AAB-537E-AE4B-BA6C-B91C972ED1F3}" destId="{69C198B8-8A34-5C42-AB4A-68DA3FB86B50}" srcOrd="1" destOrd="0" presId="urn:microsoft.com/office/officeart/2005/8/layout/pyramid2"/>
    <dgm:cxn modelId="{21780B28-A4FC-6D4E-A97A-A1B5C6E1FC02}" type="presParOf" srcId="{29B68AAB-537E-AE4B-BA6C-B91C972ED1F3}" destId="{DDFE5908-A657-DD42-A014-40651FB1D30D}" srcOrd="2" destOrd="0" presId="urn:microsoft.com/office/officeart/2005/8/layout/pyramid2"/>
    <dgm:cxn modelId="{5CE84788-DD13-4C46-9C56-0D625FF6F8EE}" type="presParOf" srcId="{29B68AAB-537E-AE4B-BA6C-B91C972ED1F3}" destId="{A304FA45-1E58-884B-8D40-EFC4C16C1CFC}" srcOrd="3" destOrd="0" presId="urn:microsoft.com/office/officeart/2005/8/layout/pyramid2"/>
    <dgm:cxn modelId="{28BB0437-FFAD-394C-922F-53847252FD36}" type="presParOf" srcId="{29B68AAB-537E-AE4B-BA6C-B91C972ED1F3}" destId="{9ABD3BC4-70E5-9A45-948B-5904A0BAA20A}" srcOrd="4" destOrd="0" presId="urn:microsoft.com/office/officeart/2005/8/layout/pyramid2"/>
    <dgm:cxn modelId="{5925ABBB-0ED4-3243-8E0C-8BF4B44808C1}" type="presParOf" srcId="{29B68AAB-537E-AE4B-BA6C-B91C972ED1F3}" destId="{EB5A049A-3E09-594D-A69F-E3DFDFBACA4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41DE67-893A-A44D-8C58-8DC3F867B840}" type="doc">
      <dgm:prSet loTypeId="urn:microsoft.com/office/officeart/2005/8/layout/pyramid2" loCatId="" qsTypeId="urn:microsoft.com/office/officeart/2005/8/quickstyle/simple4" qsCatId="simple" csTypeId="urn:microsoft.com/office/officeart/2005/8/colors/accent1_2" csCatId="accent1" phldr="1"/>
      <dgm:spPr/>
      <dgm:t>
        <a:bodyPr/>
        <a:lstStyle/>
        <a:p>
          <a:endParaRPr lang="en-US"/>
        </a:p>
      </dgm:t>
    </dgm:pt>
    <dgm:pt modelId="{7384F541-BB50-5448-BFEF-82DF0AADD39A}">
      <dgm:prSet phldrT="[Text]" custT="1"/>
      <dgm:spPr/>
      <dgm:t>
        <a:bodyPr/>
        <a:lstStyle/>
        <a:p>
          <a:r>
            <a:rPr lang="en-US" sz="2800" dirty="0" smtClean="0">
              <a:solidFill>
                <a:schemeClr val="tx1"/>
              </a:solidFill>
              <a:latin typeface="Comic Sans MS" charset="0"/>
              <a:ea typeface="Comic Sans MS" charset="0"/>
              <a:cs typeface="Comic Sans MS" charset="0"/>
            </a:rPr>
            <a:t>Background</a:t>
          </a:r>
          <a:endParaRPr lang="en-US" sz="2800" dirty="0">
            <a:solidFill>
              <a:schemeClr val="tx1"/>
            </a:solidFill>
            <a:latin typeface="Comic Sans MS" charset="0"/>
            <a:ea typeface="Comic Sans MS" charset="0"/>
            <a:cs typeface="Comic Sans MS" charset="0"/>
          </a:endParaRPr>
        </a:p>
      </dgm:t>
    </dgm:pt>
    <dgm:pt modelId="{345FF866-FAC0-564E-BDBF-4237582335C1}" type="parTrans" cxnId="{CADC5292-6119-9E40-B62B-F06EDE274601}">
      <dgm:prSet/>
      <dgm:spPr/>
      <dgm:t>
        <a:bodyPr/>
        <a:lstStyle/>
        <a:p>
          <a:endParaRPr lang="en-US"/>
        </a:p>
      </dgm:t>
    </dgm:pt>
    <dgm:pt modelId="{DD8EA915-46EC-FD4D-A870-78734F7D6B3A}" type="sibTrans" cxnId="{CADC5292-6119-9E40-B62B-F06EDE274601}">
      <dgm:prSet/>
      <dgm:spPr/>
      <dgm:t>
        <a:bodyPr/>
        <a:lstStyle/>
        <a:p>
          <a:endParaRPr lang="en-US"/>
        </a:p>
      </dgm:t>
    </dgm:pt>
    <dgm:pt modelId="{3B609CFD-6B12-FA4D-A525-F904345C38F5}">
      <dgm:prSet phldrT="[Text]" custT="1"/>
      <dgm:spPr/>
      <dgm:t>
        <a:bodyPr/>
        <a:lstStyle/>
        <a:p>
          <a:r>
            <a:rPr lang="en-US" sz="2800" dirty="0" smtClean="0">
              <a:solidFill>
                <a:schemeClr val="tx1"/>
              </a:solidFill>
              <a:latin typeface="Comic Sans MS" charset="0"/>
              <a:ea typeface="Comic Sans MS" charset="0"/>
              <a:cs typeface="Comic Sans MS" charset="0"/>
            </a:rPr>
            <a:t>Blockchain (bitcoin)</a:t>
          </a:r>
          <a:endParaRPr lang="en-US" sz="2800" dirty="0">
            <a:solidFill>
              <a:schemeClr val="tx1"/>
            </a:solidFill>
            <a:latin typeface="Comic Sans MS" charset="0"/>
            <a:ea typeface="Comic Sans MS" charset="0"/>
            <a:cs typeface="Comic Sans MS" charset="0"/>
          </a:endParaRPr>
        </a:p>
      </dgm:t>
    </dgm:pt>
    <dgm:pt modelId="{220C4B4C-629A-324C-B5A6-E76E35A9F66E}" type="parTrans" cxnId="{585660DF-7D2A-DB4B-95E5-C47C4880EC74}">
      <dgm:prSet/>
      <dgm:spPr/>
      <dgm:t>
        <a:bodyPr/>
        <a:lstStyle/>
        <a:p>
          <a:endParaRPr lang="en-US"/>
        </a:p>
      </dgm:t>
    </dgm:pt>
    <dgm:pt modelId="{EA3B52CA-C37D-5A4C-9BFF-D54ADA57A415}" type="sibTrans" cxnId="{585660DF-7D2A-DB4B-95E5-C47C4880EC74}">
      <dgm:prSet/>
      <dgm:spPr/>
      <dgm:t>
        <a:bodyPr/>
        <a:lstStyle/>
        <a:p>
          <a:endParaRPr lang="en-US"/>
        </a:p>
      </dgm:t>
    </dgm:pt>
    <dgm:pt modelId="{002E824B-A728-9A43-8CB8-632A48C4AFFC}">
      <dgm:prSet phldrT="[Text]" custT="1"/>
      <dgm:spPr/>
      <dgm:t>
        <a:bodyPr/>
        <a:lstStyle/>
        <a:p>
          <a:r>
            <a:rPr lang="en-US" altLang="zh-CN" sz="2800" dirty="0" smtClean="0">
              <a:solidFill>
                <a:srgbClr val="00B0F0"/>
              </a:solidFill>
              <a:latin typeface="Comic Sans MS" charset="0"/>
              <a:ea typeface="Comic Sans MS" charset="0"/>
              <a:cs typeface="Comic Sans MS" charset="0"/>
            </a:rPr>
            <a:t>CertChain</a:t>
          </a:r>
          <a:endParaRPr lang="en-US" sz="2800" dirty="0">
            <a:solidFill>
              <a:srgbClr val="00B0F0"/>
            </a:solidFill>
            <a:latin typeface="Comic Sans MS" charset="0"/>
            <a:ea typeface="Comic Sans MS" charset="0"/>
            <a:cs typeface="Comic Sans MS" charset="0"/>
          </a:endParaRPr>
        </a:p>
      </dgm:t>
    </dgm:pt>
    <dgm:pt modelId="{9F5DD36E-C638-0041-9E28-2185FDC684EC}" type="parTrans" cxnId="{3D882B66-7F26-0347-BD07-182D79A5668C}">
      <dgm:prSet/>
      <dgm:spPr/>
      <dgm:t>
        <a:bodyPr/>
        <a:lstStyle/>
        <a:p>
          <a:endParaRPr lang="en-US"/>
        </a:p>
      </dgm:t>
    </dgm:pt>
    <dgm:pt modelId="{BEF14194-92A4-6E45-B8AA-FE25E798C2A6}" type="sibTrans" cxnId="{3D882B66-7F26-0347-BD07-182D79A5668C}">
      <dgm:prSet/>
      <dgm:spPr/>
      <dgm:t>
        <a:bodyPr/>
        <a:lstStyle/>
        <a:p>
          <a:endParaRPr lang="en-US"/>
        </a:p>
      </dgm:t>
    </dgm:pt>
    <dgm:pt modelId="{1027FC93-E202-894E-A07D-E619731CF566}" type="pres">
      <dgm:prSet presAssocID="{4341DE67-893A-A44D-8C58-8DC3F867B840}" presName="compositeShape" presStyleCnt="0">
        <dgm:presLayoutVars>
          <dgm:dir/>
          <dgm:resizeHandles/>
        </dgm:presLayoutVars>
      </dgm:prSet>
      <dgm:spPr/>
      <dgm:t>
        <a:bodyPr/>
        <a:lstStyle/>
        <a:p>
          <a:endParaRPr lang="en-US"/>
        </a:p>
      </dgm:t>
    </dgm:pt>
    <dgm:pt modelId="{79328C34-78BD-4344-B48D-73CDDE098241}" type="pres">
      <dgm:prSet presAssocID="{4341DE67-893A-A44D-8C58-8DC3F867B840}" presName="pyramid" presStyleLbl="node1" presStyleIdx="0" presStyleCnt="1"/>
      <dgm:spPr>
        <a:gradFill rotWithShape="0">
          <a:gsLst>
            <a:gs pos="0">
              <a:srgbClr val="00B0F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pt>
    <dgm:pt modelId="{29B68AAB-537E-AE4B-BA6C-B91C972ED1F3}" type="pres">
      <dgm:prSet presAssocID="{4341DE67-893A-A44D-8C58-8DC3F867B840}" presName="theList" presStyleCnt="0"/>
      <dgm:spPr/>
    </dgm:pt>
    <dgm:pt modelId="{698D3A23-C738-8940-8BF9-CC1AE7A5FF7E}" type="pres">
      <dgm:prSet presAssocID="{7384F541-BB50-5448-BFEF-82DF0AADD39A}" presName="aNode" presStyleLbl="fgAcc1" presStyleIdx="0" presStyleCnt="3" custScaleX="113462">
        <dgm:presLayoutVars>
          <dgm:bulletEnabled val="1"/>
        </dgm:presLayoutVars>
      </dgm:prSet>
      <dgm:spPr/>
      <dgm:t>
        <a:bodyPr/>
        <a:lstStyle/>
        <a:p>
          <a:endParaRPr lang="en-US"/>
        </a:p>
      </dgm:t>
    </dgm:pt>
    <dgm:pt modelId="{69C198B8-8A34-5C42-AB4A-68DA3FB86B50}" type="pres">
      <dgm:prSet presAssocID="{7384F541-BB50-5448-BFEF-82DF0AADD39A}" presName="aSpace" presStyleCnt="0"/>
      <dgm:spPr/>
    </dgm:pt>
    <dgm:pt modelId="{DDFE5908-A657-DD42-A014-40651FB1D30D}" type="pres">
      <dgm:prSet presAssocID="{3B609CFD-6B12-FA4D-A525-F904345C38F5}" presName="aNode" presStyleLbl="fgAcc1" presStyleIdx="1" presStyleCnt="3" custScaleX="110577">
        <dgm:presLayoutVars>
          <dgm:bulletEnabled val="1"/>
        </dgm:presLayoutVars>
      </dgm:prSet>
      <dgm:spPr/>
      <dgm:t>
        <a:bodyPr/>
        <a:lstStyle/>
        <a:p>
          <a:endParaRPr lang="en-US"/>
        </a:p>
      </dgm:t>
    </dgm:pt>
    <dgm:pt modelId="{A304FA45-1E58-884B-8D40-EFC4C16C1CFC}" type="pres">
      <dgm:prSet presAssocID="{3B609CFD-6B12-FA4D-A525-F904345C38F5}" presName="aSpace" presStyleCnt="0"/>
      <dgm:spPr/>
    </dgm:pt>
    <dgm:pt modelId="{9ABD3BC4-70E5-9A45-948B-5904A0BAA20A}" type="pres">
      <dgm:prSet presAssocID="{002E824B-A728-9A43-8CB8-632A48C4AFFC}" presName="aNode" presStyleLbl="fgAcc1" presStyleIdx="2" presStyleCnt="3" custScaleX="110577">
        <dgm:presLayoutVars>
          <dgm:bulletEnabled val="1"/>
        </dgm:presLayoutVars>
      </dgm:prSet>
      <dgm:spPr/>
      <dgm:t>
        <a:bodyPr/>
        <a:lstStyle/>
        <a:p>
          <a:endParaRPr lang="en-US"/>
        </a:p>
      </dgm:t>
    </dgm:pt>
    <dgm:pt modelId="{EB5A049A-3E09-594D-A69F-E3DFDFBACA4F}" type="pres">
      <dgm:prSet presAssocID="{002E824B-A728-9A43-8CB8-632A48C4AFFC}" presName="aSpace" presStyleCnt="0"/>
      <dgm:spPr/>
    </dgm:pt>
  </dgm:ptLst>
  <dgm:cxnLst>
    <dgm:cxn modelId="{D4CD7082-CABC-6B48-B868-EE9079CE6709}" type="presOf" srcId="{7384F541-BB50-5448-BFEF-82DF0AADD39A}" destId="{698D3A23-C738-8940-8BF9-CC1AE7A5FF7E}" srcOrd="0" destOrd="0" presId="urn:microsoft.com/office/officeart/2005/8/layout/pyramid2"/>
    <dgm:cxn modelId="{3D882B66-7F26-0347-BD07-182D79A5668C}" srcId="{4341DE67-893A-A44D-8C58-8DC3F867B840}" destId="{002E824B-A728-9A43-8CB8-632A48C4AFFC}" srcOrd="2" destOrd="0" parTransId="{9F5DD36E-C638-0041-9E28-2185FDC684EC}" sibTransId="{BEF14194-92A4-6E45-B8AA-FE25E798C2A6}"/>
    <dgm:cxn modelId="{D239BA6B-D8A2-154A-9AB3-B58959B314B2}" type="presOf" srcId="{002E824B-A728-9A43-8CB8-632A48C4AFFC}" destId="{9ABD3BC4-70E5-9A45-948B-5904A0BAA20A}" srcOrd="0" destOrd="0" presId="urn:microsoft.com/office/officeart/2005/8/layout/pyramid2"/>
    <dgm:cxn modelId="{CADC5292-6119-9E40-B62B-F06EDE274601}" srcId="{4341DE67-893A-A44D-8C58-8DC3F867B840}" destId="{7384F541-BB50-5448-BFEF-82DF0AADD39A}" srcOrd="0" destOrd="0" parTransId="{345FF866-FAC0-564E-BDBF-4237582335C1}" sibTransId="{DD8EA915-46EC-FD4D-A870-78734F7D6B3A}"/>
    <dgm:cxn modelId="{EED4B12C-CAD0-CA4E-88D9-B32D22904DCE}" type="presOf" srcId="{4341DE67-893A-A44D-8C58-8DC3F867B840}" destId="{1027FC93-E202-894E-A07D-E619731CF566}" srcOrd="0" destOrd="0" presId="urn:microsoft.com/office/officeart/2005/8/layout/pyramid2"/>
    <dgm:cxn modelId="{A7BA4F1E-5310-724F-8881-6EC584ED208F}" type="presOf" srcId="{3B609CFD-6B12-FA4D-A525-F904345C38F5}" destId="{DDFE5908-A657-DD42-A014-40651FB1D30D}" srcOrd="0" destOrd="0" presId="urn:microsoft.com/office/officeart/2005/8/layout/pyramid2"/>
    <dgm:cxn modelId="{585660DF-7D2A-DB4B-95E5-C47C4880EC74}" srcId="{4341DE67-893A-A44D-8C58-8DC3F867B840}" destId="{3B609CFD-6B12-FA4D-A525-F904345C38F5}" srcOrd="1" destOrd="0" parTransId="{220C4B4C-629A-324C-B5A6-E76E35A9F66E}" sibTransId="{EA3B52CA-C37D-5A4C-9BFF-D54ADA57A415}"/>
    <dgm:cxn modelId="{A2E101CB-F367-D341-A9F3-0FD16A6D010B}" type="presParOf" srcId="{1027FC93-E202-894E-A07D-E619731CF566}" destId="{79328C34-78BD-4344-B48D-73CDDE098241}" srcOrd="0" destOrd="0" presId="urn:microsoft.com/office/officeart/2005/8/layout/pyramid2"/>
    <dgm:cxn modelId="{EAAE45B0-6455-2945-95BB-6EBE39B752B4}" type="presParOf" srcId="{1027FC93-E202-894E-A07D-E619731CF566}" destId="{29B68AAB-537E-AE4B-BA6C-B91C972ED1F3}" srcOrd="1" destOrd="0" presId="urn:microsoft.com/office/officeart/2005/8/layout/pyramid2"/>
    <dgm:cxn modelId="{E5632DA2-A3F9-324F-B4D3-044A73397080}" type="presParOf" srcId="{29B68AAB-537E-AE4B-BA6C-B91C972ED1F3}" destId="{698D3A23-C738-8940-8BF9-CC1AE7A5FF7E}" srcOrd="0" destOrd="0" presId="urn:microsoft.com/office/officeart/2005/8/layout/pyramid2"/>
    <dgm:cxn modelId="{7C047054-7541-A945-BCF6-B8D6317811FB}" type="presParOf" srcId="{29B68AAB-537E-AE4B-BA6C-B91C972ED1F3}" destId="{69C198B8-8A34-5C42-AB4A-68DA3FB86B50}" srcOrd="1" destOrd="0" presId="urn:microsoft.com/office/officeart/2005/8/layout/pyramid2"/>
    <dgm:cxn modelId="{8304F1EB-A604-634E-A842-645DD0CEE8B4}" type="presParOf" srcId="{29B68AAB-537E-AE4B-BA6C-B91C972ED1F3}" destId="{DDFE5908-A657-DD42-A014-40651FB1D30D}" srcOrd="2" destOrd="0" presId="urn:microsoft.com/office/officeart/2005/8/layout/pyramid2"/>
    <dgm:cxn modelId="{23F09430-AE50-B644-A5FC-CACFD13D9F8E}" type="presParOf" srcId="{29B68AAB-537E-AE4B-BA6C-B91C972ED1F3}" destId="{A304FA45-1E58-884B-8D40-EFC4C16C1CFC}" srcOrd="3" destOrd="0" presId="urn:microsoft.com/office/officeart/2005/8/layout/pyramid2"/>
    <dgm:cxn modelId="{86C69F5B-3D2F-EC4F-923D-0772695B2121}" type="presParOf" srcId="{29B68AAB-537E-AE4B-BA6C-B91C972ED1F3}" destId="{9ABD3BC4-70E5-9A45-948B-5904A0BAA20A}" srcOrd="4" destOrd="0" presId="urn:microsoft.com/office/officeart/2005/8/layout/pyramid2"/>
    <dgm:cxn modelId="{F356073B-9799-2B49-A5BB-69401E6667F3}" type="presParOf" srcId="{29B68AAB-537E-AE4B-BA6C-B91C972ED1F3}" destId="{EB5A049A-3E09-594D-A69F-E3DFDFBACA4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7293BB-3856-4956-AEC0-856F4B6F0C5C}" type="doc">
      <dgm:prSet loTypeId="urn:microsoft.com/office/officeart/2005/8/layout/vList4" loCatId="picture" qsTypeId="urn:microsoft.com/office/officeart/2005/8/quickstyle/simple3" qsCatId="simple" csTypeId="urn:microsoft.com/office/officeart/2005/8/colors/accent1_2" csCatId="accent1" phldr="1"/>
      <dgm:spPr/>
      <dgm:t>
        <a:bodyPr/>
        <a:lstStyle/>
        <a:p>
          <a:endParaRPr lang="zh-CN" altLang="en-US"/>
        </a:p>
      </dgm:t>
    </dgm:pt>
    <dgm:pt modelId="{70D84C64-F1E8-4AFB-AA5E-8BF04EB51024}">
      <dgm:prSet/>
      <dgm:spPr/>
      <dgm:t>
        <a:bodyPr/>
        <a:lstStyle/>
        <a:p>
          <a:pPr rtl="0"/>
          <a:r>
            <a:rPr lang="en-US" sz="2400" dirty="0" smtClean="0">
              <a:solidFill>
                <a:srgbClr val="7030A0"/>
              </a:solidFill>
            </a:rPr>
            <a:t>Centralization in practice</a:t>
          </a:r>
          <a:endParaRPr lang="zh-CN" sz="2400" dirty="0">
            <a:solidFill>
              <a:srgbClr val="7030A0"/>
            </a:solidFill>
          </a:endParaRPr>
        </a:p>
      </dgm:t>
    </dgm:pt>
    <dgm:pt modelId="{198CD08B-1EDD-4DC7-B687-C8B4F70409D0}" type="parTrans" cxnId="{035E8F87-8CAA-46FE-AF76-DD0B7D741762}">
      <dgm:prSet/>
      <dgm:spPr/>
      <dgm:t>
        <a:bodyPr/>
        <a:lstStyle/>
        <a:p>
          <a:endParaRPr lang="zh-CN" altLang="en-US"/>
        </a:p>
      </dgm:t>
    </dgm:pt>
    <dgm:pt modelId="{C462D491-7CDD-45C8-A3F7-94C4700EE305}" type="sibTrans" cxnId="{035E8F87-8CAA-46FE-AF76-DD0B7D741762}">
      <dgm:prSet/>
      <dgm:spPr/>
      <dgm:t>
        <a:bodyPr/>
        <a:lstStyle/>
        <a:p>
          <a:endParaRPr lang="zh-CN" altLang="en-US"/>
        </a:p>
      </dgm:t>
    </dgm:pt>
    <dgm:pt modelId="{D4EBC00B-58F9-4931-8DC5-3BC15525DF84}">
      <dgm:prSet/>
      <dgm:spPr/>
      <dgm:t>
        <a:bodyPr/>
        <a:lstStyle/>
        <a:p>
          <a:pPr rtl="0"/>
          <a:r>
            <a:rPr lang="en-US" dirty="0" smtClean="0">
              <a:solidFill>
                <a:srgbClr val="7030A0"/>
              </a:solidFill>
            </a:rPr>
            <a:t>Mandatory traversal</a:t>
          </a:r>
          <a:endParaRPr lang="zh-CN" dirty="0">
            <a:solidFill>
              <a:srgbClr val="7030A0"/>
            </a:solidFill>
          </a:endParaRPr>
        </a:p>
      </dgm:t>
    </dgm:pt>
    <dgm:pt modelId="{CE1FEBCE-B610-45DA-8074-8E3BF5B4AECA}" type="parTrans" cxnId="{16A4FE49-2AA4-45BB-9B43-3A1766C15280}">
      <dgm:prSet/>
      <dgm:spPr/>
      <dgm:t>
        <a:bodyPr/>
        <a:lstStyle/>
        <a:p>
          <a:endParaRPr lang="zh-CN" altLang="en-US"/>
        </a:p>
      </dgm:t>
    </dgm:pt>
    <dgm:pt modelId="{C8307B53-5DF9-4873-AB78-B97AA0B4BFB5}" type="sibTrans" cxnId="{16A4FE49-2AA4-45BB-9B43-3A1766C15280}">
      <dgm:prSet/>
      <dgm:spPr/>
      <dgm:t>
        <a:bodyPr/>
        <a:lstStyle/>
        <a:p>
          <a:endParaRPr lang="zh-CN" altLang="en-US"/>
        </a:p>
      </dgm:t>
    </dgm:pt>
    <dgm:pt modelId="{4230CDC9-B4C0-4805-8C0E-A5B2283985C9}">
      <dgm:prSet custT="1"/>
      <dgm:spPr/>
      <dgm:t>
        <a:bodyPr/>
        <a:lstStyle/>
        <a:p>
          <a:pPr rtl="0"/>
          <a:r>
            <a:rPr lang="en-US" altLang="zh-CN" sz="2000" dirty="0" smtClean="0">
              <a:solidFill>
                <a:srgbClr val="000000"/>
              </a:solidFill>
            </a:rPr>
            <a:t>POW/POS/DPOS have privileged nodes</a:t>
          </a:r>
          <a:endParaRPr lang="zh-CN" sz="2000" dirty="0">
            <a:solidFill>
              <a:srgbClr val="000000"/>
            </a:solidFill>
          </a:endParaRPr>
        </a:p>
      </dgm:t>
    </dgm:pt>
    <dgm:pt modelId="{B4800CA3-0759-4599-80DF-5BFD2A785835}" type="parTrans" cxnId="{A890F624-9BA6-4478-93AA-B207C48B8FBA}">
      <dgm:prSet/>
      <dgm:spPr/>
      <dgm:t>
        <a:bodyPr/>
        <a:lstStyle/>
        <a:p>
          <a:endParaRPr lang="zh-CN" altLang="en-US"/>
        </a:p>
      </dgm:t>
    </dgm:pt>
    <dgm:pt modelId="{FE83E16E-73FF-4791-9EFA-128EB43AB5B2}" type="sibTrans" cxnId="{A890F624-9BA6-4478-93AA-B207C48B8FBA}">
      <dgm:prSet/>
      <dgm:spPr/>
      <dgm:t>
        <a:bodyPr/>
        <a:lstStyle/>
        <a:p>
          <a:endParaRPr lang="zh-CN" altLang="en-US"/>
        </a:p>
      </dgm:t>
    </dgm:pt>
    <dgm:pt modelId="{47BE232F-35D3-4FE0-AF48-B9E4E6710888}">
      <dgm:prSet/>
      <dgm:spPr/>
      <dgm:t>
        <a:bodyPr/>
        <a:lstStyle/>
        <a:p>
          <a:pPr rtl="0"/>
          <a:r>
            <a:rPr lang="en-US" altLang="zh-CN" dirty="0" smtClean="0">
              <a:solidFill>
                <a:srgbClr val="000000"/>
              </a:solidFill>
            </a:rPr>
            <a:t>Unrelated certificates</a:t>
          </a:r>
          <a:endParaRPr lang="zh-CN" dirty="0">
            <a:solidFill>
              <a:srgbClr val="000000"/>
            </a:solidFill>
          </a:endParaRPr>
        </a:p>
      </dgm:t>
    </dgm:pt>
    <dgm:pt modelId="{376EC943-BB57-4094-861C-E9536218E0B3}" type="parTrans" cxnId="{8D7566A7-898A-4A37-A63A-1C1AA67467B6}">
      <dgm:prSet/>
      <dgm:spPr/>
      <dgm:t>
        <a:bodyPr/>
        <a:lstStyle/>
        <a:p>
          <a:endParaRPr lang="zh-CN" altLang="en-US"/>
        </a:p>
      </dgm:t>
    </dgm:pt>
    <dgm:pt modelId="{8AA6AAF0-60B2-4D3C-82B5-BBDAFCAAD6A1}" type="sibTrans" cxnId="{8D7566A7-898A-4A37-A63A-1C1AA67467B6}">
      <dgm:prSet/>
      <dgm:spPr/>
      <dgm:t>
        <a:bodyPr/>
        <a:lstStyle/>
        <a:p>
          <a:endParaRPr lang="zh-CN" altLang="en-US"/>
        </a:p>
      </dgm:t>
    </dgm:pt>
    <dgm:pt modelId="{2A3FD874-8708-4C9D-B0FD-9122481DA12E}">
      <dgm:prSet/>
      <dgm:spPr/>
      <dgm:t>
        <a:bodyPr/>
        <a:lstStyle/>
        <a:p>
          <a:pPr rtl="0"/>
          <a:r>
            <a:rPr lang="en-US" dirty="0" smtClean="0">
              <a:solidFill>
                <a:srgbClr val="7030A0"/>
              </a:solidFill>
            </a:rPr>
            <a:t>Block size limitation</a:t>
          </a:r>
          <a:endParaRPr lang="zh-CN" dirty="0">
            <a:solidFill>
              <a:srgbClr val="7030A0"/>
            </a:solidFill>
          </a:endParaRPr>
        </a:p>
      </dgm:t>
    </dgm:pt>
    <dgm:pt modelId="{6A1898B6-5BE4-42D0-B9D0-5550ED344105}" type="sibTrans" cxnId="{3FEA1178-3BE9-45F5-B47B-787B48315B52}">
      <dgm:prSet/>
      <dgm:spPr/>
      <dgm:t>
        <a:bodyPr/>
        <a:lstStyle/>
        <a:p>
          <a:endParaRPr lang="zh-CN" altLang="en-US"/>
        </a:p>
      </dgm:t>
    </dgm:pt>
    <dgm:pt modelId="{57896C50-1367-4251-96E4-1C77539FDFF4}" type="parTrans" cxnId="{3FEA1178-3BE9-45F5-B47B-787B48315B52}">
      <dgm:prSet/>
      <dgm:spPr/>
      <dgm:t>
        <a:bodyPr/>
        <a:lstStyle/>
        <a:p>
          <a:endParaRPr lang="zh-CN" altLang="en-US"/>
        </a:p>
      </dgm:t>
    </dgm:pt>
    <dgm:pt modelId="{A2BA1293-BFF8-46CC-BD10-2A93DC8EB7A9}">
      <dgm:prSet/>
      <dgm:spPr/>
      <dgm:t>
        <a:bodyPr/>
        <a:lstStyle/>
        <a:p>
          <a:pPr rtl="0"/>
          <a:r>
            <a:rPr lang="en-US" altLang="zh-CN" dirty="0" smtClean="0">
              <a:solidFill>
                <a:srgbClr val="000000"/>
              </a:solidFill>
            </a:rPr>
            <a:t>The size of CRL may exceeds the capacity of one block</a:t>
          </a:r>
          <a:endParaRPr lang="zh-CN" dirty="0">
            <a:solidFill>
              <a:srgbClr val="000000"/>
            </a:solidFill>
          </a:endParaRPr>
        </a:p>
      </dgm:t>
    </dgm:pt>
    <dgm:pt modelId="{2062A326-593F-40BF-B11B-4DAD94A8ED08}" type="parTrans" cxnId="{8BFCC847-5865-4551-A015-A8A5FA06ECC0}">
      <dgm:prSet/>
      <dgm:spPr/>
      <dgm:t>
        <a:bodyPr/>
        <a:lstStyle/>
        <a:p>
          <a:endParaRPr lang="zh-CN" altLang="en-US"/>
        </a:p>
      </dgm:t>
    </dgm:pt>
    <dgm:pt modelId="{692FE9A4-8D0F-44D0-BD70-2316FA48CD41}" type="sibTrans" cxnId="{8BFCC847-5865-4551-A015-A8A5FA06ECC0}">
      <dgm:prSet/>
      <dgm:spPr/>
      <dgm:t>
        <a:bodyPr/>
        <a:lstStyle/>
        <a:p>
          <a:endParaRPr lang="zh-CN" altLang="en-US"/>
        </a:p>
      </dgm:t>
    </dgm:pt>
    <dgm:pt modelId="{658D2F3E-B917-465D-9D3D-63AF61B7C612}">
      <dgm:prSet/>
      <dgm:spPr/>
      <dgm:t>
        <a:bodyPr/>
        <a:lstStyle/>
        <a:p>
          <a:pPr rtl="0"/>
          <a:r>
            <a:rPr lang="en-US" altLang="zh-CN" dirty="0" smtClean="0">
              <a:solidFill>
                <a:srgbClr val="000000"/>
              </a:solidFill>
            </a:rPr>
            <a:t>Number of revoked certificates keeps increasing</a:t>
          </a:r>
          <a:endParaRPr lang="zh-CN" dirty="0">
            <a:solidFill>
              <a:srgbClr val="000000"/>
            </a:solidFill>
          </a:endParaRPr>
        </a:p>
      </dgm:t>
    </dgm:pt>
    <dgm:pt modelId="{9B47A89C-84B1-4064-847F-09B8764B0C3F}" type="parTrans" cxnId="{50DAB7A5-393B-4553-B146-3BF266DB93A2}">
      <dgm:prSet/>
      <dgm:spPr/>
      <dgm:t>
        <a:bodyPr/>
        <a:lstStyle/>
        <a:p>
          <a:endParaRPr lang="zh-CN" altLang="en-US"/>
        </a:p>
      </dgm:t>
    </dgm:pt>
    <dgm:pt modelId="{75B9A445-888B-4080-AFFF-4E57C9A7D48D}" type="sibTrans" cxnId="{50DAB7A5-393B-4553-B146-3BF266DB93A2}">
      <dgm:prSet/>
      <dgm:spPr/>
      <dgm:t>
        <a:bodyPr/>
        <a:lstStyle/>
        <a:p>
          <a:endParaRPr lang="zh-CN" altLang="en-US"/>
        </a:p>
      </dgm:t>
    </dgm:pt>
    <dgm:pt modelId="{12523F33-8DDD-40B9-8A34-B7AC77034137}">
      <dgm:prSet custT="1"/>
      <dgm:spPr/>
      <dgm:t>
        <a:bodyPr/>
        <a:lstStyle/>
        <a:p>
          <a:pPr rtl="0"/>
          <a:r>
            <a:rPr lang="en-US" altLang="zh-CN" sz="2000" dirty="0" smtClean="0">
              <a:solidFill>
                <a:srgbClr val="000000"/>
              </a:solidFill>
            </a:rPr>
            <a:t>These nodes generate most of the blocks</a:t>
          </a:r>
          <a:endParaRPr lang="zh-CN" sz="2000" dirty="0">
            <a:solidFill>
              <a:srgbClr val="000000"/>
            </a:solidFill>
          </a:endParaRPr>
        </a:p>
      </dgm:t>
    </dgm:pt>
    <dgm:pt modelId="{56C51AE9-F60C-4B30-86C2-E989643699C9}" type="parTrans" cxnId="{A28F4347-4152-4FA4-BB34-EBFC52598B94}">
      <dgm:prSet/>
      <dgm:spPr/>
      <dgm:t>
        <a:bodyPr/>
        <a:lstStyle/>
        <a:p>
          <a:endParaRPr lang="zh-CN" altLang="en-US"/>
        </a:p>
      </dgm:t>
    </dgm:pt>
    <dgm:pt modelId="{3B7AD82C-1FE7-4F04-9D65-351655AF52E2}" type="sibTrans" cxnId="{A28F4347-4152-4FA4-BB34-EBFC52598B94}">
      <dgm:prSet/>
      <dgm:spPr/>
      <dgm:t>
        <a:bodyPr/>
        <a:lstStyle/>
        <a:p>
          <a:endParaRPr lang="zh-CN" altLang="en-US"/>
        </a:p>
      </dgm:t>
    </dgm:pt>
    <dgm:pt modelId="{63A95CA1-7294-46A2-BD30-719FFE32F617}">
      <dgm:prSet custT="1"/>
      <dgm:spPr/>
      <dgm:t>
        <a:bodyPr/>
        <a:lstStyle/>
        <a:p>
          <a:pPr rtl="0"/>
          <a:r>
            <a:rPr lang="en-US" altLang="zh-CN" sz="2000" dirty="0" smtClean="0">
              <a:solidFill>
                <a:srgbClr val="000000"/>
              </a:solidFill>
            </a:rPr>
            <a:t>Control the blockchain to some extent</a:t>
          </a:r>
          <a:endParaRPr lang="zh-CN" sz="2000" dirty="0">
            <a:solidFill>
              <a:srgbClr val="000000"/>
            </a:solidFill>
          </a:endParaRPr>
        </a:p>
      </dgm:t>
    </dgm:pt>
    <dgm:pt modelId="{68B3CE99-759D-44B6-A1FE-D66765210B78}" type="parTrans" cxnId="{BE612422-8AFF-4DF0-A756-D1EC055AF224}">
      <dgm:prSet/>
      <dgm:spPr/>
      <dgm:t>
        <a:bodyPr/>
        <a:lstStyle/>
        <a:p>
          <a:endParaRPr lang="zh-CN" altLang="en-US"/>
        </a:p>
      </dgm:t>
    </dgm:pt>
    <dgm:pt modelId="{FF24AC33-9276-413A-8C7F-427C6C699D94}" type="sibTrans" cxnId="{BE612422-8AFF-4DF0-A756-D1EC055AF224}">
      <dgm:prSet/>
      <dgm:spPr/>
      <dgm:t>
        <a:bodyPr/>
        <a:lstStyle/>
        <a:p>
          <a:endParaRPr lang="zh-CN" altLang="en-US"/>
        </a:p>
      </dgm:t>
    </dgm:pt>
    <dgm:pt modelId="{C1FD1F07-CD58-4A30-BC2B-9AFB457B7191}">
      <dgm:prSet/>
      <dgm:spPr/>
      <dgm:t>
        <a:bodyPr/>
        <a:lstStyle/>
        <a:p>
          <a:pPr rtl="0"/>
          <a:r>
            <a:rPr lang="en-US" altLang="zh-CN" dirty="0" smtClean="0">
              <a:solidFill>
                <a:srgbClr val="000000"/>
              </a:solidFill>
            </a:rPr>
            <a:t>Traverse the whole blockchain is tedious and time-consuming</a:t>
          </a:r>
          <a:endParaRPr lang="zh-CN" dirty="0">
            <a:solidFill>
              <a:srgbClr val="000000"/>
            </a:solidFill>
          </a:endParaRPr>
        </a:p>
      </dgm:t>
    </dgm:pt>
    <dgm:pt modelId="{9F27D739-E2AA-42C2-B36F-3DA74B1A97D7}" type="parTrans" cxnId="{89412E07-3988-4FEE-8529-CFD6F22271D1}">
      <dgm:prSet/>
      <dgm:spPr/>
      <dgm:t>
        <a:bodyPr/>
        <a:lstStyle/>
        <a:p>
          <a:endParaRPr lang="zh-CN" altLang="en-US"/>
        </a:p>
      </dgm:t>
    </dgm:pt>
    <dgm:pt modelId="{43B78142-D560-42CD-815A-0555490B404A}" type="sibTrans" cxnId="{89412E07-3988-4FEE-8529-CFD6F22271D1}">
      <dgm:prSet/>
      <dgm:spPr/>
      <dgm:t>
        <a:bodyPr/>
        <a:lstStyle/>
        <a:p>
          <a:endParaRPr lang="zh-CN" altLang="en-US"/>
        </a:p>
      </dgm:t>
    </dgm:pt>
    <dgm:pt modelId="{759728CE-D25C-4ADA-B482-DF91E97EDEDD}" type="pres">
      <dgm:prSet presAssocID="{EA7293BB-3856-4956-AEC0-856F4B6F0C5C}" presName="linear" presStyleCnt="0">
        <dgm:presLayoutVars>
          <dgm:dir/>
          <dgm:resizeHandles val="exact"/>
        </dgm:presLayoutVars>
      </dgm:prSet>
      <dgm:spPr/>
      <dgm:t>
        <a:bodyPr/>
        <a:lstStyle/>
        <a:p>
          <a:endParaRPr lang="zh-CN" altLang="en-US"/>
        </a:p>
      </dgm:t>
    </dgm:pt>
    <dgm:pt modelId="{6FFBC396-73D1-4707-B1DB-8AFB7C48A675}" type="pres">
      <dgm:prSet presAssocID="{70D84C64-F1E8-4AFB-AA5E-8BF04EB51024}" presName="comp" presStyleCnt="0"/>
      <dgm:spPr/>
    </dgm:pt>
    <dgm:pt modelId="{54F0C5FF-BED8-4E63-AB22-923D03FCA54E}" type="pres">
      <dgm:prSet presAssocID="{70D84C64-F1E8-4AFB-AA5E-8BF04EB51024}" presName="box" presStyleLbl="node1" presStyleIdx="0" presStyleCnt="3"/>
      <dgm:spPr/>
      <dgm:t>
        <a:bodyPr/>
        <a:lstStyle/>
        <a:p>
          <a:endParaRPr lang="zh-CN" altLang="en-US"/>
        </a:p>
      </dgm:t>
    </dgm:pt>
    <dgm:pt modelId="{E30D509D-8E99-4BF1-9F48-1829EEB88CD7}" type="pres">
      <dgm:prSet presAssocID="{70D84C64-F1E8-4AFB-AA5E-8BF04EB51024}"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t>
        <a:bodyPr/>
        <a:lstStyle/>
        <a:p>
          <a:endParaRPr lang="zh-CN" altLang="en-US"/>
        </a:p>
      </dgm:t>
    </dgm:pt>
    <dgm:pt modelId="{437D083E-508B-4BE5-9843-F4957394BF9D}" type="pres">
      <dgm:prSet presAssocID="{70D84C64-F1E8-4AFB-AA5E-8BF04EB51024}" presName="text" presStyleLbl="node1" presStyleIdx="0" presStyleCnt="3">
        <dgm:presLayoutVars>
          <dgm:bulletEnabled val="1"/>
        </dgm:presLayoutVars>
      </dgm:prSet>
      <dgm:spPr/>
      <dgm:t>
        <a:bodyPr/>
        <a:lstStyle/>
        <a:p>
          <a:endParaRPr lang="zh-CN" altLang="en-US"/>
        </a:p>
      </dgm:t>
    </dgm:pt>
    <dgm:pt modelId="{7D736196-B442-40DF-A4C2-0D97B9B78389}" type="pres">
      <dgm:prSet presAssocID="{C462D491-7CDD-45C8-A3F7-94C4700EE305}" presName="spacer" presStyleCnt="0"/>
      <dgm:spPr/>
    </dgm:pt>
    <dgm:pt modelId="{5070B26B-37CF-4057-A50F-47EDCB59779A}" type="pres">
      <dgm:prSet presAssocID="{D4EBC00B-58F9-4931-8DC5-3BC15525DF84}" presName="comp" presStyleCnt="0"/>
      <dgm:spPr/>
    </dgm:pt>
    <dgm:pt modelId="{E3B066BA-7307-4B0D-BF82-363F54404BDD}" type="pres">
      <dgm:prSet presAssocID="{D4EBC00B-58F9-4931-8DC5-3BC15525DF84}" presName="box" presStyleLbl="node1" presStyleIdx="1" presStyleCnt="3"/>
      <dgm:spPr/>
      <dgm:t>
        <a:bodyPr/>
        <a:lstStyle/>
        <a:p>
          <a:endParaRPr lang="zh-CN" altLang="en-US"/>
        </a:p>
      </dgm:t>
    </dgm:pt>
    <dgm:pt modelId="{21B2557B-A846-422D-8B2B-8601032650FB}" type="pres">
      <dgm:prSet presAssocID="{D4EBC00B-58F9-4931-8DC5-3BC15525DF84}" presName="img" presStyleLbl="fgImgPlace1" presStyleIdx="1" presStyleCnt="3"/>
      <dgm:spPr>
        <a:blipFill rotWithShape="1">
          <a:blip xmlns:r="http://schemas.openxmlformats.org/officeDocument/2006/relationships" r:embed="rId2"/>
          <a:stretch>
            <a:fillRect/>
          </a:stretch>
        </a:blipFill>
      </dgm:spPr>
    </dgm:pt>
    <dgm:pt modelId="{4048E5A4-BBEA-4547-A6A2-21358860493A}" type="pres">
      <dgm:prSet presAssocID="{D4EBC00B-58F9-4931-8DC5-3BC15525DF84}" presName="text" presStyleLbl="node1" presStyleIdx="1" presStyleCnt="3">
        <dgm:presLayoutVars>
          <dgm:bulletEnabled val="1"/>
        </dgm:presLayoutVars>
      </dgm:prSet>
      <dgm:spPr/>
      <dgm:t>
        <a:bodyPr/>
        <a:lstStyle/>
        <a:p>
          <a:endParaRPr lang="zh-CN" altLang="en-US"/>
        </a:p>
      </dgm:t>
    </dgm:pt>
    <dgm:pt modelId="{54BA32BB-562A-430B-B9BF-4F056A36D92C}" type="pres">
      <dgm:prSet presAssocID="{C8307B53-5DF9-4873-AB78-B97AA0B4BFB5}" presName="spacer" presStyleCnt="0"/>
      <dgm:spPr/>
    </dgm:pt>
    <dgm:pt modelId="{5E638F34-DBEA-450F-BFA0-EEDB74905DDD}" type="pres">
      <dgm:prSet presAssocID="{2A3FD874-8708-4C9D-B0FD-9122481DA12E}" presName="comp" presStyleCnt="0"/>
      <dgm:spPr/>
    </dgm:pt>
    <dgm:pt modelId="{0655BEF0-043B-4F8A-862F-E8991B675A54}" type="pres">
      <dgm:prSet presAssocID="{2A3FD874-8708-4C9D-B0FD-9122481DA12E}" presName="box" presStyleLbl="node1" presStyleIdx="2" presStyleCnt="3"/>
      <dgm:spPr/>
      <dgm:t>
        <a:bodyPr/>
        <a:lstStyle/>
        <a:p>
          <a:endParaRPr lang="zh-CN" altLang="en-US"/>
        </a:p>
      </dgm:t>
    </dgm:pt>
    <dgm:pt modelId="{8660E787-E0EA-42EA-A3F2-40513EF19F16}" type="pres">
      <dgm:prSet presAssocID="{2A3FD874-8708-4C9D-B0FD-9122481DA12E}"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dgm:spPr>
    </dgm:pt>
    <dgm:pt modelId="{119B7FBD-BB2A-463E-942A-DDC878FC23C9}" type="pres">
      <dgm:prSet presAssocID="{2A3FD874-8708-4C9D-B0FD-9122481DA12E}" presName="text" presStyleLbl="node1" presStyleIdx="2" presStyleCnt="3">
        <dgm:presLayoutVars>
          <dgm:bulletEnabled val="1"/>
        </dgm:presLayoutVars>
      </dgm:prSet>
      <dgm:spPr/>
      <dgm:t>
        <a:bodyPr/>
        <a:lstStyle/>
        <a:p>
          <a:endParaRPr lang="zh-CN" altLang="en-US"/>
        </a:p>
      </dgm:t>
    </dgm:pt>
  </dgm:ptLst>
  <dgm:cxnLst>
    <dgm:cxn modelId="{98E40935-88A3-2340-B59C-3087ACAB3A71}" type="presOf" srcId="{C1FD1F07-CD58-4A30-BC2B-9AFB457B7191}" destId="{E3B066BA-7307-4B0D-BF82-363F54404BDD}" srcOrd="0" destOrd="2" presId="urn:microsoft.com/office/officeart/2005/8/layout/vList4"/>
    <dgm:cxn modelId="{BA37F1C6-6CDE-654A-A145-CDF8F9CA9C6A}" type="presOf" srcId="{47BE232F-35D3-4FE0-AF48-B9E4E6710888}" destId="{4048E5A4-BBEA-4547-A6A2-21358860493A}" srcOrd="1" destOrd="1" presId="urn:microsoft.com/office/officeart/2005/8/layout/vList4"/>
    <dgm:cxn modelId="{3DF33FC8-242F-514B-BAAB-CFE953180BD4}" type="presOf" srcId="{D4EBC00B-58F9-4931-8DC5-3BC15525DF84}" destId="{4048E5A4-BBEA-4547-A6A2-21358860493A}" srcOrd="1" destOrd="0" presId="urn:microsoft.com/office/officeart/2005/8/layout/vList4"/>
    <dgm:cxn modelId="{9EB7DB76-B5AC-CF42-93C2-2F7D05B07C66}" type="presOf" srcId="{D4EBC00B-58F9-4931-8DC5-3BC15525DF84}" destId="{E3B066BA-7307-4B0D-BF82-363F54404BDD}" srcOrd="0" destOrd="0" presId="urn:microsoft.com/office/officeart/2005/8/layout/vList4"/>
    <dgm:cxn modelId="{1553F0DB-904E-FC4A-97D1-21111852191A}" type="presOf" srcId="{12523F33-8DDD-40B9-8A34-B7AC77034137}" destId="{437D083E-508B-4BE5-9843-F4957394BF9D}" srcOrd="1" destOrd="2" presId="urn:microsoft.com/office/officeart/2005/8/layout/vList4"/>
    <dgm:cxn modelId="{B6317F1F-88CF-7A45-91D2-9E99CDB00F75}" type="presOf" srcId="{70D84C64-F1E8-4AFB-AA5E-8BF04EB51024}" destId="{437D083E-508B-4BE5-9843-F4957394BF9D}" srcOrd="1" destOrd="0" presId="urn:microsoft.com/office/officeart/2005/8/layout/vList4"/>
    <dgm:cxn modelId="{36A56423-721E-E741-9109-485B1030BC8E}" type="presOf" srcId="{70D84C64-F1E8-4AFB-AA5E-8BF04EB51024}" destId="{54F0C5FF-BED8-4E63-AB22-923D03FCA54E}" srcOrd="0" destOrd="0" presId="urn:microsoft.com/office/officeart/2005/8/layout/vList4"/>
    <dgm:cxn modelId="{E9FC2230-783E-C341-B503-36F996DB8068}" type="presOf" srcId="{47BE232F-35D3-4FE0-AF48-B9E4E6710888}" destId="{E3B066BA-7307-4B0D-BF82-363F54404BDD}" srcOrd="0" destOrd="1" presId="urn:microsoft.com/office/officeart/2005/8/layout/vList4"/>
    <dgm:cxn modelId="{8D7566A7-898A-4A37-A63A-1C1AA67467B6}" srcId="{D4EBC00B-58F9-4931-8DC5-3BC15525DF84}" destId="{47BE232F-35D3-4FE0-AF48-B9E4E6710888}" srcOrd="0" destOrd="0" parTransId="{376EC943-BB57-4094-861C-E9536218E0B3}" sibTransId="{8AA6AAF0-60B2-4D3C-82B5-BBDAFCAAD6A1}"/>
    <dgm:cxn modelId="{B9D07992-CE50-9F4C-BB83-63607B642B04}" type="presOf" srcId="{4230CDC9-B4C0-4805-8C0E-A5B2283985C9}" destId="{54F0C5FF-BED8-4E63-AB22-923D03FCA54E}" srcOrd="0" destOrd="1" presId="urn:microsoft.com/office/officeart/2005/8/layout/vList4"/>
    <dgm:cxn modelId="{8BFCC847-5865-4551-A015-A8A5FA06ECC0}" srcId="{2A3FD874-8708-4C9D-B0FD-9122481DA12E}" destId="{A2BA1293-BFF8-46CC-BD10-2A93DC8EB7A9}" srcOrd="0" destOrd="0" parTransId="{2062A326-593F-40BF-B11B-4DAD94A8ED08}" sibTransId="{692FE9A4-8D0F-44D0-BD70-2316FA48CD41}"/>
    <dgm:cxn modelId="{3FEA1178-3BE9-45F5-B47B-787B48315B52}" srcId="{EA7293BB-3856-4956-AEC0-856F4B6F0C5C}" destId="{2A3FD874-8708-4C9D-B0FD-9122481DA12E}" srcOrd="2" destOrd="0" parTransId="{57896C50-1367-4251-96E4-1C77539FDFF4}" sibTransId="{6A1898B6-5BE4-42D0-B9D0-5550ED344105}"/>
    <dgm:cxn modelId="{F8883BA6-0461-6146-8067-52B1A45A97C3}" type="presOf" srcId="{12523F33-8DDD-40B9-8A34-B7AC77034137}" destId="{54F0C5FF-BED8-4E63-AB22-923D03FCA54E}" srcOrd="0" destOrd="2" presId="urn:microsoft.com/office/officeart/2005/8/layout/vList4"/>
    <dgm:cxn modelId="{DFAF86C5-DE41-1949-BD86-09B7C05CCD0F}" type="presOf" srcId="{C1FD1F07-CD58-4A30-BC2B-9AFB457B7191}" destId="{4048E5A4-BBEA-4547-A6A2-21358860493A}" srcOrd="1" destOrd="2" presId="urn:microsoft.com/office/officeart/2005/8/layout/vList4"/>
    <dgm:cxn modelId="{2B6DB97D-ACC3-774E-85A8-29EC0FDC85E0}" type="presOf" srcId="{658D2F3E-B917-465D-9D3D-63AF61B7C612}" destId="{0655BEF0-043B-4F8A-862F-E8991B675A54}" srcOrd="0" destOrd="2" presId="urn:microsoft.com/office/officeart/2005/8/layout/vList4"/>
    <dgm:cxn modelId="{BE612422-8AFF-4DF0-A756-D1EC055AF224}" srcId="{70D84C64-F1E8-4AFB-AA5E-8BF04EB51024}" destId="{63A95CA1-7294-46A2-BD30-719FFE32F617}" srcOrd="2" destOrd="0" parTransId="{68B3CE99-759D-44B6-A1FE-D66765210B78}" sibTransId="{FF24AC33-9276-413A-8C7F-427C6C699D94}"/>
    <dgm:cxn modelId="{6A9F6D15-7AA6-8B4B-9588-8D5FB960BE09}" type="presOf" srcId="{A2BA1293-BFF8-46CC-BD10-2A93DC8EB7A9}" destId="{0655BEF0-043B-4F8A-862F-E8991B675A54}" srcOrd="0" destOrd="1" presId="urn:microsoft.com/office/officeart/2005/8/layout/vList4"/>
    <dgm:cxn modelId="{43E918F9-0FF1-D14F-BE1E-6DC87FF30BAA}" type="presOf" srcId="{63A95CA1-7294-46A2-BD30-719FFE32F617}" destId="{54F0C5FF-BED8-4E63-AB22-923D03FCA54E}" srcOrd="0" destOrd="3" presId="urn:microsoft.com/office/officeart/2005/8/layout/vList4"/>
    <dgm:cxn modelId="{89412E07-3988-4FEE-8529-CFD6F22271D1}" srcId="{D4EBC00B-58F9-4931-8DC5-3BC15525DF84}" destId="{C1FD1F07-CD58-4A30-BC2B-9AFB457B7191}" srcOrd="1" destOrd="0" parTransId="{9F27D739-E2AA-42C2-B36F-3DA74B1A97D7}" sibTransId="{43B78142-D560-42CD-815A-0555490B404A}"/>
    <dgm:cxn modelId="{78D2371F-0055-DD4F-8BDD-98C095DFB7C1}" type="presOf" srcId="{63A95CA1-7294-46A2-BD30-719FFE32F617}" destId="{437D083E-508B-4BE5-9843-F4957394BF9D}" srcOrd="1" destOrd="3" presId="urn:microsoft.com/office/officeart/2005/8/layout/vList4"/>
    <dgm:cxn modelId="{8A1B86BE-DD99-2A4D-9578-94C521AE039C}" type="presOf" srcId="{658D2F3E-B917-465D-9D3D-63AF61B7C612}" destId="{119B7FBD-BB2A-463E-942A-DDC878FC23C9}" srcOrd="1" destOrd="2" presId="urn:microsoft.com/office/officeart/2005/8/layout/vList4"/>
    <dgm:cxn modelId="{50DAB7A5-393B-4553-B146-3BF266DB93A2}" srcId="{2A3FD874-8708-4C9D-B0FD-9122481DA12E}" destId="{658D2F3E-B917-465D-9D3D-63AF61B7C612}" srcOrd="1" destOrd="0" parTransId="{9B47A89C-84B1-4064-847F-09B8764B0C3F}" sibTransId="{75B9A445-888B-4080-AFFF-4E57C9A7D48D}"/>
    <dgm:cxn modelId="{16A4FE49-2AA4-45BB-9B43-3A1766C15280}" srcId="{EA7293BB-3856-4956-AEC0-856F4B6F0C5C}" destId="{D4EBC00B-58F9-4931-8DC5-3BC15525DF84}" srcOrd="1" destOrd="0" parTransId="{CE1FEBCE-B610-45DA-8074-8E3BF5B4AECA}" sibTransId="{C8307B53-5DF9-4873-AB78-B97AA0B4BFB5}"/>
    <dgm:cxn modelId="{0EFE5EBE-EB7B-1440-9327-E0041D5268E6}" type="presOf" srcId="{A2BA1293-BFF8-46CC-BD10-2A93DC8EB7A9}" destId="{119B7FBD-BB2A-463E-942A-DDC878FC23C9}" srcOrd="1" destOrd="1" presId="urn:microsoft.com/office/officeart/2005/8/layout/vList4"/>
    <dgm:cxn modelId="{A890F624-9BA6-4478-93AA-B207C48B8FBA}" srcId="{70D84C64-F1E8-4AFB-AA5E-8BF04EB51024}" destId="{4230CDC9-B4C0-4805-8C0E-A5B2283985C9}" srcOrd="0" destOrd="0" parTransId="{B4800CA3-0759-4599-80DF-5BFD2A785835}" sibTransId="{FE83E16E-73FF-4791-9EFA-128EB43AB5B2}"/>
    <dgm:cxn modelId="{83912679-3E0C-CF4F-97AE-76AF2D5911AC}" type="presOf" srcId="{EA7293BB-3856-4956-AEC0-856F4B6F0C5C}" destId="{759728CE-D25C-4ADA-B482-DF91E97EDEDD}" srcOrd="0" destOrd="0" presId="urn:microsoft.com/office/officeart/2005/8/layout/vList4"/>
    <dgm:cxn modelId="{5EC94274-6629-A748-B00C-6D4362299D2A}" type="presOf" srcId="{2A3FD874-8708-4C9D-B0FD-9122481DA12E}" destId="{119B7FBD-BB2A-463E-942A-DDC878FC23C9}" srcOrd="1" destOrd="0" presId="urn:microsoft.com/office/officeart/2005/8/layout/vList4"/>
    <dgm:cxn modelId="{035E8F87-8CAA-46FE-AF76-DD0B7D741762}" srcId="{EA7293BB-3856-4956-AEC0-856F4B6F0C5C}" destId="{70D84C64-F1E8-4AFB-AA5E-8BF04EB51024}" srcOrd="0" destOrd="0" parTransId="{198CD08B-1EDD-4DC7-B687-C8B4F70409D0}" sibTransId="{C462D491-7CDD-45C8-A3F7-94C4700EE305}"/>
    <dgm:cxn modelId="{A7C4F6E8-E0BF-A645-A492-0A5A9BC7B627}" type="presOf" srcId="{2A3FD874-8708-4C9D-B0FD-9122481DA12E}" destId="{0655BEF0-043B-4F8A-862F-E8991B675A54}" srcOrd="0" destOrd="0" presId="urn:microsoft.com/office/officeart/2005/8/layout/vList4"/>
    <dgm:cxn modelId="{A28F4347-4152-4FA4-BB34-EBFC52598B94}" srcId="{70D84C64-F1E8-4AFB-AA5E-8BF04EB51024}" destId="{12523F33-8DDD-40B9-8A34-B7AC77034137}" srcOrd="1" destOrd="0" parTransId="{56C51AE9-F60C-4B30-86C2-E989643699C9}" sibTransId="{3B7AD82C-1FE7-4F04-9D65-351655AF52E2}"/>
    <dgm:cxn modelId="{EAB679CB-30E3-0842-A90D-E5A970A4D8B9}" type="presOf" srcId="{4230CDC9-B4C0-4805-8C0E-A5B2283985C9}" destId="{437D083E-508B-4BE5-9843-F4957394BF9D}" srcOrd="1" destOrd="1" presId="urn:microsoft.com/office/officeart/2005/8/layout/vList4"/>
    <dgm:cxn modelId="{F2FA675B-ABEC-BB43-8B1C-810321472395}" type="presParOf" srcId="{759728CE-D25C-4ADA-B482-DF91E97EDEDD}" destId="{6FFBC396-73D1-4707-B1DB-8AFB7C48A675}" srcOrd="0" destOrd="0" presId="urn:microsoft.com/office/officeart/2005/8/layout/vList4"/>
    <dgm:cxn modelId="{493D8D1C-82AA-CC49-9837-8D1F4A8E927D}" type="presParOf" srcId="{6FFBC396-73D1-4707-B1DB-8AFB7C48A675}" destId="{54F0C5FF-BED8-4E63-AB22-923D03FCA54E}" srcOrd="0" destOrd="0" presId="urn:microsoft.com/office/officeart/2005/8/layout/vList4"/>
    <dgm:cxn modelId="{E1BA34E9-2C54-3A41-B0A0-BB1FB381BB58}" type="presParOf" srcId="{6FFBC396-73D1-4707-B1DB-8AFB7C48A675}" destId="{E30D509D-8E99-4BF1-9F48-1829EEB88CD7}" srcOrd="1" destOrd="0" presId="urn:microsoft.com/office/officeart/2005/8/layout/vList4"/>
    <dgm:cxn modelId="{0D449151-8898-1E46-8E38-53A20A063ED6}" type="presParOf" srcId="{6FFBC396-73D1-4707-B1DB-8AFB7C48A675}" destId="{437D083E-508B-4BE5-9843-F4957394BF9D}" srcOrd="2" destOrd="0" presId="urn:microsoft.com/office/officeart/2005/8/layout/vList4"/>
    <dgm:cxn modelId="{6AF9D808-F3B0-A944-9971-224C7D131CBC}" type="presParOf" srcId="{759728CE-D25C-4ADA-B482-DF91E97EDEDD}" destId="{7D736196-B442-40DF-A4C2-0D97B9B78389}" srcOrd="1" destOrd="0" presId="urn:microsoft.com/office/officeart/2005/8/layout/vList4"/>
    <dgm:cxn modelId="{814BD7D6-5AD0-4742-BC91-B1795EC957A2}" type="presParOf" srcId="{759728CE-D25C-4ADA-B482-DF91E97EDEDD}" destId="{5070B26B-37CF-4057-A50F-47EDCB59779A}" srcOrd="2" destOrd="0" presId="urn:microsoft.com/office/officeart/2005/8/layout/vList4"/>
    <dgm:cxn modelId="{2351EAC6-8BA9-B946-95D4-A7AE67FBEE78}" type="presParOf" srcId="{5070B26B-37CF-4057-A50F-47EDCB59779A}" destId="{E3B066BA-7307-4B0D-BF82-363F54404BDD}" srcOrd="0" destOrd="0" presId="urn:microsoft.com/office/officeart/2005/8/layout/vList4"/>
    <dgm:cxn modelId="{E3433483-DC4D-394C-8209-D023511ED603}" type="presParOf" srcId="{5070B26B-37CF-4057-A50F-47EDCB59779A}" destId="{21B2557B-A846-422D-8B2B-8601032650FB}" srcOrd="1" destOrd="0" presId="urn:microsoft.com/office/officeart/2005/8/layout/vList4"/>
    <dgm:cxn modelId="{1CDA1372-5D9F-B649-A507-2059D735B1AF}" type="presParOf" srcId="{5070B26B-37CF-4057-A50F-47EDCB59779A}" destId="{4048E5A4-BBEA-4547-A6A2-21358860493A}" srcOrd="2" destOrd="0" presId="urn:microsoft.com/office/officeart/2005/8/layout/vList4"/>
    <dgm:cxn modelId="{4B433296-DFAF-6F45-8FD1-EEC15D2A7C70}" type="presParOf" srcId="{759728CE-D25C-4ADA-B482-DF91E97EDEDD}" destId="{54BA32BB-562A-430B-B9BF-4F056A36D92C}" srcOrd="3" destOrd="0" presId="urn:microsoft.com/office/officeart/2005/8/layout/vList4"/>
    <dgm:cxn modelId="{51DAEC7D-42E0-1D4F-B79B-69642C9B904F}" type="presParOf" srcId="{759728CE-D25C-4ADA-B482-DF91E97EDEDD}" destId="{5E638F34-DBEA-450F-BFA0-EEDB74905DDD}" srcOrd="4" destOrd="0" presId="urn:microsoft.com/office/officeart/2005/8/layout/vList4"/>
    <dgm:cxn modelId="{0D8018AF-DAF6-C440-9B3F-870DD9D128B3}" type="presParOf" srcId="{5E638F34-DBEA-450F-BFA0-EEDB74905DDD}" destId="{0655BEF0-043B-4F8A-862F-E8991B675A54}" srcOrd="0" destOrd="0" presId="urn:microsoft.com/office/officeart/2005/8/layout/vList4"/>
    <dgm:cxn modelId="{1BC20A2C-B4E6-A34A-B301-6BFA3D4BC60B}" type="presParOf" srcId="{5E638F34-DBEA-450F-BFA0-EEDB74905DDD}" destId="{8660E787-E0EA-42EA-A3F2-40513EF19F16}" srcOrd="1" destOrd="0" presId="urn:microsoft.com/office/officeart/2005/8/layout/vList4"/>
    <dgm:cxn modelId="{6604888E-DF3B-F64A-8F5C-8955A9A8A572}" type="presParOf" srcId="{5E638F34-DBEA-450F-BFA0-EEDB74905DDD}" destId="{119B7FBD-BB2A-463E-942A-DDC878FC23C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CC3B59-2603-4565-AB0D-11DAD55B1BE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461154F5-465F-44BC-BECE-807CD294E014}">
      <dgm:prSet/>
      <dgm:spPr/>
      <dgm:t>
        <a:bodyPr/>
        <a:lstStyle/>
        <a:p>
          <a:pPr rtl="0"/>
          <a:r>
            <a:rPr lang="en-US" dirty="0" smtClean="0"/>
            <a:t>Subject name </a:t>
          </a:r>
          <a:endParaRPr lang="zh-CN" dirty="0"/>
        </a:p>
      </dgm:t>
    </dgm:pt>
    <dgm:pt modelId="{3DB8E48E-3D05-42CC-AC22-58E5AF5A0287}" type="parTrans" cxnId="{FBDEDE4D-AF7C-4A7A-BEFA-B902EC520BA9}">
      <dgm:prSet/>
      <dgm:spPr/>
      <dgm:t>
        <a:bodyPr/>
        <a:lstStyle/>
        <a:p>
          <a:endParaRPr lang="zh-CN" altLang="en-US"/>
        </a:p>
      </dgm:t>
    </dgm:pt>
    <dgm:pt modelId="{EF3D4A15-0008-43E8-B386-EFEC01C9D386}" type="sibTrans" cxnId="{FBDEDE4D-AF7C-4A7A-BEFA-B902EC520BA9}">
      <dgm:prSet/>
      <dgm:spPr/>
      <dgm:t>
        <a:bodyPr/>
        <a:lstStyle/>
        <a:p>
          <a:endParaRPr lang="zh-CN" altLang="en-US"/>
        </a:p>
      </dgm:t>
    </dgm:pt>
    <dgm:pt modelId="{760C81AE-9481-4315-8768-E8C30BCF5735}">
      <dgm:prSet custT="1"/>
      <dgm:spPr/>
      <dgm:t>
        <a:bodyPr/>
        <a:lstStyle/>
        <a:p>
          <a:pPr rtl="0"/>
          <a:r>
            <a:rPr lang="en-US" sz="2000" dirty="0" smtClean="0"/>
            <a:t>the name of a domain </a:t>
          </a:r>
          <a:endParaRPr lang="zh-CN" sz="2000" dirty="0"/>
        </a:p>
      </dgm:t>
    </dgm:pt>
    <dgm:pt modelId="{7BF769CD-28A0-4183-AD6A-6BE6785C5E95}" type="parTrans" cxnId="{C61D65E4-D379-4269-A835-6E1AC6E4BFE8}">
      <dgm:prSet/>
      <dgm:spPr/>
      <dgm:t>
        <a:bodyPr/>
        <a:lstStyle/>
        <a:p>
          <a:endParaRPr lang="zh-CN" altLang="en-US"/>
        </a:p>
      </dgm:t>
    </dgm:pt>
    <dgm:pt modelId="{0F764682-32A3-49E6-9975-2C02A2F54954}" type="sibTrans" cxnId="{C61D65E4-D379-4269-A835-6E1AC6E4BFE8}">
      <dgm:prSet/>
      <dgm:spPr/>
      <dgm:t>
        <a:bodyPr/>
        <a:lstStyle/>
        <a:p>
          <a:endParaRPr lang="zh-CN" altLang="en-US"/>
        </a:p>
      </dgm:t>
    </dgm:pt>
    <dgm:pt modelId="{835B0719-F114-4DE4-816A-F767A122F746}">
      <dgm:prSet/>
      <dgm:spPr/>
      <dgm:t>
        <a:bodyPr/>
        <a:lstStyle/>
        <a:p>
          <a:pPr rtl="0"/>
          <a:r>
            <a:rPr lang="en-US" smtClean="0"/>
            <a:t>Operator name </a:t>
          </a:r>
          <a:endParaRPr lang="zh-CN"/>
        </a:p>
      </dgm:t>
    </dgm:pt>
    <dgm:pt modelId="{DF257BCE-347B-451F-AE95-3BF9763F3D73}" type="parTrans" cxnId="{1A823D3A-A43B-41F6-B724-728AE0883990}">
      <dgm:prSet/>
      <dgm:spPr/>
      <dgm:t>
        <a:bodyPr/>
        <a:lstStyle/>
        <a:p>
          <a:endParaRPr lang="zh-CN" altLang="en-US"/>
        </a:p>
      </dgm:t>
    </dgm:pt>
    <dgm:pt modelId="{11AFCFB1-3490-456B-9B4C-3FC755811AB4}" type="sibTrans" cxnId="{1A823D3A-A43B-41F6-B724-728AE0883990}">
      <dgm:prSet/>
      <dgm:spPr/>
      <dgm:t>
        <a:bodyPr/>
        <a:lstStyle/>
        <a:p>
          <a:endParaRPr lang="zh-CN" altLang="en-US"/>
        </a:p>
      </dgm:t>
    </dgm:pt>
    <dgm:pt modelId="{C06ADC30-2FDB-442D-B7C7-835E5C5B0D1D}">
      <dgm:prSet custT="1"/>
      <dgm:spPr/>
      <dgm:t>
        <a:bodyPr/>
        <a:lstStyle/>
        <a:p>
          <a:pPr rtl="0"/>
          <a:r>
            <a:rPr lang="en-US" sz="2000" smtClean="0"/>
            <a:t>the name of a CA </a:t>
          </a:r>
          <a:endParaRPr lang="zh-CN" sz="2000"/>
        </a:p>
      </dgm:t>
    </dgm:pt>
    <dgm:pt modelId="{DF14800E-A8F2-4791-9A00-BE04A48F9E77}" type="parTrans" cxnId="{B9795457-6937-4ADB-A10E-1A72BB3409D9}">
      <dgm:prSet/>
      <dgm:spPr/>
      <dgm:t>
        <a:bodyPr/>
        <a:lstStyle/>
        <a:p>
          <a:endParaRPr lang="zh-CN" altLang="en-US"/>
        </a:p>
      </dgm:t>
    </dgm:pt>
    <dgm:pt modelId="{37B366E3-6D89-4D0E-842F-93A9C0EF31AC}" type="sibTrans" cxnId="{B9795457-6937-4ADB-A10E-1A72BB3409D9}">
      <dgm:prSet/>
      <dgm:spPr/>
      <dgm:t>
        <a:bodyPr/>
        <a:lstStyle/>
        <a:p>
          <a:endParaRPr lang="zh-CN" altLang="en-US"/>
        </a:p>
      </dgm:t>
    </dgm:pt>
    <dgm:pt modelId="{8CA9C976-C3AB-4E55-94CA-E60FA25627D7}">
      <dgm:prSet/>
      <dgm:spPr/>
      <dgm:t>
        <a:bodyPr/>
        <a:lstStyle/>
        <a:p>
          <a:pPr rtl="0"/>
          <a:r>
            <a:rPr lang="en-US" smtClean="0"/>
            <a:t>Operation type</a:t>
          </a:r>
          <a:endParaRPr lang="zh-CN"/>
        </a:p>
      </dgm:t>
    </dgm:pt>
    <dgm:pt modelId="{31528DCB-D73C-4AC4-8D07-67DD279CDAC4}" type="parTrans" cxnId="{BD56BE76-BD19-47C8-9D73-E843D7728715}">
      <dgm:prSet/>
      <dgm:spPr/>
      <dgm:t>
        <a:bodyPr/>
        <a:lstStyle/>
        <a:p>
          <a:endParaRPr lang="zh-CN" altLang="en-US"/>
        </a:p>
      </dgm:t>
    </dgm:pt>
    <dgm:pt modelId="{10CB6DE7-B904-4B3A-89B9-521673119515}" type="sibTrans" cxnId="{BD56BE76-BD19-47C8-9D73-E843D7728715}">
      <dgm:prSet/>
      <dgm:spPr/>
      <dgm:t>
        <a:bodyPr/>
        <a:lstStyle/>
        <a:p>
          <a:endParaRPr lang="zh-CN" altLang="en-US"/>
        </a:p>
      </dgm:t>
    </dgm:pt>
    <dgm:pt modelId="{57A7FDA6-3372-4739-97C2-8F6101AC3523}">
      <dgm:prSet custT="1"/>
      <dgm:spPr/>
      <dgm:t>
        <a:bodyPr/>
        <a:lstStyle/>
        <a:p>
          <a:pPr rtl="0"/>
          <a:r>
            <a:rPr lang="en-US" sz="2000" dirty="0" smtClean="0"/>
            <a:t>the type of certificate operation</a:t>
          </a:r>
          <a:endParaRPr lang="zh-CN" sz="2000" dirty="0"/>
        </a:p>
      </dgm:t>
    </dgm:pt>
    <dgm:pt modelId="{988BA2E5-6513-49CC-8A2F-7566EBF0875E}" type="parTrans" cxnId="{7A1E5CA6-48D9-477B-AC6F-7CCEF127ECA9}">
      <dgm:prSet/>
      <dgm:spPr/>
      <dgm:t>
        <a:bodyPr/>
        <a:lstStyle/>
        <a:p>
          <a:endParaRPr lang="zh-CN" altLang="en-US"/>
        </a:p>
      </dgm:t>
    </dgm:pt>
    <dgm:pt modelId="{9D3F82AB-5AEB-4CCA-95C8-E93960A615CA}" type="sibTrans" cxnId="{7A1E5CA6-48D9-477B-AC6F-7CCEF127ECA9}">
      <dgm:prSet/>
      <dgm:spPr/>
      <dgm:t>
        <a:bodyPr/>
        <a:lstStyle/>
        <a:p>
          <a:endParaRPr lang="zh-CN" altLang="en-US"/>
        </a:p>
      </dgm:t>
    </dgm:pt>
    <dgm:pt modelId="{EB67524E-2046-42AA-8BB7-32FDFA03607B}">
      <dgm:prSet/>
      <dgm:spPr/>
      <dgm:t>
        <a:bodyPr/>
        <a:lstStyle/>
        <a:p>
          <a:pPr rtl="0"/>
          <a:r>
            <a:rPr lang="en-US" smtClean="0"/>
            <a:t>Timestamp &amp; NotAfter</a:t>
          </a:r>
          <a:endParaRPr lang="zh-CN"/>
        </a:p>
      </dgm:t>
    </dgm:pt>
    <dgm:pt modelId="{2FBFC713-035A-4120-A195-7258531C90BE}" type="parTrans" cxnId="{222DE754-6E49-425E-B802-EAF589622A0A}">
      <dgm:prSet/>
      <dgm:spPr/>
      <dgm:t>
        <a:bodyPr/>
        <a:lstStyle/>
        <a:p>
          <a:endParaRPr lang="zh-CN" altLang="en-US"/>
        </a:p>
      </dgm:t>
    </dgm:pt>
    <dgm:pt modelId="{194EC624-6902-45D8-A354-8A4F21A21086}" type="sibTrans" cxnId="{222DE754-6E49-425E-B802-EAF589622A0A}">
      <dgm:prSet/>
      <dgm:spPr/>
      <dgm:t>
        <a:bodyPr/>
        <a:lstStyle/>
        <a:p>
          <a:endParaRPr lang="zh-CN" altLang="en-US"/>
        </a:p>
      </dgm:t>
    </dgm:pt>
    <dgm:pt modelId="{C05CBEE5-9352-44AD-822E-25050DE0B867}">
      <dgm:prSet custT="1"/>
      <dgm:spPr/>
      <dgm:t>
        <a:bodyPr/>
        <a:lstStyle/>
        <a:p>
          <a:pPr rtl="0"/>
          <a:r>
            <a:rPr lang="en-US" sz="2000" smtClean="0"/>
            <a:t>the generation time of an operation, and the expiration time Current</a:t>
          </a:r>
          <a:endParaRPr lang="zh-CN" sz="2000"/>
        </a:p>
      </dgm:t>
    </dgm:pt>
    <dgm:pt modelId="{C43403B0-99E1-4759-A12B-52EC5484F6CE}" type="parTrans" cxnId="{AAE1BEF3-E41C-4151-BA8F-B614AA62BA31}">
      <dgm:prSet/>
      <dgm:spPr/>
      <dgm:t>
        <a:bodyPr/>
        <a:lstStyle/>
        <a:p>
          <a:endParaRPr lang="zh-CN" altLang="en-US"/>
        </a:p>
      </dgm:t>
    </dgm:pt>
    <dgm:pt modelId="{C161F1BD-B6BD-42FE-8DC4-1830104CE20E}" type="sibTrans" cxnId="{AAE1BEF3-E41C-4151-BA8F-B614AA62BA31}">
      <dgm:prSet/>
      <dgm:spPr/>
      <dgm:t>
        <a:bodyPr/>
        <a:lstStyle/>
        <a:p>
          <a:endParaRPr lang="zh-CN" altLang="en-US"/>
        </a:p>
      </dgm:t>
    </dgm:pt>
    <dgm:pt modelId="{F5B89AE1-1403-44A9-9574-4126992AB8E5}">
      <dgm:prSet/>
      <dgm:spPr/>
      <dgm:t>
        <a:bodyPr/>
        <a:lstStyle/>
        <a:p>
          <a:pPr rtl="0"/>
          <a:r>
            <a:rPr lang="en-US" smtClean="0"/>
            <a:t>Certificate Hash</a:t>
          </a:r>
          <a:endParaRPr lang="zh-CN"/>
        </a:p>
      </dgm:t>
    </dgm:pt>
    <dgm:pt modelId="{51C0D946-1D95-4B78-88F1-5044D52D98C9}" type="parTrans" cxnId="{BDD146C6-F429-4591-AAFB-A02E9E055389}">
      <dgm:prSet/>
      <dgm:spPr/>
      <dgm:t>
        <a:bodyPr/>
        <a:lstStyle/>
        <a:p>
          <a:endParaRPr lang="zh-CN" altLang="en-US"/>
        </a:p>
      </dgm:t>
    </dgm:pt>
    <dgm:pt modelId="{E4B7BF56-39BF-481A-8F70-BFDB35894FE3}" type="sibTrans" cxnId="{BDD146C6-F429-4591-AAFB-A02E9E055389}">
      <dgm:prSet/>
      <dgm:spPr/>
      <dgm:t>
        <a:bodyPr/>
        <a:lstStyle/>
        <a:p>
          <a:endParaRPr lang="zh-CN" altLang="en-US"/>
        </a:p>
      </dgm:t>
    </dgm:pt>
    <dgm:pt modelId="{385CDD49-B2D9-4C67-B17F-DC7455B04773}">
      <dgm:prSet custT="1"/>
      <dgm:spPr/>
      <dgm:t>
        <a:bodyPr/>
        <a:lstStyle/>
        <a:p>
          <a:pPr rtl="0"/>
          <a:r>
            <a:rPr lang="en-US" sz="2000" smtClean="0"/>
            <a:t>the hash of the subject domain’s certificate</a:t>
          </a:r>
          <a:endParaRPr lang="zh-CN" sz="2000"/>
        </a:p>
      </dgm:t>
    </dgm:pt>
    <dgm:pt modelId="{47E7F1AF-BF85-4570-834C-84F20B24E91E}" type="parTrans" cxnId="{C024E0D1-92C4-4B47-BEDC-0093F0542052}">
      <dgm:prSet/>
      <dgm:spPr/>
      <dgm:t>
        <a:bodyPr/>
        <a:lstStyle/>
        <a:p>
          <a:endParaRPr lang="zh-CN" altLang="en-US"/>
        </a:p>
      </dgm:t>
    </dgm:pt>
    <dgm:pt modelId="{FCBA4CBC-261F-4200-B742-684D51261096}" type="sibTrans" cxnId="{C024E0D1-92C4-4B47-BEDC-0093F0542052}">
      <dgm:prSet/>
      <dgm:spPr/>
      <dgm:t>
        <a:bodyPr/>
        <a:lstStyle/>
        <a:p>
          <a:endParaRPr lang="zh-CN" altLang="en-US"/>
        </a:p>
      </dgm:t>
    </dgm:pt>
    <dgm:pt modelId="{6482AF06-9BCA-4A02-8604-99E4886B7357}">
      <dgm:prSet/>
      <dgm:spPr/>
      <dgm:t>
        <a:bodyPr/>
        <a:lstStyle/>
        <a:p>
          <a:pPr rtl="0"/>
          <a:r>
            <a:rPr lang="en-US" smtClean="0"/>
            <a:t>Last Operation Height</a:t>
          </a:r>
          <a:endParaRPr lang="zh-CN"/>
        </a:p>
      </dgm:t>
    </dgm:pt>
    <dgm:pt modelId="{D708548B-737E-4D10-A73A-5B723D9A36B4}" type="parTrans" cxnId="{68CFA72F-EF9A-4908-847B-447E95B3FD7E}">
      <dgm:prSet/>
      <dgm:spPr/>
      <dgm:t>
        <a:bodyPr/>
        <a:lstStyle/>
        <a:p>
          <a:endParaRPr lang="zh-CN" altLang="en-US"/>
        </a:p>
      </dgm:t>
    </dgm:pt>
    <dgm:pt modelId="{F847CAD8-B5C8-4794-8D42-9E2991660891}" type="sibTrans" cxnId="{68CFA72F-EF9A-4908-847B-447E95B3FD7E}">
      <dgm:prSet/>
      <dgm:spPr/>
      <dgm:t>
        <a:bodyPr/>
        <a:lstStyle/>
        <a:p>
          <a:endParaRPr lang="zh-CN" altLang="en-US"/>
        </a:p>
      </dgm:t>
    </dgm:pt>
    <dgm:pt modelId="{FB54D89A-AF94-43B2-B8BC-0364546EE740}">
      <dgm:prSet custT="1"/>
      <dgm:spPr/>
      <dgm:t>
        <a:bodyPr/>
        <a:lstStyle/>
        <a:p>
          <a:pPr rtl="0"/>
          <a:r>
            <a:rPr lang="en-US" sz="2000" smtClean="0"/>
            <a:t>Filled in the block height of the subject’s last certificate operation</a:t>
          </a:r>
          <a:endParaRPr lang="zh-CN" sz="2000"/>
        </a:p>
      </dgm:t>
    </dgm:pt>
    <dgm:pt modelId="{1E8193AE-DD1F-4A39-B20C-D545E850BF9D}" type="parTrans" cxnId="{168C7B70-4532-4AF9-B80A-AFFC4C841293}">
      <dgm:prSet/>
      <dgm:spPr/>
      <dgm:t>
        <a:bodyPr/>
        <a:lstStyle/>
        <a:p>
          <a:endParaRPr lang="zh-CN" altLang="en-US"/>
        </a:p>
      </dgm:t>
    </dgm:pt>
    <dgm:pt modelId="{3A11181D-F86F-42F8-9AE1-A77061618E16}" type="sibTrans" cxnId="{168C7B70-4532-4AF9-B80A-AFFC4C841293}">
      <dgm:prSet/>
      <dgm:spPr/>
      <dgm:t>
        <a:bodyPr/>
        <a:lstStyle/>
        <a:p>
          <a:endParaRPr lang="zh-CN" altLang="en-US"/>
        </a:p>
      </dgm:t>
    </dgm:pt>
    <dgm:pt modelId="{3BC6084E-D172-4C38-B26F-8315B7D26869}" type="pres">
      <dgm:prSet presAssocID="{C0CC3B59-2603-4565-AB0D-11DAD55B1BEE}" presName="Name0" presStyleCnt="0">
        <dgm:presLayoutVars>
          <dgm:dir/>
          <dgm:animLvl val="lvl"/>
          <dgm:resizeHandles val="exact"/>
        </dgm:presLayoutVars>
      </dgm:prSet>
      <dgm:spPr/>
      <dgm:t>
        <a:bodyPr/>
        <a:lstStyle/>
        <a:p>
          <a:endParaRPr lang="zh-CN" altLang="en-US"/>
        </a:p>
      </dgm:t>
    </dgm:pt>
    <dgm:pt modelId="{251FB990-1521-4C63-8230-4214ABFC4467}" type="pres">
      <dgm:prSet presAssocID="{461154F5-465F-44BC-BECE-807CD294E014}" presName="linNode" presStyleCnt="0"/>
      <dgm:spPr/>
    </dgm:pt>
    <dgm:pt modelId="{88F06F47-5A82-4A0A-8F3E-A3C4D7BC88D1}" type="pres">
      <dgm:prSet presAssocID="{461154F5-465F-44BC-BECE-807CD294E014}" presName="parentText" presStyleLbl="node1" presStyleIdx="0" presStyleCnt="6">
        <dgm:presLayoutVars>
          <dgm:chMax val="1"/>
          <dgm:bulletEnabled val="1"/>
        </dgm:presLayoutVars>
      </dgm:prSet>
      <dgm:spPr/>
      <dgm:t>
        <a:bodyPr/>
        <a:lstStyle/>
        <a:p>
          <a:endParaRPr lang="zh-CN" altLang="en-US"/>
        </a:p>
      </dgm:t>
    </dgm:pt>
    <dgm:pt modelId="{D60E4AC0-C35F-45AF-816F-C291F2E25725}" type="pres">
      <dgm:prSet presAssocID="{461154F5-465F-44BC-BECE-807CD294E014}" presName="descendantText" presStyleLbl="alignAccFollowNode1" presStyleIdx="0" presStyleCnt="6">
        <dgm:presLayoutVars>
          <dgm:bulletEnabled val="1"/>
        </dgm:presLayoutVars>
      </dgm:prSet>
      <dgm:spPr/>
      <dgm:t>
        <a:bodyPr/>
        <a:lstStyle/>
        <a:p>
          <a:endParaRPr lang="zh-CN" altLang="en-US"/>
        </a:p>
      </dgm:t>
    </dgm:pt>
    <dgm:pt modelId="{97AD9187-E218-490C-BA62-DA0698EEA594}" type="pres">
      <dgm:prSet presAssocID="{EF3D4A15-0008-43E8-B386-EFEC01C9D386}" presName="sp" presStyleCnt="0"/>
      <dgm:spPr/>
    </dgm:pt>
    <dgm:pt modelId="{23F6AF3A-1F3B-4EA2-93C0-1D65F870F6A8}" type="pres">
      <dgm:prSet presAssocID="{835B0719-F114-4DE4-816A-F767A122F746}" presName="linNode" presStyleCnt="0"/>
      <dgm:spPr/>
    </dgm:pt>
    <dgm:pt modelId="{D23A0483-D7EF-4A0C-98B1-B5A7697AE081}" type="pres">
      <dgm:prSet presAssocID="{835B0719-F114-4DE4-816A-F767A122F746}" presName="parentText" presStyleLbl="node1" presStyleIdx="1" presStyleCnt="6">
        <dgm:presLayoutVars>
          <dgm:chMax val="1"/>
          <dgm:bulletEnabled val="1"/>
        </dgm:presLayoutVars>
      </dgm:prSet>
      <dgm:spPr/>
      <dgm:t>
        <a:bodyPr/>
        <a:lstStyle/>
        <a:p>
          <a:endParaRPr lang="zh-CN" altLang="en-US"/>
        </a:p>
      </dgm:t>
    </dgm:pt>
    <dgm:pt modelId="{83A4D040-860D-405F-A7A4-DC727A7AF554}" type="pres">
      <dgm:prSet presAssocID="{835B0719-F114-4DE4-816A-F767A122F746}" presName="descendantText" presStyleLbl="alignAccFollowNode1" presStyleIdx="1" presStyleCnt="6">
        <dgm:presLayoutVars>
          <dgm:bulletEnabled val="1"/>
        </dgm:presLayoutVars>
      </dgm:prSet>
      <dgm:spPr/>
      <dgm:t>
        <a:bodyPr/>
        <a:lstStyle/>
        <a:p>
          <a:endParaRPr lang="zh-CN" altLang="en-US"/>
        </a:p>
      </dgm:t>
    </dgm:pt>
    <dgm:pt modelId="{AE62E079-5278-4AA2-9768-CA833CF33243}" type="pres">
      <dgm:prSet presAssocID="{11AFCFB1-3490-456B-9B4C-3FC755811AB4}" presName="sp" presStyleCnt="0"/>
      <dgm:spPr/>
    </dgm:pt>
    <dgm:pt modelId="{65D90736-4477-42C7-89E6-852A35C9A70A}" type="pres">
      <dgm:prSet presAssocID="{8CA9C976-C3AB-4E55-94CA-E60FA25627D7}" presName="linNode" presStyleCnt="0"/>
      <dgm:spPr/>
    </dgm:pt>
    <dgm:pt modelId="{BDACC7D1-8B29-4DDA-BC4B-AEA042EF3342}" type="pres">
      <dgm:prSet presAssocID="{8CA9C976-C3AB-4E55-94CA-E60FA25627D7}" presName="parentText" presStyleLbl="node1" presStyleIdx="2" presStyleCnt="6">
        <dgm:presLayoutVars>
          <dgm:chMax val="1"/>
          <dgm:bulletEnabled val="1"/>
        </dgm:presLayoutVars>
      </dgm:prSet>
      <dgm:spPr/>
      <dgm:t>
        <a:bodyPr/>
        <a:lstStyle/>
        <a:p>
          <a:endParaRPr lang="zh-CN" altLang="en-US"/>
        </a:p>
      </dgm:t>
    </dgm:pt>
    <dgm:pt modelId="{2C17FD4E-FE4C-499C-93BB-51D77EED34FF}" type="pres">
      <dgm:prSet presAssocID="{8CA9C976-C3AB-4E55-94CA-E60FA25627D7}" presName="descendantText" presStyleLbl="alignAccFollowNode1" presStyleIdx="2" presStyleCnt="6">
        <dgm:presLayoutVars>
          <dgm:bulletEnabled val="1"/>
        </dgm:presLayoutVars>
      </dgm:prSet>
      <dgm:spPr/>
      <dgm:t>
        <a:bodyPr/>
        <a:lstStyle/>
        <a:p>
          <a:endParaRPr lang="zh-CN" altLang="en-US"/>
        </a:p>
      </dgm:t>
    </dgm:pt>
    <dgm:pt modelId="{DD537598-C00A-4733-87B3-703EBEBD1A0C}" type="pres">
      <dgm:prSet presAssocID="{10CB6DE7-B904-4B3A-89B9-521673119515}" presName="sp" presStyleCnt="0"/>
      <dgm:spPr/>
    </dgm:pt>
    <dgm:pt modelId="{4123F081-417E-49AD-837A-A6DCF93F6566}" type="pres">
      <dgm:prSet presAssocID="{EB67524E-2046-42AA-8BB7-32FDFA03607B}" presName="linNode" presStyleCnt="0"/>
      <dgm:spPr/>
    </dgm:pt>
    <dgm:pt modelId="{68214412-1A89-444C-8351-2DB85E1B4673}" type="pres">
      <dgm:prSet presAssocID="{EB67524E-2046-42AA-8BB7-32FDFA03607B}" presName="parentText" presStyleLbl="node1" presStyleIdx="3" presStyleCnt="6">
        <dgm:presLayoutVars>
          <dgm:chMax val="1"/>
          <dgm:bulletEnabled val="1"/>
        </dgm:presLayoutVars>
      </dgm:prSet>
      <dgm:spPr/>
      <dgm:t>
        <a:bodyPr/>
        <a:lstStyle/>
        <a:p>
          <a:endParaRPr lang="zh-CN" altLang="en-US"/>
        </a:p>
      </dgm:t>
    </dgm:pt>
    <dgm:pt modelId="{BB6CB48E-29F7-4B88-B79C-5B53A4435CC8}" type="pres">
      <dgm:prSet presAssocID="{EB67524E-2046-42AA-8BB7-32FDFA03607B}" presName="descendantText" presStyleLbl="alignAccFollowNode1" presStyleIdx="3" presStyleCnt="6">
        <dgm:presLayoutVars>
          <dgm:bulletEnabled val="1"/>
        </dgm:presLayoutVars>
      </dgm:prSet>
      <dgm:spPr/>
      <dgm:t>
        <a:bodyPr/>
        <a:lstStyle/>
        <a:p>
          <a:endParaRPr lang="zh-CN" altLang="en-US"/>
        </a:p>
      </dgm:t>
    </dgm:pt>
    <dgm:pt modelId="{6E656023-F86C-422A-8215-83672AB6858B}" type="pres">
      <dgm:prSet presAssocID="{194EC624-6902-45D8-A354-8A4F21A21086}" presName="sp" presStyleCnt="0"/>
      <dgm:spPr/>
    </dgm:pt>
    <dgm:pt modelId="{3C74A0E1-1FBB-4977-9457-6DCD51E52A62}" type="pres">
      <dgm:prSet presAssocID="{F5B89AE1-1403-44A9-9574-4126992AB8E5}" presName="linNode" presStyleCnt="0"/>
      <dgm:spPr/>
    </dgm:pt>
    <dgm:pt modelId="{F85CB359-EB65-49FE-840A-3C66810542E6}" type="pres">
      <dgm:prSet presAssocID="{F5B89AE1-1403-44A9-9574-4126992AB8E5}" presName="parentText" presStyleLbl="node1" presStyleIdx="4" presStyleCnt="6">
        <dgm:presLayoutVars>
          <dgm:chMax val="1"/>
          <dgm:bulletEnabled val="1"/>
        </dgm:presLayoutVars>
      </dgm:prSet>
      <dgm:spPr/>
      <dgm:t>
        <a:bodyPr/>
        <a:lstStyle/>
        <a:p>
          <a:endParaRPr lang="zh-CN" altLang="en-US"/>
        </a:p>
      </dgm:t>
    </dgm:pt>
    <dgm:pt modelId="{B281B37F-DF3E-4EDB-B970-1D018FCEFBFC}" type="pres">
      <dgm:prSet presAssocID="{F5B89AE1-1403-44A9-9574-4126992AB8E5}" presName="descendantText" presStyleLbl="alignAccFollowNode1" presStyleIdx="4" presStyleCnt="6">
        <dgm:presLayoutVars>
          <dgm:bulletEnabled val="1"/>
        </dgm:presLayoutVars>
      </dgm:prSet>
      <dgm:spPr/>
      <dgm:t>
        <a:bodyPr/>
        <a:lstStyle/>
        <a:p>
          <a:endParaRPr lang="zh-CN" altLang="en-US"/>
        </a:p>
      </dgm:t>
    </dgm:pt>
    <dgm:pt modelId="{ADC2FAA2-8C1F-400B-A6BE-CF26C0A12FD3}" type="pres">
      <dgm:prSet presAssocID="{E4B7BF56-39BF-481A-8F70-BFDB35894FE3}" presName="sp" presStyleCnt="0"/>
      <dgm:spPr/>
    </dgm:pt>
    <dgm:pt modelId="{CFE03712-B852-488D-A6F6-14B5672C748D}" type="pres">
      <dgm:prSet presAssocID="{6482AF06-9BCA-4A02-8604-99E4886B7357}" presName="linNode" presStyleCnt="0"/>
      <dgm:spPr/>
    </dgm:pt>
    <dgm:pt modelId="{1583E1BA-B6BE-4C51-BF68-78B06C11D705}" type="pres">
      <dgm:prSet presAssocID="{6482AF06-9BCA-4A02-8604-99E4886B7357}" presName="parentText" presStyleLbl="node1" presStyleIdx="5" presStyleCnt="6">
        <dgm:presLayoutVars>
          <dgm:chMax val="1"/>
          <dgm:bulletEnabled val="1"/>
        </dgm:presLayoutVars>
      </dgm:prSet>
      <dgm:spPr/>
      <dgm:t>
        <a:bodyPr/>
        <a:lstStyle/>
        <a:p>
          <a:endParaRPr lang="zh-CN" altLang="en-US"/>
        </a:p>
      </dgm:t>
    </dgm:pt>
    <dgm:pt modelId="{5FFC87ED-192C-4D45-ACD2-470F0A65D118}" type="pres">
      <dgm:prSet presAssocID="{6482AF06-9BCA-4A02-8604-99E4886B7357}" presName="descendantText" presStyleLbl="alignAccFollowNode1" presStyleIdx="5" presStyleCnt="6">
        <dgm:presLayoutVars>
          <dgm:bulletEnabled val="1"/>
        </dgm:presLayoutVars>
      </dgm:prSet>
      <dgm:spPr/>
      <dgm:t>
        <a:bodyPr/>
        <a:lstStyle/>
        <a:p>
          <a:endParaRPr lang="zh-CN" altLang="en-US"/>
        </a:p>
      </dgm:t>
    </dgm:pt>
  </dgm:ptLst>
  <dgm:cxnLst>
    <dgm:cxn modelId="{A8BD2B73-AAB3-C34D-880C-5386BA43B634}" type="presOf" srcId="{C05CBEE5-9352-44AD-822E-25050DE0B867}" destId="{BB6CB48E-29F7-4B88-B79C-5B53A4435CC8}" srcOrd="0" destOrd="0" presId="urn:microsoft.com/office/officeart/2005/8/layout/vList5"/>
    <dgm:cxn modelId="{B8B0E5EE-1C3C-7D4D-B6BD-E5CFC886B98F}" type="presOf" srcId="{6482AF06-9BCA-4A02-8604-99E4886B7357}" destId="{1583E1BA-B6BE-4C51-BF68-78B06C11D705}" srcOrd="0" destOrd="0" presId="urn:microsoft.com/office/officeart/2005/8/layout/vList5"/>
    <dgm:cxn modelId="{C024E0D1-92C4-4B47-BEDC-0093F0542052}" srcId="{F5B89AE1-1403-44A9-9574-4126992AB8E5}" destId="{385CDD49-B2D9-4C67-B17F-DC7455B04773}" srcOrd="0" destOrd="0" parTransId="{47E7F1AF-BF85-4570-834C-84F20B24E91E}" sibTransId="{FCBA4CBC-261F-4200-B742-684D51261096}"/>
    <dgm:cxn modelId="{222DE754-6E49-425E-B802-EAF589622A0A}" srcId="{C0CC3B59-2603-4565-AB0D-11DAD55B1BEE}" destId="{EB67524E-2046-42AA-8BB7-32FDFA03607B}" srcOrd="3" destOrd="0" parTransId="{2FBFC713-035A-4120-A195-7258531C90BE}" sibTransId="{194EC624-6902-45D8-A354-8A4F21A21086}"/>
    <dgm:cxn modelId="{AAE1BEF3-E41C-4151-BA8F-B614AA62BA31}" srcId="{EB67524E-2046-42AA-8BB7-32FDFA03607B}" destId="{C05CBEE5-9352-44AD-822E-25050DE0B867}" srcOrd="0" destOrd="0" parTransId="{C43403B0-99E1-4759-A12B-52EC5484F6CE}" sibTransId="{C161F1BD-B6BD-42FE-8DC4-1830104CE20E}"/>
    <dgm:cxn modelId="{68CFA72F-EF9A-4908-847B-447E95B3FD7E}" srcId="{C0CC3B59-2603-4565-AB0D-11DAD55B1BEE}" destId="{6482AF06-9BCA-4A02-8604-99E4886B7357}" srcOrd="5" destOrd="0" parTransId="{D708548B-737E-4D10-A73A-5B723D9A36B4}" sibTransId="{F847CAD8-B5C8-4794-8D42-9E2991660891}"/>
    <dgm:cxn modelId="{8B18BAC9-3611-314F-B56E-5448C185E899}" type="presOf" srcId="{FB54D89A-AF94-43B2-B8BC-0364546EE740}" destId="{5FFC87ED-192C-4D45-ACD2-470F0A65D118}" srcOrd="0" destOrd="0" presId="urn:microsoft.com/office/officeart/2005/8/layout/vList5"/>
    <dgm:cxn modelId="{FBDEDE4D-AF7C-4A7A-BEFA-B902EC520BA9}" srcId="{C0CC3B59-2603-4565-AB0D-11DAD55B1BEE}" destId="{461154F5-465F-44BC-BECE-807CD294E014}" srcOrd="0" destOrd="0" parTransId="{3DB8E48E-3D05-42CC-AC22-58E5AF5A0287}" sibTransId="{EF3D4A15-0008-43E8-B386-EFEC01C9D386}"/>
    <dgm:cxn modelId="{C61D65E4-D379-4269-A835-6E1AC6E4BFE8}" srcId="{461154F5-465F-44BC-BECE-807CD294E014}" destId="{760C81AE-9481-4315-8768-E8C30BCF5735}" srcOrd="0" destOrd="0" parTransId="{7BF769CD-28A0-4183-AD6A-6BE6785C5E95}" sibTransId="{0F764682-32A3-49E6-9975-2C02A2F54954}"/>
    <dgm:cxn modelId="{B4D6C5E1-3FD8-F541-A8B2-C5736B46C91D}" type="presOf" srcId="{8CA9C976-C3AB-4E55-94CA-E60FA25627D7}" destId="{BDACC7D1-8B29-4DDA-BC4B-AEA042EF3342}" srcOrd="0" destOrd="0" presId="urn:microsoft.com/office/officeart/2005/8/layout/vList5"/>
    <dgm:cxn modelId="{2B349AFC-80C6-8E4E-9BF5-BDC263119AB8}" type="presOf" srcId="{57A7FDA6-3372-4739-97C2-8F6101AC3523}" destId="{2C17FD4E-FE4C-499C-93BB-51D77EED34FF}" srcOrd="0" destOrd="0" presId="urn:microsoft.com/office/officeart/2005/8/layout/vList5"/>
    <dgm:cxn modelId="{1AF74AD2-AB8A-1E42-BEA1-6110E7A05186}" type="presOf" srcId="{C0CC3B59-2603-4565-AB0D-11DAD55B1BEE}" destId="{3BC6084E-D172-4C38-B26F-8315B7D26869}" srcOrd="0" destOrd="0" presId="urn:microsoft.com/office/officeart/2005/8/layout/vList5"/>
    <dgm:cxn modelId="{900D522A-A306-894A-9011-E7957A416726}" type="presOf" srcId="{385CDD49-B2D9-4C67-B17F-DC7455B04773}" destId="{B281B37F-DF3E-4EDB-B970-1D018FCEFBFC}" srcOrd="0" destOrd="0" presId="urn:microsoft.com/office/officeart/2005/8/layout/vList5"/>
    <dgm:cxn modelId="{BDD146C6-F429-4591-AAFB-A02E9E055389}" srcId="{C0CC3B59-2603-4565-AB0D-11DAD55B1BEE}" destId="{F5B89AE1-1403-44A9-9574-4126992AB8E5}" srcOrd="4" destOrd="0" parTransId="{51C0D946-1D95-4B78-88F1-5044D52D98C9}" sibTransId="{E4B7BF56-39BF-481A-8F70-BFDB35894FE3}"/>
    <dgm:cxn modelId="{8BE05012-BCF9-D040-B278-9DA2A0E5CB1A}" type="presOf" srcId="{461154F5-465F-44BC-BECE-807CD294E014}" destId="{88F06F47-5A82-4A0A-8F3E-A3C4D7BC88D1}" srcOrd="0" destOrd="0" presId="urn:microsoft.com/office/officeart/2005/8/layout/vList5"/>
    <dgm:cxn modelId="{7A1E5CA6-48D9-477B-AC6F-7CCEF127ECA9}" srcId="{8CA9C976-C3AB-4E55-94CA-E60FA25627D7}" destId="{57A7FDA6-3372-4739-97C2-8F6101AC3523}" srcOrd="0" destOrd="0" parTransId="{988BA2E5-6513-49CC-8A2F-7566EBF0875E}" sibTransId="{9D3F82AB-5AEB-4CCA-95C8-E93960A615CA}"/>
    <dgm:cxn modelId="{1B83C29B-CF0B-4C4B-9B81-9369ADF494E6}" type="presOf" srcId="{F5B89AE1-1403-44A9-9574-4126992AB8E5}" destId="{F85CB359-EB65-49FE-840A-3C66810542E6}" srcOrd="0" destOrd="0" presId="urn:microsoft.com/office/officeart/2005/8/layout/vList5"/>
    <dgm:cxn modelId="{BD56BE76-BD19-47C8-9D73-E843D7728715}" srcId="{C0CC3B59-2603-4565-AB0D-11DAD55B1BEE}" destId="{8CA9C976-C3AB-4E55-94CA-E60FA25627D7}" srcOrd="2" destOrd="0" parTransId="{31528DCB-D73C-4AC4-8D07-67DD279CDAC4}" sibTransId="{10CB6DE7-B904-4B3A-89B9-521673119515}"/>
    <dgm:cxn modelId="{1A823D3A-A43B-41F6-B724-728AE0883990}" srcId="{C0CC3B59-2603-4565-AB0D-11DAD55B1BEE}" destId="{835B0719-F114-4DE4-816A-F767A122F746}" srcOrd="1" destOrd="0" parTransId="{DF257BCE-347B-451F-AE95-3BF9763F3D73}" sibTransId="{11AFCFB1-3490-456B-9B4C-3FC755811AB4}"/>
    <dgm:cxn modelId="{168C7B70-4532-4AF9-B80A-AFFC4C841293}" srcId="{6482AF06-9BCA-4A02-8604-99E4886B7357}" destId="{FB54D89A-AF94-43B2-B8BC-0364546EE740}" srcOrd="0" destOrd="0" parTransId="{1E8193AE-DD1F-4A39-B20C-D545E850BF9D}" sibTransId="{3A11181D-F86F-42F8-9AE1-A77061618E16}"/>
    <dgm:cxn modelId="{108990CD-A4E6-3547-95B5-2BA1723E3C6E}" type="presOf" srcId="{835B0719-F114-4DE4-816A-F767A122F746}" destId="{D23A0483-D7EF-4A0C-98B1-B5A7697AE081}" srcOrd="0" destOrd="0" presId="urn:microsoft.com/office/officeart/2005/8/layout/vList5"/>
    <dgm:cxn modelId="{C094261A-636B-0C4C-B640-2D6BC5F543CF}" type="presOf" srcId="{EB67524E-2046-42AA-8BB7-32FDFA03607B}" destId="{68214412-1A89-444C-8351-2DB85E1B4673}" srcOrd="0" destOrd="0" presId="urn:microsoft.com/office/officeart/2005/8/layout/vList5"/>
    <dgm:cxn modelId="{2F84E0F9-B443-DE47-939C-6DD52FF2F8AA}" type="presOf" srcId="{760C81AE-9481-4315-8768-E8C30BCF5735}" destId="{D60E4AC0-C35F-45AF-816F-C291F2E25725}" srcOrd="0" destOrd="0" presId="urn:microsoft.com/office/officeart/2005/8/layout/vList5"/>
    <dgm:cxn modelId="{B9795457-6937-4ADB-A10E-1A72BB3409D9}" srcId="{835B0719-F114-4DE4-816A-F767A122F746}" destId="{C06ADC30-2FDB-442D-B7C7-835E5C5B0D1D}" srcOrd="0" destOrd="0" parTransId="{DF14800E-A8F2-4791-9A00-BE04A48F9E77}" sibTransId="{37B366E3-6D89-4D0E-842F-93A9C0EF31AC}"/>
    <dgm:cxn modelId="{FF76ECE9-681B-6941-BC1A-D884DD33678A}" type="presOf" srcId="{C06ADC30-2FDB-442D-B7C7-835E5C5B0D1D}" destId="{83A4D040-860D-405F-A7A4-DC727A7AF554}" srcOrd="0" destOrd="0" presId="urn:microsoft.com/office/officeart/2005/8/layout/vList5"/>
    <dgm:cxn modelId="{BBC2B63D-695F-5845-BF7D-C1F68C916DBE}" type="presParOf" srcId="{3BC6084E-D172-4C38-B26F-8315B7D26869}" destId="{251FB990-1521-4C63-8230-4214ABFC4467}" srcOrd="0" destOrd="0" presId="urn:microsoft.com/office/officeart/2005/8/layout/vList5"/>
    <dgm:cxn modelId="{0208DE97-A5A3-4849-B36D-3C4CA261D48A}" type="presParOf" srcId="{251FB990-1521-4C63-8230-4214ABFC4467}" destId="{88F06F47-5A82-4A0A-8F3E-A3C4D7BC88D1}" srcOrd="0" destOrd="0" presId="urn:microsoft.com/office/officeart/2005/8/layout/vList5"/>
    <dgm:cxn modelId="{A38E8CFD-F326-B74F-86A4-7ACC7A333753}" type="presParOf" srcId="{251FB990-1521-4C63-8230-4214ABFC4467}" destId="{D60E4AC0-C35F-45AF-816F-C291F2E25725}" srcOrd="1" destOrd="0" presId="urn:microsoft.com/office/officeart/2005/8/layout/vList5"/>
    <dgm:cxn modelId="{CB72CDEC-698A-8447-A637-356A6E195ED3}" type="presParOf" srcId="{3BC6084E-D172-4C38-B26F-8315B7D26869}" destId="{97AD9187-E218-490C-BA62-DA0698EEA594}" srcOrd="1" destOrd="0" presId="urn:microsoft.com/office/officeart/2005/8/layout/vList5"/>
    <dgm:cxn modelId="{C8A151B3-0029-2C4B-BA02-6E38641F0ADA}" type="presParOf" srcId="{3BC6084E-D172-4C38-B26F-8315B7D26869}" destId="{23F6AF3A-1F3B-4EA2-93C0-1D65F870F6A8}" srcOrd="2" destOrd="0" presId="urn:microsoft.com/office/officeart/2005/8/layout/vList5"/>
    <dgm:cxn modelId="{05D9DDC0-253D-2B4A-915A-887CF1180954}" type="presParOf" srcId="{23F6AF3A-1F3B-4EA2-93C0-1D65F870F6A8}" destId="{D23A0483-D7EF-4A0C-98B1-B5A7697AE081}" srcOrd="0" destOrd="0" presId="urn:microsoft.com/office/officeart/2005/8/layout/vList5"/>
    <dgm:cxn modelId="{D328C1D5-9E0B-CD4D-A31F-137CB3DF400A}" type="presParOf" srcId="{23F6AF3A-1F3B-4EA2-93C0-1D65F870F6A8}" destId="{83A4D040-860D-405F-A7A4-DC727A7AF554}" srcOrd="1" destOrd="0" presId="urn:microsoft.com/office/officeart/2005/8/layout/vList5"/>
    <dgm:cxn modelId="{4A7A07BA-3581-B549-999E-9C0E07211600}" type="presParOf" srcId="{3BC6084E-D172-4C38-B26F-8315B7D26869}" destId="{AE62E079-5278-4AA2-9768-CA833CF33243}" srcOrd="3" destOrd="0" presId="urn:microsoft.com/office/officeart/2005/8/layout/vList5"/>
    <dgm:cxn modelId="{9A47C2E3-7C5B-5D4A-AD17-5DFA3368AB3C}" type="presParOf" srcId="{3BC6084E-D172-4C38-B26F-8315B7D26869}" destId="{65D90736-4477-42C7-89E6-852A35C9A70A}" srcOrd="4" destOrd="0" presId="urn:microsoft.com/office/officeart/2005/8/layout/vList5"/>
    <dgm:cxn modelId="{9A36747C-59BF-EE48-9FE3-7C22D13CE847}" type="presParOf" srcId="{65D90736-4477-42C7-89E6-852A35C9A70A}" destId="{BDACC7D1-8B29-4DDA-BC4B-AEA042EF3342}" srcOrd="0" destOrd="0" presId="urn:microsoft.com/office/officeart/2005/8/layout/vList5"/>
    <dgm:cxn modelId="{AC93EF78-BC18-FF49-ABA7-9DBA635433D9}" type="presParOf" srcId="{65D90736-4477-42C7-89E6-852A35C9A70A}" destId="{2C17FD4E-FE4C-499C-93BB-51D77EED34FF}" srcOrd="1" destOrd="0" presId="urn:microsoft.com/office/officeart/2005/8/layout/vList5"/>
    <dgm:cxn modelId="{35BBD470-4731-9F48-B88A-44C568D1BE36}" type="presParOf" srcId="{3BC6084E-D172-4C38-B26F-8315B7D26869}" destId="{DD537598-C00A-4733-87B3-703EBEBD1A0C}" srcOrd="5" destOrd="0" presId="urn:microsoft.com/office/officeart/2005/8/layout/vList5"/>
    <dgm:cxn modelId="{49DB0E27-520A-8146-A799-D6C7CB0F29D3}" type="presParOf" srcId="{3BC6084E-D172-4C38-B26F-8315B7D26869}" destId="{4123F081-417E-49AD-837A-A6DCF93F6566}" srcOrd="6" destOrd="0" presId="urn:microsoft.com/office/officeart/2005/8/layout/vList5"/>
    <dgm:cxn modelId="{10FDEE91-4509-7C45-8FFB-1451B357F243}" type="presParOf" srcId="{4123F081-417E-49AD-837A-A6DCF93F6566}" destId="{68214412-1A89-444C-8351-2DB85E1B4673}" srcOrd="0" destOrd="0" presId="urn:microsoft.com/office/officeart/2005/8/layout/vList5"/>
    <dgm:cxn modelId="{EE22A0A6-773B-5449-8EF4-973B542E3487}" type="presParOf" srcId="{4123F081-417E-49AD-837A-A6DCF93F6566}" destId="{BB6CB48E-29F7-4B88-B79C-5B53A4435CC8}" srcOrd="1" destOrd="0" presId="urn:microsoft.com/office/officeart/2005/8/layout/vList5"/>
    <dgm:cxn modelId="{A57E0A5A-C8FE-BD41-920B-CCFA412EF05E}" type="presParOf" srcId="{3BC6084E-D172-4C38-B26F-8315B7D26869}" destId="{6E656023-F86C-422A-8215-83672AB6858B}" srcOrd="7" destOrd="0" presId="urn:microsoft.com/office/officeart/2005/8/layout/vList5"/>
    <dgm:cxn modelId="{44281CD5-1ECA-8146-8E0C-35629E28A7C9}" type="presParOf" srcId="{3BC6084E-D172-4C38-B26F-8315B7D26869}" destId="{3C74A0E1-1FBB-4977-9457-6DCD51E52A62}" srcOrd="8" destOrd="0" presId="urn:microsoft.com/office/officeart/2005/8/layout/vList5"/>
    <dgm:cxn modelId="{BF6DBAC8-8C5D-114E-8D4F-C9F11C21D62B}" type="presParOf" srcId="{3C74A0E1-1FBB-4977-9457-6DCD51E52A62}" destId="{F85CB359-EB65-49FE-840A-3C66810542E6}" srcOrd="0" destOrd="0" presId="urn:microsoft.com/office/officeart/2005/8/layout/vList5"/>
    <dgm:cxn modelId="{559913B5-D9FA-F247-9288-4D4332925CDF}" type="presParOf" srcId="{3C74A0E1-1FBB-4977-9457-6DCD51E52A62}" destId="{B281B37F-DF3E-4EDB-B970-1D018FCEFBFC}" srcOrd="1" destOrd="0" presId="urn:microsoft.com/office/officeart/2005/8/layout/vList5"/>
    <dgm:cxn modelId="{070CD852-9CF7-D74F-A7D2-B0DFED2E9E57}" type="presParOf" srcId="{3BC6084E-D172-4C38-B26F-8315B7D26869}" destId="{ADC2FAA2-8C1F-400B-A6BE-CF26C0A12FD3}" srcOrd="9" destOrd="0" presId="urn:microsoft.com/office/officeart/2005/8/layout/vList5"/>
    <dgm:cxn modelId="{21F03CEA-4E76-E849-8BE5-A14C2CE913AC}" type="presParOf" srcId="{3BC6084E-D172-4C38-B26F-8315B7D26869}" destId="{CFE03712-B852-488D-A6F6-14B5672C748D}" srcOrd="10" destOrd="0" presId="urn:microsoft.com/office/officeart/2005/8/layout/vList5"/>
    <dgm:cxn modelId="{2506FBA0-82C2-F745-9381-F63829335A65}" type="presParOf" srcId="{CFE03712-B852-488D-A6F6-14B5672C748D}" destId="{1583E1BA-B6BE-4C51-BF68-78B06C11D705}" srcOrd="0" destOrd="0" presId="urn:microsoft.com/office/officeart/2005/8/layout/vList5"/>
    <dgm:cxn modelId="{ADFE2817-6BA8-1D4D-A2DC-8FE21FF90490}" type="presParOf" srcId="{CFE03712-B852-488D-A6F6-14B5672C748D}" destId="{5FFC87ED-192C-4D45-ACD2-470F0A65D11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364F94-790C-44B4-B7B9-2CCF337095F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CN" altLang="en-US"/>
        </a:p>
      </dgm:t>
    </dgm:pt>
    <dgm:pt modelId="{3473F52A-06CE-4E61-9CC4-B7D2896E702D}">
      <dgm:prSet/>
      <dgm:spPr/>
      <dgm:t>
        <a:bodyPr/>
        <a:lstStyle/>
        <a:p>
          <a:pPr rtl="0"/>
          <a:r>
            <a:rPr lang="en-US" dirty="0" smtClean="0">
              <a:latin typeface="Candara" charset="0"/>
              <a:ea typeface="Candara" charset="0"/>
              <a:cs typeface="Candara" charset="0"/>
            </a:rPr>
            <a:t>Genesis block (B</a:t>
          </a:r>
          <a:r>
            <a:rPr lang="en-US" baseline="-25000" dirty="0" smtClean="0">
              <a:latin typeface="Candara" charset="0"/>
              <a:ea typeface="Candara" charset="0"/>
              <a:cs typeface="Candara" charset="0"/>
            </a:rPr>
            <a:t>0</a:t>
          </a:r>
          <a:r>
            <a:rPr lang="en-US" dirty="0" smtClean="0">
              <a:latin typeface="Candara" charset="0"/>
              <a:ea typeface="Candara" charset="0"/>
              <a:cs typeface="Candara" charset="0"/>
            </a:rPr>
            <a:t>)</a:t>
          </a:r>
          <a:endParaRPr lang="zh-CN" dirty="0">
            <a:latin typeface="Candara" charset="0"/>
            <a:ea typeface="Candara" charset="0"/>
            <a:cs typeface="Candara" charset="0"/>
          </a:endParaRPr>
        </a:p>
      </dgm:t>
    </dgm:pt>
    <dgm:pt modelId="{48A94FB6-80BA-44C4-BB35-E2FD9E9BEA0C}" type="parTrans" cxnId="{BED831D6-C1CD-41B7-BC32-A586C187523C}">
      <dgm:prSet/>
      <dgm:spPr/>
      <dgm:t>
        <a:bodyPr/>
        <a:lstStyle/>
        <a:p>
          <a:endParaRPr lang="zh-CN" altLang="en-US"/>
        </a:p>
      </dgm:t>
    </dgm:pt>
    <dgm:pt modelId="{8AE960B0-B486-4D7D-9911-5D1E54C39636}" type="sibTrans" cxnId="{BED831D6-C1CD-41B7-BC32-A586C187523C}">
      <dgm:prSet/>
      <dgm:spPr/>
      <dgm:t>
        <a:bodyPr/>
        <a:lstStyle/>
        <a:p>
          <a:endParaRPr lang="zh-CN" altLang="en-US"/>
        </a:p>
      </dgm:t>
    </dgm:pt>
    <mc:AlternateContent xmlns:mc="http://schemas.openxmlformats.org/markup-compatibility/2006" xmlns:a14="http://schemas.microsoft.com/office/drawing/2010/main">
      <mc:Choice Requires="a14">
        <dgm:pt modelId="{A620A63C-4EB2-43B9-BB86-05693867DC3D}">
          <dgm:prSet/>
          <dgm:spPr/>
          <dgm:t>
            <a:bodyPr/>
            <a:lstStyle/>
            <a:p>
              <a:pPr rtl="0"/>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a:latin typeface="Cambria Math" panose="02040503050406030204" pitchFamily="18" charset="0"/>
                          </a:rPr>
                          <m:t>𝐵</m:t>
                        </m:r>
                      </m:e>
                      <m:sub>
                        <m:r>
                          <a:rPr lang="en-US" b="0" i="1">
                            <a:latin typeface="Cambria Math" panose="02040503050406030204" pitchFamily="18" charset="0"/>
                          </a:rPr>
                          <m:t>0</m:t>
                        </m:r>
                      </m:sub>
                    </m:sSub>
                    <m:r>
                      <a:rPr lang="en-US" b="0" i="1">
                        <a:latin typeface="Cambria Math" panose="02040503050406030204" pitchFamily="18" charset="0"/>
                      </a:rPr>
                      <m:t>={</m:t>
                    </m:r>
                    <m:d>
                      <m:dPr>
                        <m:ctrlPr>
                          <a:rPr lang="en-US" b="0" i="1">
                            <a:latin typeface="Cambria Math" charset="0"/>
                          </a:rPr>
                        </m:ctrlPr>
                      </m:dPr>
                      <m:e>
                        <m:r>
                          <a:rPr lang="en-US" b="0" i="1">
                            <a:latin typeface="Cambria Math" panose="02040503050406030204" pitchFamily="18" charset="0"/>
                          </a:rPr>
                          <m:t>𝑣</m:t>
                        </m:r>
                        <m:sSub>
                          <m:sSubPr>
                            <m:ctrlPr>
                              <a:rPr lang="en-US" b="0" i="1">
                                <a:latin typeface="Cambria Math" charset="0"/>
                              </a:rPr>
                            </m:ctrlPr>
                          </m:sSubPr>
                          <m:e>
                            <m:r>
                              <a:rPr lang="en-US" b="0" i="1">
                                <a:latin typeface="Cambria Math" panose="02040503050406030204" pitchFamily="18" charset="0"/>
                              </a:rPr>
                              <m:t>𝑘</m:t>
                            </m:r>
                          </m:e>
                          <m:sub>
                            <m:r>
                              <a:rPr lang="en-US" b="0" i="1">
                                <a:latin typeface="Cambria Math" panose="02040503050406030204" pitchFamily="18" charset="0"/>
                              </a:rPr>
                              <m:t>1</m:t>
                            </m:r>
                          </m:sub>
                        </m:sSub>
                        <m:r>
                          <a:rPr lang="en-US" b="0" i="1">
                            <a:latin typeface="Cambria Math" panose="02040503050406030204" pitchFamily="18" charset="0"/>
                          </a:rPr>
                          <m:t>, </m:t>
                        </m:r>
                        <m:sSub>
                          <m:sSubPr>
                            <m:ctrlPr>
                              <a:rPr lang="en-US" b="0" i="1">
                                <a:latin typeface="Cambria Math" charset="0"/>
                              </a:rPr>
                            </m:ctrlPr>
                          </m:sSubPr>
                          <m:e>
                            <m:r>
                              <a:rPr lang="en-US" b="0" i="1">
                                <a:latin typeface="Cambria Math" panose="02040503050406030204" pitchFamily="18" charset="0"/>
                              </a:rPr>
                              <m:t>𝑑</m:t>
                            </m:r>
                          </m:e>
                          <m:sub>
                            <m:r>
                              <a:rPr lang="en-US" b="0" i="1">
                                <a:latin typeface="Cambria Math" panose="02040503050406030204" pitchFamily="18" charset="0"/>
                              </a:rPr>
                              <m:t>1</m:t>
                            </m:r>
                          </m:sub>
                        </m:sSub>
                      </m:e>
                    </m:d>
                    <m:r>
                      <a:rPr lang="en-US" b="0" i="1">
                        <a:latin typeface="Cambria Math" panose="02040503050406030204" pitchFamily="18" charset="0"/>
                      </a:rPr>
                      <m:t>, …,(</m:t>
                    </m:r>
                    <m:r>
                      <a:rPr lang="en-US" b="0" i="1">
                        <a:latin typeface="Cambria Math" panose="02040503050406030204" pitchFamily="18" charset="0"/>
                      </a:rPr>
                      <m:t>𝑣</m:t>
                    </m:r>
                    <m:sSub>
                      <m:sSubPr>
                        <m:ctrlPr>
                          <a:rPr lang="en-US" b="0" i="1">
                            <a:latin typeface="Cambria Math" charset="0"/>
                          </a:rPr>
                        </m:ctrlPr>
                      </m:sSubPr>
                      <m:e>
                        <m:r>
                          <a:rPr lang="en-US" b="0" i="1">
                            <a:latin typeface="Cambria Math" panose="02040503050406030204" pitchFamily="18" charset="0"/>
                          </a:rPr>
                          <m:t>𝑘</m:t>
                        </m:r>
                      </m:e>
                      <m:sub>
                        <m:r>
                          <a:rPr lang="en-US" b="0" i="1">
                            <a:latin typeface="Cambria Math" panose="02040503050406030204" pitchFamily="18" charset="0"/>
                          </a:rPr>
                          <m:t>𝑛</m:t>
                        </m:r>
                      </m:sub>
                    </m:sSub>
                    <m:r>
                      <a:rPr lang="en-US" b="0" i="1">
                        <a:latin typeface="Cambria Math" panose="02040503050406030204" pitchFamily="18" charset="0"/>
                      </a:rPr>
                      <m:t>, </m:t>
                    </m:r>
                    <m:sSub>
                      <m:sSubPr>
                        <m:ctrlPr>
                          <a:rPr lang="en-US" b="0" i="1">
                            <a:latin typeface="Cambria Math" charset="0"/>
                          </a:rPr>
                        </m:ctrlPr>
                      </m:sSubPr>
                      <m:e>
                        <m:r>
                          <a:rPr lang="en-US" b="0" i="1">
                            <a:latin typeface="Cambria Math" panose="02040503050406030204" pitchFamily="18" charset="0"/>
                          </a:rPr>
                          <m:t>𝑑</m:t>
                        </m:r>
                      </m:e>
                      <m:sub>
                        <m:r>
                          <a:rPr lang="en-US" b="0" i="1">
                            <a:latin typeface="Cambria Math" panose="02040503050406030204" pitchFamily="18" charset="0"/>
                          </a:rPr>
                          <m:t>𝑛</m:t>
                        </m:r>
                      </m:sub>
                    </m:sSub>
                    <m:r>
                      <a:rPr lang="en-US" b="0" i="1">
                        <a:latin typeface="Cambria Math" panose="02040503050406030204" pitchFamily="18" charset="0"/>
                      </a:rPr>
                      <m:t>)}</m:t>
                    </m:r>
                  </m:oMath>
                </m:oMathPara>
              </a14:m>
              <a:endParaRPr lang="zh-CN" dirty="0"/>
            </a:p>
          </dgm:t>
        </dgm:pt>
      </mc:Choice>
      <mc:Fallback xmlns="">
        <dgm:pt modelId="{A620A63C-4EB2-43B9-BB86-05693867DC3D}">
          <dgm:prSet/>
          <dgm:spPr/>
          <dgm:t>
            <a:bodyPr/>
            <a:lstStyle/>
            <a:p>
              <a:pPr rtl="0"/>
              <a:r>
                <a:rPr lang="en-US" b="0" i="0">
                  <a:latin typeface="Cambria Math" panose="02040503050406030204" pitchFamily="18" charset="0"/>
                </a:rPr>
                <a:t>𝐵</a:t>
              </a:r>
              <a:r>
                <a:rPr lang="en-US" b="0" i="0" smtClean="0">
                  <a:latin typeface="Cambria Math" panose="02040503050406030204" pitchFamily="18" charset="0"/>
                </a:rPr>
                <a:t>_</a:t>
              </a:r>
              <a:r>
                <a:rPr lang="en-US" b="0" i="0">
                  <a:latin typeface="Cambria Math" panose="02040503050406030204" pitchFamily="18" charset="0"/>
                </a:rPr>
                <a:t>0={</a:t>
              </a:r>
              <a:r>
                <a:rPr lang="en-US" altLang="zh-CN" b="0" i="0">
                  <a:latin typeface="Cambria Math" panose="02040503050406030204" pitchFamily="18" charset="0"/>
                </a:rPr>
                <a:t>(</a:t>
              </a:r>
              <a:r>
                <a:rPr lang="en-US" b="0" i="0">
                  <a:latin typeface="Cambria Math" panose="02040503050406030204" pitchFamily="18" charset="0"/>
                </a:rPr>
                <a:t>𝑣𝑘_1, 𝑑_1 ), …,(𝑣𝑘_𝑛, 𝑑_𝑛)}</a:t>
              </a:r>
              <a:endParaRPr lang="zh-CN" dirty="0"/>
            </a:p>
          </dgm:t>
        </dgm:pt>
      </mc:Fallback>
    </mc:AlternateContent>
    <dgm:pt modelId="{C040EBC0-DE53-4FCA-B101-64B5C045FE1B}" type="parTrans" cxnId="{1D7ECF17-96FD-417A-82B5-3F8B747B29FB}">
      <dgm:prSet/>
      <dgm:spPr/>
      <dgm:t>
        <a:bodyPr/>
        <a:lstStyle/>
        <a:p>
          <a:endParaRPr lang="zh-CN" altLang="en-US"/>
        </a:p>
      </dgm:t>
    </dgm:pt>
    <dgm:pt modelId="{BC45F2EE-A4B1-4399-A523-2B6CEFB2EB74}" type="sibTrans" cxnId="{1D7ECF17-96FD-417A-82B5-3F8B747B29FB}">
      <dgm:prSet/>
      <dgm:spPr/>
      <dgm:t>
        <a:bodyPr/>
        <a:lstStyle/>
        <a:p>
          <a:endParaRPr lang="zh-CN" altLang="en-US"/>
        </a:p>
      </dgm:t>
    </dgm:pt>
    <dgm:pt modelId="{5C3ACD0D-66B7-4124-8E2A-FAB0F669F067}">
      <dgm:prSet/>
      <dgm:spPr/>
      <dgm:t>
        <a:bodyPr/>
        <a:lstStyle/>
        <a:p>
          <a:pPr rtl="0"/>
          <a:r>
            <a:rPr lang="en-US" smtClean="0"/>
            <a:t>Block</a:t>
          </a:r>
          <a:endParaRPr lang="zh-CN"/>
        </a:p>
      </dgm:t>
    </dgm:pt>
    <dgm:pt modelId="{802A0BC4-E603-4F1A-83E9-5490A78B792E}" type="parTrans" cxnId="{B24D5A17-2312-4F2D-84E5-429ECEB60E2B}">
      <dgm:prSet/>
      <dgm:spPr/>
      <dgm:t>
        <a:bodyPr/>
        <a:lstStyle/>
        <a:p>
          <a:endParaRPr lang="zh-CN" altLang="en-US"/>
        </a:p>
      </dgm:t>
    </dgm:pt>
    <dgm:pt modelId="{C13ACA4C-90D8-4643-A5EC-9FE5330CB313}" type="sibTrans" cxnId="{B24D5A17-2312-4F2D-84E5-429ECEB60E2B}">
      <dgm:prSet/>
      <dgm:spPr/>
      <dgm:t>
        <a:bodyPr/>
        <a:lstStyle/>
        <a:p>
          <a:endParaRPr lang="zh-CN" altLang="en-US"/>
        </a:p>
      </dgm:t>
    </dgm:pt>
    <mc:AlternateContent xmlns:mc="http://schemas.openxmlformats.org/markup-compatibility/2006" xmlns:a14="http://schemas.microsoft.com/office/drawing/2010/main">
      <mc:Choice Requires="a14">
        <dgm:pt modelId="{BDB4DB79-DEE9-4CB1-8E83-02A47E09970E}">
          <dgm:prSet/>
          <dgm:spPr/>
          <dgm:t>
            <a:bodyPr/>
            <a:lstStyle/>
            <a:p>
              <a:pPr rtl="0"/>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a:latin typeface="Cambria Math" panose="02040503050406030204" pitchFamily="18" charset="0"/>
                          </a:rPr>
                          <m:t>𝐵</m:t>
                        </m:r>
                      </m:e>
                      <m:sub>
                        <m:r>
                          <a:rPr lang="en-US" b="0" i="1">
                            <a:latin typeface="Cambria Math" panose="02040503050406030204" pitchFamily="18" charset="0"/>
                          </a:rPr>
                          <m:t>𝑖</m:t>
                        </m:r>
                      </m:sub>
                    </m:sSub>
                    <m:r>
                      <a:rPr lang="en-US" b="0" i="1">
                        <a:latin typeface="Cambria Math" panose="02040503050406030204" pitchFamily="18" charset="0"/>
                      </a:rPr>
                      <m:t>=(</m:t>
                    </m:r>
                    <m:r>
                      <a:rPr lang="en-US" b="0" i="1">
                        <a:latin typeface="Cambria Math" panose="02040503050406030204" pitchFamily="18" charset="0"/>
                      </a:rPr>
                      <m:t>𝑠</m:t>
                    </m:r>
                    <m:sSub>
                      <m:sSubPr>
                        <m:ctrlPr>
                          <a:rPr lang="en-US" b="0" i="1">
                            <a:latin typeface="Cambria Math" charset="0"/>
                          </a:rPr>
                        </m:ctrlPr>
                      </m:sSubPr>
                      <m:e>
                        <m:r>
                          <a:rPr lang="en-US" b="0" i="1">
                            <a:latin typeface="Cambria Math" panose="02040503050406030204" pitchFamily="18" charset="0"/>
                          </a:rPr>
                          <m:t>𝑡</m:t>
                        </m:r>
                      </m:e>
                      <m:sub>
                        <m:r>
                          <a:rPr lang="en-US" b="0" i="1">
                            <a:latin typeface="Cambria Math" panose="02040503050406030204" pitchFamily="18" charset="0"/>
                          </a:rPr>
                          <m:t>𝑖</m:t>
                        </m:r>
                        <m:r>
                          <a:rPr lang="en-US" b="0" i="1">
                            <a:latin typeface="Cambria Math" panose="02040503050406030204" pitchFamily="18" charset="0"/>
                          </a:rPr>
                          <m:t>−1</m:t>
                        </m:r>
                      </m:sub>
                    </m:sSub>
                    <m:r>
                      <a:rPr lang="en-US" b="0" i="1">
                        <a:latin typeface="Cambria Math" panose="02040503050406030204" pitchFamily="18" charset="0"/>
                      </a:rPr>
                      <m:t>,</m:t>
                    </m:r>
                    <m:r>
                      <a:rPr lang="en-US" b="0" i="1">
                        <a:latin typeface="Cambria Math" panose="02040503050406030204" pitchFamily="18" charset="0"/>
                      </a:rPr>
                      <m:t>𝑜𝑝</m:t>
                    </m:r>
                    <m:r>
                      <a:rPr lang="en-US" b="0" i="1">
                        <a:latin typeface="Cambria Math" panose="02040503050406030204" pitchFamily="18" charset="0"/>
                      </a:rPr>
                      <m:t>,</m:t>
                    </m:r>
                    <m:r>
                      <a:rPr lang="en-US" b="0" i="1">
                        <a:latin typeface="Cambria Math" panose="02040503050406030204" pitchFamily="18" charset="0"/>
                      </a:rPr>
                      <m:t>𝑠</m:t>
                    </m:r>
                    <m:sSub>
                      <m:sSubPr>
                        <m:ctrlPr>
                          <a:rPr lang="en-US" b="0" i="1">
                            <a:latin typeface="Cambria Math" charset="0"/>
                          </a:rPr>
                        </m:ctrlPr>
                      </m:sSubPr>
                      <m:e>
                        <m:r>
                          <a:rPr lang="en-US" b="0" i="1">
                            <a:latin typeface="Cambria Math" panose="02040503050406030204" pitchFamily="18" charset="0"/>
                          </a:rPr>
                          <m:t>𝑙</m:t>
                        </m:r>
                      </m:e>
                      <m:sub>
                        <m:r>
                          <a:rPr lang="en-US" b="0" i="1">
                            <a:latin typeface="Cambria Math" panose="02040503050406030204" pitchFamily="18" charset="0"/>
                          </a:rPr>
                          <m:t>𝑘</m:t>
                        </m:r>
                      </m:sub>
                    </m:sSub>
                    <m:r>
                      <a:rPr lang="en-US" b="0" i="1">
                        <a:latin typeface="Cambria Math" panose="02040503050406030204" pitchFamily="18" charset="0"/>
                      </a:rPr>
                      <m:t>,</m:t>
                    </m:r>
                    <m:r>
                      <a:rPr lang="en-US" b="0" i="1">
                        <a:latin typeface="Cambria Math" panose="02040503050406030204" pitchFamily="18" charset="0"/>
                      </a:rPr>
                      <m:t>𝜎</m:t>
                    </m:r>
                    <m:r>
                      <a:rPr lang="en-US" b="0" i="1">
                        <a:latin typeface="Cambria Math" panose="02040503050406030204" pitchFamily="18" charset="0"/>
                      </a:rPr>
                      <m:t>)</m:t>
                    </m:r>
                  </m:oMath>
                </m:oMathPara>
              </a14:m>
              <a:endParaRPr lang="zh-CN" dirty="0"/>
            </a:p>
          </dgm:t>
        </dgm:pt>
      </mc:Choice>
      <mc:Fallback xmlns="">
        <dgm:pt modelId="{BDB4DB79-DEE9-4CB1-8E83-02A47E09970E}">
          <dgm:prSet/>
          <dgm:spPr/>
          <dgm:t>
            <a:bodyPr/>
            <a:lstStyle/>
            <a:p>
              <a:pPr rtl="0"/>
              <a:r>
                <a:rPr lang="en-US" b="0" i="0">
                  <a:latin typeface="Cambria Math" panose="02040503050406030204" pitchFamily="18" charset="0"/>
                </a:rPr>
                <a:t>𝐵</a:t>
              </a:r>
              <a:r>
                <a:rPr lang="en-US" b="0" i="0" smtClean="0">
                  <a:latin typeface="Cambria Math" panose="02040503050406030204" pitchFamily="18" charset="0"/>
                </a:rPr>
                <a:t>_</a:t>
              </a:r>
              <a:r>
                <a:rPr lang="en-US" b="0" i="0">
                  <a:latin typeface="Cambria Math" panose="02040503050406030204" pitchFamily="18" charset="0"/>
                </a:rPr>
                <a:t>𝑖=(𝑠𝑡_(𝑖−1),𝑜𝑝,𝑠𝑙_𝑘,𝜎)</a:t>
              </a:r>
              <a:endParaRPr lang="zh-CN"/>
            </a:p>
          </dgm:t>
        </dgm:pt>
      </mc:Fallback>
    </mc:AlternateContent>
    <dgm:pt modelId="{E9B53CC2-7AFE-4C1B-9446-285062A160AB}" type="parTrans" cxnId="{99BB3865-900C-4331-95A6-0D438294302F}">
      <dgm:prSet/>
      <dgm:spPr/>
      <dgm:t>
        <a:bodyPr/>
        <a:lstStyle/>
        <a:p>
          <a:endParaRPr lang="zh-CN" altLang="en-US"/>
        </a:p>
      </dgm:t>
    </dgm:pt>
    <dgm:pt modelId="{23D302F8-C893-4EF3-94E8-03C20096B6BA}" type="sibTrans" cxnId="{99BB3865-900C-4331-95A6-0D438294302F}">
      <dgm:prSet/>
      <dgm:spPr/>
      <dgm:t>
        <a:bodyPr/>
        <a:lstStyle/>
        <a:p>
          <a:endParaRPr lang="zh-CN" altLang="en-US"/>
        </a:p>
      </dgm:t>
    </dgm:pt>
    <dgm:pt modelId="{830D0A2F-19AB-4948-9F13-CEF1981B12FF}">
      <dgm:prSet/>
      <dgm:spPr/>
      <dgm:t>
        <a:bodyPr/>
        <a:lstStyle/>
        <a:p>
          <a:pPr rtl="0"/>
          <a:r>
            <a:rPr lang="en-US" dirty="0" err="1" smtClean="0"/>
            <a:t>Blockchain</a:t>
          </a:r>
          <a:endParaRPr lang="zh-CN" dirty="0"/>
        </a:p>
      </dgm:t>
    </dgm:pt>
    <dgm:pt modelId="{4556256C-E2DF-4329-B783-271029959F3C}" type="parTrans" cxnId="{F2A0AECD-6937-4C72-B67C-49FE51F8CAFE}">
      <dgm:prSet/>
      <dgm:spPr/>
      <dgm:t>
        <a:bodyPr/>
        <a:lstStyle/>
        <a:p>
          <a:endParaRPr lang="zh-CN" altLang="en-US"/>
        </a:p>
      </dgm:t>
    </dgm:pt>
    <dgm:pt modelId="{98346459-4DCF-4F2B-814E-D381D3D9B2E2}" type="sibTrans" cxnId="{F2A0AECD-6937-4C72-B67C-49FE51F8CAFE}">
      <dgm:prSet/>
      <dgm:spPr/>
      <dgm:t>
        <a:bodyPr/>
        <a:lstStyle/>
        <a:p>
          <a:endParaRPr lang="zh-CN" altLang="en-US"/>
        </a:p>
      </dgm:t>
    </dgm:pt>
    <mc:AlternateContent xmlns:mc="http://schemas.openxmlformats.org/markup-compatibility/2006" xmlns:a14="http://schemas.microsoft.com/office/drawing/2010/main">
      <mc:Choice Requires="a14">
        <dgm:pt modelId="{38128BEE-FA08-480A-9971-34F96F4BB890}">
          <dgm:prSet/>
          <dgm:spPr/>
          <dgm:t>
            <a:bodyPr/>
            <a:lstStyle/>
            <a:p>
              <a:pPr rtl="0"/>
              <a14:m>
                <m:oMath xmlns:m="http://schemas.openxmlformats.org/officeDocument/2006/math">
                  <m:sSub>
                    <m:sSubPr>
                      <m:ctrlPr>
                        <a:rPr lang="en-US" b="0" i="1" smtClean="0">
                          <a:latin typeface="Cambria Math" charset="0"/>
                        </a:rPr>
                      </m:ctrlPr>
                    </m:sSubPr>
                    <m:e>
                      <m:r>
                        <a:rPr lang="en-US" b="0" i="1">
                          <a:latin typeface="Cambria Math" panose="02040503050406030204" pitchFamily="18" charset="0"/>
                        </a:rPr>
                        <m:t>𝐵</m:t>
                      </m:r>
                    </m:e>
                    <m:sub>
                      <m:r>
                        <a:rPr lang="en-US" b="0" i="1">
                          <a:latin typeface="Cambria Math" panose="02040503050406030204" pitchFamily="18" charset="0"/>
                        </a:rPr>
                        <m:t>0</m:t>
                      </m:r>
                    </m:sub>
                  </m:sSub>
                  <m:r>
                    <a:rPr lang="en-US" b="0" i="1">
                      <a:latin typeface="Cambria Math" panose="02040503050406030204" pitchFamily="18" charset="0"/>
                    </a:rPr>
                    <m:t>, </m:t>
                  </m:r>
                  <m:sSub>
                    <m:sSubPr>
                      <m:ctrlPr>
                        <a:rPr lang="en-US" b="0" i="1">
                          <a:latin typeface="Cambria Math" charset="0"/>
                        </a:rPr>
                      </m:ctrlPr>
                    </m:sSubPr>
                    <m:e>
                      <m:r>
                        <a:rPr lang="en-US" b="0" i="1">
                          <a:latin typeface="Cambria Math" panose="02040503050406030204" pitchFamily="18" charset="0"/>
                        </a:rPr>
                        <m:t>𝐵</m:t>
                      </m:r>
                    </m:e>
                    <m:sub>
                      <m:r>
                        <a:rPr lang="en-US" b="0" i="1">
                          <a:latin typeface="Cambria Math" panose="02040503050406030204" pitchFamily="18" charset="0"/>
                        </a:rPr>
                        <m:t>1</m:t>
                      </m:r>
                    </m:sub>
                  </m:sSub>
                  <m:r>
                    <a:rPr lang="en-US" b="0" i="1">
                      <a:latin typeface="Cambria Math" panose="02040503050406030204" pitchFamily="18" charset="0"/>
                    </a:rPr>
                    <m:t> ,…, </m:t>
                  </m:r>
                  <m:sSub>
                    <m:sSubPr>
                      <m:ctrlPr>
                        <a:rPr lang="en-US" b="0" i="1">
                          <a:latin typeface="Cambria Math" charset="0"/>
                        </a:rPr>
                      </m:ctrlPr>
                    </m:sSubPr>
                    <m:e>
                      <m:r>
                        <a:rPr lang="en-US" b="0" i="1">
                          <a:latin typeface="Cambria Math" panose="02040503050406030204" pitchFamily="18" charset="0"/>
                        </a:rPr>
                        <m:t>𝐵</m:t>
                      </m:r>
                    </m:e>
                    <m:sub>
                      <m:r>
                        <a:rPr lang="en-US" b="0" i="1">
                          <a:latin typeface="Cambria Math" panose="02040503050406030204" pitchFamily="18" charset="0"/>
                        </a:rPr>
                        <m:t>𝑛</m:t>
                      </m:r>
                    </m:sub>
                  </m:sSub>
                </m:oMath>
              </a14:m>
              <a:r>
                <a:rPr lang="en-US"/>
                <a:t>,   </a:t>
              </a:r>
              <a14:m>
                <m:oMath xmlns:m="http://schemas.openxmlformats.org/officeDocument/2006/math">
                  <m:r>
                    <a:rPr lang="en-US" b="0" i="1">
                      <a:latin typeface="Cambria Math" panose="02040503050406030204" pitchFamily="18" charset="0"/>
                    </a:rPr>
                    <m:t>𝑠</m:t>
                  </m:r>
                  <m:sSub>
                    <m:sSubPr>
                      <m:ctrlPr>
                        <a:rPr lang="en-US" b="0" i="1">
                          <a:latin typeface="Cambria Math" charset="0"/>
                        </a:rPr>
                      </m:ctrlPr>
                    </m:sSubPr>
                    <m:e>
                      <m:r>
                        <a:rPr lang="en-US" b="0" i="1">
                          <a:latin typeface="Cambria Math" panose="02040503050406030204" pitchFamily="18" charset="0"/>
                        </a:rPr>
                        <m:t>𝑡</m:t>
                      </m:r>
                    </m:e>
                    <m:sub>
                      <m:r>
                        <a:rPr lang="en-US" b="0" i="1">
                          <a:latin typeface="Cambria Math" panose="02040503050406030204" pitchFamily="18" charset="0"/>
                        </a:rPr>
                        <m:t>𝑖</m:t>
                      </m:r>
                    </m:sub>
                  </m:sSub>
                  <m:r>
                    <a:rPr lang="en-US" b="0" i="1">
                      <a:latin typeface="Cambria Math" panose="02040503050406030204" pitchFamily="18" charset="0"/>
                    </a:rPr>
                    <m:t>=</m:t>
                  </m:r>
                  <m:r>
                    <a:rPr lang="en-US" b="0" i="1">
                      <a:latin typeface="Cambria Math" panose="02040503050406030204" pitchFamily="18" charset="0"/>
                    </a:rPr>
                    <m:t>𝐻</m:t>
                  </m:r>
                  <m:d>
                    <m:dPr>
                      <m:ctrlPr>
                        <a:rPr lang="en-US" b="0" i="1">
                          <a:latin typeface="Cambria Math" charset="0"/>
                        </a:rPr>
                      </m:ctrlPr>
                    </m:dPr>
                    <m:e>
                      <m:sSub>
                        <m:sSubPr>
                          <m:ctrlPr>
                            <a:rPr lang="en-US" b="0" i="1">
                              <a:latin typeface="Cambria Math" charset="0"/>
                            </a:rPr>
                          </m:ctrlPr>
                        </m:sSubPr>
                        <m:e>
                          <m:r>
                            <a:rPr lang="en-US" b="0" i="1">
                              <a:latin typeface="Cambria Math" panose="02040503050406030204" pitchFamily="18" charset="0"/>
                            </a:rPr>
                            <m:t>𝐵</m:t>
                          </m:r>
                        </m:e>
                        <m:sub>
                          <m:r>
                            <a:rPr lang="en-US" b="0" i="1">
                              <a:latin typeface="Cambria Math" panose="02040503050406030204" pitchFamily="18" charset="0"/>
                            </a:rPr>
                            <m:t>𝑖</m:t>
                          </m:r>
                          <m:r>
                            <a:rPr lang="en-US" b="0" i="1">
                              <a:latin typeface="Cambria Math" panose="02040503050406030204" pitchFamily="18" charset="0"/>
                            </a:rPr>
                            <m:t>−1</m:t>
                          </m:r>
                        </m:sub>
                      </m:sSub>
                    </m:e>
                  </m:d>
                </m:oMath>
              </a14:m>
              <a:r>
                <a:rPr lang="en-US"/>
                <a:t>,  </a:t>
              </a:r>
              <a14:m>
                <m:oMath xmlns:m="http://schemas.openxmlformats.org/officeDocument/2006/math">
                  <m:r>
                    <a:rPr lang="en-US" b="0" i="1">
                      <a:latin typeface="Cambria Math" panose="02040503050406030204" pitchFamily="18" charset="0"/>
                    </a:rPr>
                    <m:t>𝑙𝑒𝑛</m:t>
                  </m:r>
                  <m:d>
                    <m:dPr>
                      <m:ctrlPr>
                        <a:rPr lang="en-US" b="0" i="1">
                          <a:latin typeface="Cambria Math" charset="0"/>
                        </a:rPr>
                      </m:ctrlPr>
                    </m:dPr>
                    <m:e>
                      <m:r>
                        <a:rPr lang="zh-CN" b="0" i="1">
                          <a:latin typeface="Cambria Math" panose="02040503050406030204" pitchFamily="18" charset="0"/>
                        </a:rPr>
                        <m:t>𝒞</m:t>
                      </m:r>
                    </m:e>
                  </m:d>
                  <m:r>
                    <a:rPr lang="en-US" b="0" i="1">
                      <a:latin typeface="Cambria Math" panose="02040503050406030204" pitchFamily="18" charset="0"/>
                    </a:rPr>
                    <m:t>, </m:t>
                  </m:r>
                  <m:r>
                    <a:rPr lang="en-US" b="0" i="1">
                      <a:latin typeface="Cambria Math" panose="02040503050406030204" pitchFamily="18" charset="0"/>
                    </a:rPr>
                    <m:t>h𝑒𝑎𝑑</m:t>
                  </m:r>
                  <m:r>
                    <a:rPr lang="en-US" b="0" i="1">
                      <a:latin typeface="Cambria Math" panose="02040503050406030204" pitchFamily="18" charset="0"/>
                    </a:rPr>
                    <m:t>(</m:t>
                  </m:r>
                  <m:r>
                    <a:rPr lang="zh-CN" i="1">
                      <a:latin typeface="Cambria Math" panose="02040503050406030204" pitchFamily="18" charset="0"/>
                    </a:rPr>
                    <m:t>𝒞</m:t>
                  </m:r>
                  <m:r>
                    <a:rPr lang="en-US" b="0" i="1">
                      <a:latin typeface="Cambria Math" panose="02040503050406030204" pitchFamily="18" charset="0"/>
                    </a:rPr>
                    <m:t>)</m:t>
                  </m:r>
                </m:oMath>
              </a14:m>
              <a:endParaRPr lang="zh-CN"/>
            </a:p>
          </dgm:t>
        </dgm:pt>
      </mc:Choice>
      <mc:Fallback xmlns="">
        <dgm:pt modelId="{38128BEE-FA08-480A-9971-34F96F4BB890}">
          <dgm:prSet/>
          <dgm:spPr/>
          <dgm:t>
            <a:bodyPr/>
            <a:lstStyle/>
            <a:p>
              <a:pPr rtl="0"/>
              <a:r>
                <a:rPr lang="en-US" b="0" i="0">
                  <a:latin typeface="Cambria Math" panose="02040503050406030204" pitchFamily="18" charset="0"/>
                </a:rPr>
                <a:t>𝐵</a:t>
              </a:r>
              <a:r>
                <a:rPr lang="en-US" b="0" i="0" smtClean="0">
                  <a:latin typeface="Cambria Math" panose="02040503050406030204" pitchFamily="18" charset="0"/>
                </a:rPr>
                <a:t>_</a:t>
              </a:r>
              <a:r>
                <a:rPr lang="en-US" b="0" i="0">
                  <a:latin typeface="Cambria Math" panose="02040503050406030204" pitchFamily="18" charset="0"/>
                </a:rPr>
                <a:t>0, 𝐵_1  ,…, 𝐵_𝑛</a:t>
              </a:r>
              <a:r>
                <a:rPr lang="en-US"/>
                <a:t>,   </a:t>
              </a:r>
              <a:r>
                <a:rPr lang="en-US" b="0" i="0">
                  <a:latin typeface="Cambria Math" panose="02040503050406030204" pitchFamily="18" charset="0"/>
                </a:rPr>
                <a:t>𝑠𝑡_𝑖=𝐻</a:t>
              </a:r>
              <a:r>
                <a:rPr lang="en-US" altLang="zh-CN" b="0" i="0">
                  <a:latin typeface="Cambria Math" panose="02040503050406030204" pitchFamily="18" charset="0"/>
                </a:rPr>
                <a:t>(</a:t>
              </a:r>
              <a:r>
                <a:rPr lang="en-US" b="0" i="0">
                  <a:latin typeface="Cambria Math" panose="02040503050406030204" pitchFamily="18" charset="0"/>
                </a:rPr>
                <a:t>𝐵_(𝑖−1) )</a:t>
              </a:r>
              <a:r>
                <a:rPr lang="en-US"/>
                <a:t>,  </a:t>
              </a:r>
              <a:r>
                <a:rPr lang="en-US" b="0" i="0">
                  <a:latin typeface="Cambria Math" panose="02040503050406030204" pitchFamily="18" charset="0"/>
                </a:rPr>
                <a:t>𝑙𝑒𝑛</a:t>
              </a:r>
              <a:r>
                <a:rPr lang="en-US" altLang="zh-CN" b="0" i="0">
                  <a:latin typeface="Cambria Math" panose="02040503050406030204" pitchFamily="18" charset="0"/>
                </a:rPr>
                <a:t>(</a:t>
              </a:r>
              <a:r>
                <a:rPr lang="zh-CN" b="0" i="0">
                  <a:latin typeface="Cambria Math" panose="02040503050406030204" pitchFamily="18" charset="0"/>
                </a:rPr>
                <a:t>𝒞</a:t>
              </a:r>
              <a:r>
                <a:rPr lang="en-US" altLang="zh-CN" b="0" i="0">
                  <a:latin typeface="Cambria Math" panose="02040503050406030204" pitchFamily="18" charset="0"/>
                </a:rPr>
                <a:t>)</a:t>
              </a:r>
              <a:r>
                <a:rPr lang="en-US" b="0" i="0">
                  <a:latin typeface="Cambria Math" panose="02040503050406030204" pitchFamily="18" charset="0"/>
                </a:rPr>
                <a:t>, ℎ𝑒𝑎𝑑(</a:t>
              </a:r>
              <a:r>
                <a:rPr lang="zh-CN" i="0">
                  <a:latin typeface="Cambria Math" panose="02040503050406030204" pitchFamily="18" charset="0"/>
                </a:rPr>
                <a:t>𝒞</a:t>
              </a:r>
              <a:r>
                <a:rPr lang="en-US" b="0" i="0">
                  <a:latin typeface="Cambria Math" panose="02040503050406030204" pitchFamily="18" charset="0"/>
                </a:rPr>
                <a:t>)</a:t>
              </a:r>
              <a:endParaRPr lang="zh-CN"/>
            </a:p>
          </dgm:t>
        </dgm:pt>
      </mc:Fallback>
    </mc:AlternateContent>
    <dgm:pt modelId="{6BAB3606-97AD-4ED9-AE30-F1EF1DCF9DBC}" type="parTrans" cxnId="{7BE8866A-7A91-477A-B769-48804088A58F}">
      <dgm:prSet/>
      <dgm:spPr/>
      <dgm:t>
        <a:bodyPr/>
        <a:lstStyle/>
        <a:p>
          <a:endParaRPr lang="zh-CN" altLang="en-US"/>
        </a:p>
      </dgm:t>
    </dgm:pt>
    <dgm:pt modelId="{340A3A30-A775-40EE-A8ED-E98603323873}" type="sibTrans" cxnId="{7BE8866A-7A91-477A-B769-48804088A58F}">
      <dgm:prSet/>
      <dgm:spPr/>
      <dgm:t>
        <a:bodyPr/>
        <a:lstStyle/>
        <a:p>
          <a:endParaRPr lang="zh-CN" altLang="en-US"/>
        </a:p>
      </dgm:t>
    </dgm:pt>
    <dgm:pt modelId="{A246B80A-E3EC-4286-BDC1-C15AB129F26F}">
      <dgm:prSet/>
      <dgm:spPr/>
      <dgm:t>
        <a:bodyPr/>
        <a:lstStyle/>
        <a:p>
          <a:pPr rtl="0"/>
          <a:r>
            <a:rPr lang="en-US" dirty="0" smtClean="0">
              <a:solidFill>
                <a:srgbClr val="FF0000"/>
              </a:solidFill>
              <a:latin typeface="Candara" charset="0"/>
              <a:ea typeface="Candara" charset="0"/>
              <a:cs typeface="Candara" charset="0"/>
            </a:rPr>
            <a:t>Dependability-rank</a:t>
          </a:r>
          <a:endParaRPr lang="zh-CN" dirty="0">
            <a:solidFill>
              <a:srgbClr val="FF0000"/>
            </a:solidFill>
            <a:latin typeface="Candara" charset="0"/>
            <a:ea typeface="Candara" charset="0"/>
            <a:cs typeface="Candara" charset="0"/>
          </a:endParaRPr>
        </a:p>
      </dgm:t>
    </dgm:pt>
    <dgm:pt modelId="{3C15ACD9-859B-4E54-8ACE-D714CF79A27D}" type="parTrans" cxnId="{FC94ECC7-0004-433E-A33E-0C8BCFFCA6DB}">
      <dgm:prSet/>
      <dgm:spPr/>
      <dgm:t>
        <a:bodyPr/>
        <a:lstStyle/>
        <a:p>
          <a:endParaRPr lang="zh-CN" altLang="en-US"/>
        </a:p>
      </dgm:t>
    </dgm:pt>
    <dgm:pt modelId="{8BAD296F-D68C-4841-848B-3E90CF049C19}" type="sibTrans" cxnId="{FC94ECC7-0004-433E-A33E-0C8BCFFCA6DB}">
      <dgm:prSet/>
      <dgm:spPr/>
      <dgm:t>
        <a:bodyPr/>
        <a:lstStyle/>
        <a:p>
          <a:endParaRPr lang="zh-CN" altLang="en-US"/>
        </a:p>
      </dgm:t>
    </dgm:pt>
    <mc:AlternateContent xmlns:mc="http://schemas.openxmlformats.org/markup-compatibility/2006" xmlns:a14="http://schemas.microsoft.com/office/drawing/2010/main">
      <mc:Choice Requires="a14">
        <dgm:pt modelId="{A282E803-0246-4D20-9B5E-07BC875947F4}">
          <dgm:prSet custT="1"/>
          <dgm:spPr/>
          <dgm:t>
            <a:bodyPr/>
            <a:lstStyle/>
            <a:p>
              <a:pPr rtl="0"/>
              <a14:m>
                <m:oMath xmlns:m="http://schemas.openxmlformats.org/officeDocument/2006/math">
                  <m:sSub>
                    <m:sSubPr>
                      <m:ctrlPr>
                        <a:rPr lang="en-US" sz="2200" b="0" i="1" smtClean="0">
                          <a:latin typeface="Cambria Math" charset="0"/>
                          <a:ea typeface="Candara" charset="0"/>
                          <a:cs typeface="Candara" charset="0"/>
                        </a:rPr>
                      </m:ctrlPr>
                    </m:sSubPr>
                    <m:e>
                      <m:r>
                        <a:rPr lang="en-US" sz="2200" b="0" i="1">
                          <a:latin typeface="Cambria Math" charset="0"/>
                          <a:ea typeface="Candara" charset="0"/>
                          <a:cs typeface="Candara" charset="0"/>
                        </a:rPr>
                        <m:t>𝑑</m:t>
                      </m:r>
                    </m:e>
                    <m:sub>
                      <m:r>
                        <a:rPr lang="en-US" sz="2200" b="0" i="1">
                          <a:latin typeface="Cambria Math" charset="0"/>
                          <a:ea typeface="Candara" charset="0"/>
                          <a:cs typeface="Candara" charset="0"/>
                        </a:rPr>
                        <m:t>𝑖</m:t>
                      </m:r>
                    </m:sub>
                  </m:sSub>
                </m:oMath>
              </a14:m>
              <a:r>
                <a:rPr lang="en-US" sz="2200" dirty="0">
                  <a:latin typeface="Candara" charset="0"/>
                  <a:ea typeface="Candara" charset="0"/>
                  <a:cs typeface="Candara" charset="0"/>
                </a:rPr>
                <a:t> is used to express the dependability degree of a bookkeeper or a CA</a:t>
              </a:r>
              <a:endParaRPr lang="zh-CN" sz="2200" dirty="0">
                <a:latin typeface="Candara" charset="0"/>
                <a:ea typeface="Candara" charset="0"/>
                <a:cs typeface="Candara" charset="0"/>
              </a:endParaRPr>
            </a:p>
          </dgm:t>
        </dgm:pt>
      </mc:Choice>
      <mc:Fallback xmlns="">
        <dgm:pt modelId="{A282E803-0246-4D20-9B5E-07BC875947F4}">
          <dgm:prSet custT="1"/>
          <dgm:spPr/>
          <dgm:t>
            <a:bodyPr/>
            <a:lstStyle/>
            <a:p>
              <a:pPr rtl="0"/>
              <a:r>
                <a:rPr lang="en-US" sz="2200" b="0" i="0">
                  <a:latin typeface="Candara" charset="0"/>
                  <a:ea typeface="Candara" charset="0"/>
                  <a:cs typeface="Candara" charset="0"/>
                </a:rPr>
                <a:t>𝑑</a:t>
              </a:r>
              <a:r>
                <a:rPr lang="en-US" sz="2200" b="0" i="0" smtClean="0">
                  <a:latin typeface="Candara" charset="0"/>
                  <a:ea typeface="Candara" charset="0"/>
                  <a:cs typeface="Candara" charset="0"/>
                </a:rPr>
                <a:t>_</a:t>
              </a:r>
              <a:r>
                <a:rPr lang="en-US" sz="2200" b="0" i="0">
                  <a:latin typeface="Candara" charset="0"/>
                  <a:ea typeface="Candara" charset="0"/>
                  <a:cs typeface="Candara" charset="0"/>
                </a:rPr>
                <a:t>𝑖</a:t>
              </a:r>
              <a:r>
                <a:rPr lang="en-US" sz="2200" dirty="0">
                  <a:latin typeface="Candara" charset="0"/>
                  <a:ea typeface="Candara" charset="0"/>
                  <a:cs typeface="Candara" charset="0"/>
                </a:rPr>
                <a:t> is used to express the dependability degree of a bookkeeper or a CA</a:t>
              </a:r>
              <a:endParaRPr lang="zh-CN" sz="2200" dirty="0">
                <a:latin typeface="Candara" charset="0"/>
                <a:ea typeface="Candara" charset="0"/>
                <a:cs typeface="Candara" charset="0"/>
              </a:endParaRPr>
            </a:p>
          </dgm:t>
        </dgm:pt>
      </mc:Fallback>
    </mc:AlternateContent>
    <dgm:pt modelId="{42D875C5-5EAA-470D-90CA-C3576B27B589}" type="parTrans" cxnId="{DBDF45EA-1243-4922-AA41-4825D0CD71C7}">
      <dgm:prSet/>
      <dgm:spPr/>
      <dgm:t>
        <a:bodyPr/>
        <a:lstStyle/>
        <a:p>
          <a:endParaRPr lang="zh-CN" altLang="en-US"/>
        </a:p>
      </dgm:t>
    </dgm:pt>
    <dgm:pt modelId="{457AFF9B-AE58-42BC-8C63-7645107D8931}" type="sibTrans" cxnId="{DBDF45EA-1243-4922-AA41-4825D0CD71C7}">
      <dgm:prSet/>
      <dgm:spPr/>
      <dgm:t>
        <a:bodyPr/>
        <a:lstStyle/>
        <a:p>
          <a:endParaRPr lang="zh-CN" altLang="en-US"/>
        </a:p>
      </dgm:t>
    </dgm:pt>
    <dgm:pt modelId="{6ED99E34-4CD1-437A-BD5A-911168252A63}" type="pres">
      <dgm:prSet presAssocID="{AA364F94-790C-44B4-B7B9-2CCF337095F0}" presName="linear" presStyleCnt="0">
        <dgm:presLayoutVars>
          <dgm:animLvl val="lvl"/>
          <dgm:resizeHandles val="exact"/>
        </dgm:presLayoutVars>
      </dgm:prSet>
      <dgm:spPr/>
      <dgm:t>
        <a:bodyPr/>
        <a:lstStyle/>
        <a:p>
          <a:endParaRPr lang="zh-CN" altLang="en-US"/>
        </a:p>
      </dgm:t>
    </dgm:pt>
    <dgm:pt modelId="{E5609102-6833-4D81-9D43-C70C01DA240C}" type="pres">
      <dgm:prSet presAssocID="{A246B80A-E3EC-4286-BDC1-C15AB129F26F}" presName="parentText" presStyleLbl="node1" presStyleIdx="0" presStyleCnt="4">
        <dgm:presLayoutVars>
          <dgm:chMax val="0"/>
          <dgm:bulletEnabled val="1"/>
        </dgm:presLayoutVars>
      </dgm:prSet>
      <dgm:spPr/>
      <dgm:t>
        <a:bodyPr/>
        <a:lstStyle/>
        <a:p>
          <a:endParaRPr lang="zh-CN" altLang="en-US"/>
        </a:p>
      </dgm:t>
    </dgm:pt>
    <dgm:pt modelId="{29E1E944-B47B-4F7B-B120-ED4AE717AC5C}" type="pres">
      <dgm:prSet presAssocID="{A246B80A-E3EC-4286-BDC1-C15AB129F26F}" presName="childText" presStyleLbl="revTx" presStyleIdx="0" presStyleCnt="4">
        <dgm:presLayoutVars>
          <dgm:bulletEnabled val="1"/>
        </dgm:presLayoutVars>
      </dgm:prSet>
      <dgm:spPr/>
      <dgm:t>
        <a:bodyPr/>
        <a:lstStyle/>
        <a:p>
          <a:endParaRPr lang="zh-CN" altLang="en-US"/>
        </a:p>
      </dgm:t>
    </dgm:pt>
    <dgm:pt modelId="{1ADF93DE-0514-4AA2-B6F7-248474BE94FF}" type="pres">
      <dgm:prSet presAssocID="{3473F52A-06CE-4E61-9CC4-B7D2896E702D}" presName="parentText" presStyleLbl="node1" presStyleIdx="1" presStyleCnt="4">
        <dgm:presLayoutVars>
          <dgm:chMax val="0"/>
          <dgm:bulletEnabled val="1"/>
        </dgm:presLayoutVars>
      </dgm:prSet>
      <dgm:spPr/>
      <dgm:t>
        <a:bodyPr/>
        <a:lstStyle/>
        <a:p>
          <a:endParaRPr lang="zh-CN" altLang="en-US"/>
        </a:p>
      </dgm:t>
    </dgm:pt>
    <dgm:pt modelId="{2D137D68-A9E8-408A-A291-7ED8D60B9942}" type="pres">
      <dgm:prSet presAssocID="{3473F52A-06CE-4E61-9CC4-B7D2896E702D}" presName="childText" presStyleLbl="revTx" presStyleIdx="1" presStyleCnt="4">
        <dgm:presLayoutVars>
          <dgm:bulletEnabled val="1"/>
        </dgm:presLayoutVars>
      </dgm:prSet>
      <dgm:spPr/>
      <dgm:t>
        <a:bodyPr/>
        <a:lstStyle/>
        <a:p>
          <a:endParaRPr lang="zh-CN" altLang="en-US"/>
        </a:p>
      </dgm:t>
    </dgm:pt>
    <dgm:pt modelId="{DAE5A604-42DA-4D0C-B14C-0FC4E87D0615}" type="pres">
      <dgm:prSet presAssocID="{5C3ACD0D-66B7-4124-8E2A-FAB0F669F067}" presName="parentText" presStyleLbl="node1" presStyleIdx="2" presStyleCnt="4">
        <dgm:presLayoutVars>
          <dgm:chMax val="0"/>
          <dgm:bulletEnabled val="1"/>
        </dgm:presLayoutVars>
      </dgm:prSet>
      <dgm:spPr/>
      <dgm:t>
        <a:bodyPr/>
        <a:lstStyle/>
        <a:p>
          <a:endParaRPr lang="zh-CN" altLang="en-US"/>
        </a:p>
      </dgm:t>
    </dgm:pt>
    <dgm:pt modelId="{93665AD7-8FF8-4559-A56B-C410C16ECEF6}" type="pres">
      <dgm:prSet presAssocID="{5C3ACD0D-66B7-4124-8E2A-FAB0F669F067}" presName="childText" presStyleLbl="revTx" presStyleIdx="2" presStyleCnt="4">
        <dgm:presLayoutVars>
          <dgm:bulletEnabled val="1"/>
        </dgm:presLayoutVars>
      </dgm:prSet>
      <dgm:spPr/>
      <dgm:t>
        <a:bodyPr/>
        <a:lstStyle/>
        <a:p>
          <a:endParaRPr lang="zh-CN" altLang="en-US"/>
        </a:p>
      </dgm:t>
    </dgm:pt>
    <dgm:pt modelId="{A674566B-128C-48E5-B67D-F9DE85FFB55E}" type="pres">
      <dgm:prSet presAssocID="{830D0A2F-19AB-4948-9F13-CEF1981B12FF}" presName="parentText" presStyleLbl="node1" presStyleIdx="3" presStyleCnt="4">
        <dgm:presLayoutVars>
          <dgm:chMax val="0"/>
          <dgm:bulletEnabled val="1"/>
        </dgm:presLayoutVars>
      </dgm:prSet>
      <dgm:spPr/>
      <dgm:t>
        <a:bodyPr/>
        <a:lstStyle/>
        <a:p>
          <a:endParaRPr lang="zh-CN" altLang="en-US"/>
        </a:p>
      </dgm:t>
    </dgm:pt>
    <dgm:pt modelId="{C43C4E43-A24A-4608-A144-CFC3009B121A}" type="pres">
      <dgm:prSet presAssocID="{830D0A2F-19AB-4948-9F13-CEF1981B12FF}" presName="childText" presStyleLbl="revTx" presStyleIdx="3" presStyleCnt="4">
        <dgm:presLayoutVars>
          <dgm:bulletEnabled val="1"/>
        </dgm:presLayoutVars>
      </dgm:prSet>
      <dgm:spPr/>
      <dgm:t>
        <a:bodyPr/>
        <a:lstStyle/>
        <a:p>
          <a:endParaRPr lang="zh-CN" altLang="en-US"/>
        </a:p>
      </dgm:t>
    </dgm:pt>
  </dgm:ptLst>
  <dgm:cxnLst>
    <dgm:cxn modelId="{B3ECF953-210D-BC43-A7D5-5BB1D476FDD2}" type="presOf" srcId="{5C3ACD0D-66B7-4124-8E2A-FAB0F669F067}" destId="{DAE5A604-42DA-4D0C-B14C-0FC4E87D0615}" srcOrd="0" destOrd="0" presId="urn:microsoft.com/office/officeart/2005/8/layout/vList2"/>
    <dgm:cxn modelId="{DBDF45EA-1243-4922-AA41-4825D0CD71C7}" srcId="{A246B80A-E3EC-4286-BDC1-C15AB129F26F}" destId="{A282E803-0246-4D20-9B5E-07BC875947F4}" srcOrd="0" destOrd="0" parTransId="{42D875C5-5EAA-470D-90CA-C3576B27B589}" sibTransId="{457AFF9B-AE58-42BC-8C63-7645107D8931}"/>
    <dgm:cxn modelId="{1D7ECF17-96FD-417A-82B5-3F8B747B29FB}" srcId="{3473F52A-06CE-4E61-9CC4-B7D2896E702D}" destId="{A620A63C-4EB2-43B9-BB86-05693867DC3D}" srcOrd="0" destOrd="0" parTransId="{C040EBC0-DE53-4FCA-B101-64B5C045FE1B}" sibTransId="{BC45F2EE-A4B1-4399-A523-2B6CEFB2EB74}"/>
    <dgm:cxn modelId="{17C3F379-25DE-344E-9534-B1B349650CAD}" type="presOf" srcId="{A282E803-0246-4D20-9B5E-07BC875947F4}" destId="{29E1E944-B47B-4F7B-B120-ED4AE717AC5C}" srcOrd="0" destOrd="0" presId="urn:microsoft.com/office/officeart/2005/8/layout/vList2"/>
    <dgm:cxn modelId="{B24D5A17-2312-4F2D-84E5-429ECEB60E2B}" srcId="{AA364F94-790C-44B4-B7B9-2CCF337095F0}" destId="{5C3ACD0D-66B7-4124-8E2A-FAB0F669F067}" srcOrd="2" destOrd="0" parTransId="{802A0BC4-E603-4F1A-83E9-5490A78B792E}" sibTransId="{C13ACA4C-90D8-4643-A5EC-9FE5330CB313}"/>
    <dgm:cxn modelId="{BED831D6-C1CD-41B7-BC32-A586C187523C}" srcId="{AA364F94-790C-44B4-B7B9-2CCF337095F0}" destId="{3473F52A-06CE-4E61-9CC4-B7D2896E702D}" srcOrd="1" destOrd="0" parTransId="{48A94FB6-80BA-44C4-BB35-E2FD9E9BEA0C}" sibTransId="{8AE960B0-B486-4D7D-9911-5D1E54C39636}"/>
    <dgm:cxn modelId="{81A5942C-725A-CA4C-B72C-AE0B5FE7DF6F}" type="presOf" srcId="{BDB4DB79-DEE9-4CB1-8E83-02A47E09970E}" destId="{93665AD7-8FF8-4559-A56B-C410C16ECEF6}" srcOrd="0" destOrd="0" presId="urn:microsoft.com/office/officeart/2005/8/layout/vList2"/>
    <dgm:cxn modelId="{0B58D460-7807-8547-8A6F-B5BE534850FC}" type="presOf" srcId="{A246B80A-E3EC-4286-BDC1-C15AB129F26F}" destId="{E5609102-6833-4D81-9D43-C70C01DA240C}" srcOrd="0" destOrd="0" presId="urn:microsoft.com/office/officeart/2005/8/layout/vList2"/>
    <dgm:cxn modelId="{3153E772-AB42-3A4F-B829-5FCCBB50FEB3}" type="presOf" srcId="{A620A63C-4EB2-43B9-BB86-05693867DC3D}" destId="{2D137D68-A9E8-408A-A291-7ED8D60B9942}" srcOrd="0" destOrd="0" presId="urn:microsoft.com/office/officeart/2005/8/layout/vList2"/>
    <dgm:cxn modelId="{FC94ECC7-0004-433E-A33E-0C8BCFFCA6DB}" srcId="{AA364F94-790C-44B4-B7B9-2CCF337095F0}" destId="{A246B80A-E3EC-4286-BDC1-C15AB129F26F}" srcOrd="0" destOrd="0" parTransId="{3C15ACD9-859B-4E54-8ACE-D714CF79A27D}" sibTransId="{8BAD296F-D68C-4841-848B-3E90CF049C19}"/>
    <dgm:cxn modelId="{F2A0AECD-6937-4C72-B67C-49FE51F8CAFE}" srcId="{AA364F94-790C-44B4-B7B9-2CCF337095F0}" destId="{830D0A2F-19AB-4948-9F13-CEF1981B12FF}" srcOrd="3" destOrd="0" parTransId="{4556256C-E2DF-4329-B783-271029959F3C}" sibTransId="{98346459-4DCF-4F2B-814E-D381D3D9B2E2}"/>
    <dgm:cxn modelId="{93753EAB-65B2-7C4A-997D-39E0A5F8D7E5}" type="presOf" srcId="{38128BEE-FA08-480A-9971-34F96F4BB890}" destId="{C43C4E43-A24A-4608-A144-CFC3009B121A}" srcOrd="0" destOrd="0" presId="urn:microsoft.com/office/officeart/2005/8/layout/vList2"/>
    <dgm:cxn modelId="{F60CF298-D6A0-5249-89C7-7AADB934FDAE}" type="presOf" srcId="{830D0A2F-19AB-4948-9F13-CEF1981B12FF}" destId="{A674566B-128C-48E5-B67D-F9DE85FFB55E}" srcOrd="0" destOrd="0" presId="urn:microsoft.com/office/officeart/2005/8/layout/vList2"/>
    <dgm:cxn modelId="{99BB3865-900C-4331-95A6-0D438294302F}" srcId="{5C3ACD0D-66B7-4124-8E2A-FAB0F669F067}" destId="{BDB4DB79-DEE9-4CB1-8E83-02A47E09970E}" srcOrd="0" destOrd="0" parTransId="{E9B53CC2-7AFE-4C1B-9446-285062A160AB}" sibTransId="{23D302F8-C893-4EF3-94E8-03C20096B6BA}"/>
    <dgm:cxn modelId="{E51202A9-2C73-4145-9041-BF8C4B523EB4}" type="presOf" srcId="{AA364F94-790C-44B4-B7B9-2CCF337095F0}" destId="{6ED99E34-4CD1-437A-BD5A-911168252A63}" srcOrd="0" destOrd="0" presId="urn:microsoft.com/office/officeart/2005/8/layout/vList2"/>
    <dgm:cxn modelId="{E7F43094-A892-1946-AB6C-73AB044CD08F}" type="presOf" srcId="{3473F52A-06CE-4E61-9CC4-B7D2896E702D}" destId="{1ADF93DE-0514-4AA2-B6F7-248474BE94FF}" srcOrd="0" destOrd="0" presId="urn:microsoft.com/office/officeart/2005/8/layout/vList2"/>
    <dgm:cxn modelId="{7BE8866A-7A91-477A-B769-48804088A58F}" srcId="{830D0A2F-19AB-4948-9F13-CEF1981B12FF}" destId="{38128BEE-FA08-480A-9971-34F96F4BB890}" srcOrd="0" destOrd="0" parTransId="{6BAB3606-97AD-4ED9-AE30-F1EF1DCF9DBC}" sibTransId="{340A3A30-A775-40EE-A8ED-E98603323873}"/>
    <dgm:cxn modelId="{73C8E544-A220-B345-B584-361526127E8F}" type="presParOf" srcId="{6ED99E34-4CD1-437A-BD5A-911168252A63}" destId="{E5609102-6833-4D81-9D43-C70C01DA240C}" srcOrd="0" destOrd="0" presId="urn:microsoft.com/office/officeart/2005/8/layout/vList2"/>
    <dgm:cxn modelId="{483404E1-99E7-7C46-84CA-DAEA7338F0F2}" type="presParOf" srcId="{6ED99E34-4CD1-437A-BD5A-911168252A63}" destId="{29E1E944-B47B-4F7B-B120-ED4AE717AC5C}" srcOrd="1" destOrd="0" presId="urn:microsoft.com/office/officeart/2005/8/layout/vList2"/>
    <dgm:cxn modelId="{E71CFD51-B379-B247-9849-8F400C959B8C}" type="presParOf" srcId="{6ED99E34-4CD1-437A-BD5A-911168252A63}" destId="{1ADF93DE-0514-4AA2-B6F7-248474BE94FF}" srcOrd="2" destOrd="0" presId="urn:microsoft.com/office/officeart/2005/8/layout/vList2"/>
    <dgm:cxn modelId="{C45E030D-1722-8B44-80BF-03D0F3514B8E}" type="presParOf" srcId="{6ED99E34-4CD1-437A-BD5A-911168252A63}" destId="{2D137D68-A9E8-408A-A291-7ED8D60B9942}" srcOrd="3" destOrd="0" presId="urn:microsoft.com/office/officeart/2005/8/layout/vList2"/>
    <dgm:cxn modelId="{20182BA8-5991-474E-958E-116DE9468670}" type="presParOf" srcId="{6ED99E34-4CD1-437A-BD5A-911168252A63}" destId="{DAE5A604-42DA-4D0C-B14C-0FC4E87D0615}" srcOrd="4" destOrd="0" presId="urn:microsoft.com/office/officeart/2005/8/layout/vList2"/>
    <dgm:cxn modelId="{C997D02F-C282-764D-9260-49B368B11BB9}" type="presParOf" srcId="{6ED99E34-4CD1-437A-BD5A-911168252A63}" destId="{93665AD7-8FF8-4559-A56B-C410C16ECEF6}" srcOrd="5" destOrd="0" presId="urn:microsoft.com/office/officeart/2005/8/layout/vList2"/>
    <dgm:cxn modelId="{10703BEB-4353-9542-964C-BC1958784AF0}" type="presParOf" srcId="{6ED99E34-4CD1-437A-BD5A-911168252A63}" destId="{A674566B-128C-48E5-B67D-F9DE85FFB55E}" srcOrd="6" destOrd="0" presId="urn:microsoft.com/office/officeart/2005/8/layout/vList2"/>
    <dgm:cxn modelId="{6145BE4C-AEC2-FC4F-9D83-7465B060A5B4}" type="presParOf" srcId="{6ED99E34-4CD1-437A-BD5A-911168252A63}" destId="{C43C4E43-A24A-4608-A144-CFC3009B121A}"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364F94-790C-44B4-B7B9-2CCF337095F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CN" altLang="en-US"/>
        </a:p>
      </dgm:t>
    </dgm:pt>
    <dgm:pt modelId="{3473F52A-06CE-4E61-9CC4-B7D2896E702D}">
      <dgm:prSet/>
      <dgm:spPr/>
      <dgm:t>
        <a:bodyPr/>
        <a:lstStyle/>
        <a:p>
          <a:pPr rtl="0"/>
          <a:r>
            <a:rPr lang="en-US" dirty="0" smtClean="0">
              <a:latin typeface="Candara" charset="0"/>
              <a:ea typeface="Candara" charset="0"/>
              <a:cs typeface="Candara" charset="0"/>
            </a:rPr>
            <a:t>Genesis </a:t>
          </a:r>
          <a:r>
            <a:rPr lang="en-US" dirty="0" smtClean="0">
              <a:latin typeface="Candara" charset="0"/>
              <a:ea typeface="Candara" charset="0"/>
              <a:cs typeface="Candara" charset="0"/>
            </a:rPr>
            <a:t>block (B</a:t>
          </a:r>
          <a:r>
            <a:rPr lang="en-US" baseline="-25000" dirty="0" smtClean="0">
              <a:latin typeface="Candara" charset="0"/>
              <a:ea typeface="Candara" charset="0"/>
              <a:cs typeface="Candara" charset="0"/>
            </a:rPr>
            <a:t>0</a:t>
          </a:r>
          <a:r>
            <a:rPr lang="en-US" dirty="0" smtClean="0">
              <a:latin typeface="Candara" charset="0"/>
              <a:ea typeface="Candara" charset="0"/>
              <a:cs typeface="Candara" charset="0"/>
            </a:rPr>
            <a:t>)</a:t>
          </a:r>
          <a:endParaRPr lang="zh-CN" dirty="0">
            <a:latin typeface="Candara" charset="0"/>
            <a:ea typeface="Candara" charset="0"/>
            <a:cs typeface="Candara" charset="0"/>
          </a:endParaRPr>
        </a:p>
      </dgm:t>
    </dgm:pt>
    <dgm:pt modelId="{48A94FB6-80BA-44C4-BB35-E2FD9E9BEA0C}" type="parTrans" cxnId="{BED831D6-C1CD-41B7-BC32-A586C187523C}">
      <dgm:prSet/>
      <dgm:spPr/>
      <dgm:t>
        <a:bodyPr/>
        <a:lstStyle/>
        <a:p>
          <a:endParaRPr lang="zh-CN" altLang="en-US"/>
        </a:p>
      </dgm:t>
    </dgm:pt>
    <dgm:pt modelId="{8AE960B0-B486-4D7D-9911-5D1E54C39636}" type="sibTrans" cxnId="{BED831D6-C1CD-41B7-BC32-A586C187523C}">
      <dgm:prSet/>
      <dgm:spPr/>
      <dgm:t>
        <a:bodyPr/>
        <a:lstStyle/>
        <a:p>
          <a:endParaRPr lang="zh-CN" altLang="en-US"/>
        </a:p>
      </dgm:t>
    </dgm:pt>
    <dgm:pt modelId="{A620A63C-4EB2-43B9-BB86-05693867DC3D}">
      <dgm:prSet/>
      <dgm:spPr>
        <a:blipFill rotWithShape="0">
          <a:blip xmlns:r="http://schemas.openxmlformats.org/officeDocument/2006/relationships" r:embed="rId1"/>
          <a:stretch>
            <a:fillRect t="-19118" b="-8824"/>
          </a:stretch>
        </a:blipFill>
      </dgm:spPr>
      <dgm:t>
        <a:bodyPr/>
        <a:lstStyle/>
        <a:p>
          <a:r>
            <a:rPr lang="en-US">
              <a:noFill/>
            </a:rPr>
            <a:t> </a:t>
          </a:r>
        </a:p>
      </dgm:t>
    </dgm:pt>
    <dgm:pt modelId="{C040EBC0-DE53-4FCA-B101-64B5C045FE1B}" type="parTrans" cxnId="{1D7ECF17-96FD-417A-82B5-3F8B747B29FB}">
      <dgm:prSet/>
      <dgm:spPr/>
      <dgm:t>
        <a:bodyPr/>
        <a:lstStyle/>
        <a:p>
          <a:endParaRPr lang="zh-CN" altLang="en-US"/>
        </a:p>
      </dgm:t>
    </dgm:pt>
    <dgm:pt modelId="{BC45F2EE-A4B1-4399-A523-2B6CEFB2EB74}" type="sibTrans" cxnId="{1D7ECF17-96FD-417A-82B5-3F8B747B29FB}">
      <dgm:prSet/>
      <dgm:spPr/>
      <dgm:t>
        <a:bodyPr/>
        <a:lstStyle/>
        <a:p>
          <a:endParaRPr lang="zh-CN" altLang="en-US"/>
        </a:p>
      </dgm:t>
    </dgm:pt>
    <dgm:pt modelId="{5C3ACD0D-66B7-4124-8E2A-FAB0F669F067}">
      <dgm:prSet/>
      <dgm:spPr/>
      <dgm:t>
        <a:bodyPr/>
        <a:lstStyle/>
        <a:p>
          <a:pPr rtl="0"/>
          <a:r>
            <a:rPr lang="en-US" smtClean="0"/>
            <a:t>Block</a:t>
          </a:r>
          <a:endParaRPr lang="zh-CN"/>
        </a:p>
      </dgm:t>
    </dgm:pt>
    <dgm:pt modelId="{802A0BC4-E603-4F1A-83E9-5490A78B792E}" type="parTrans" cxnId="{B24D5A17-2312-4F2D-84E5-429ECEB60E2B}">
      <dgm:prSet/>
      <dgm:spPr/>
      <dgm:t>
        <a:bodyPr/>
        <a:lstStyle/>
        <a:p>
          <a:endParaRPr lang="zh-CN" altLang="en-US"/>
        </a:p>
      </dgm:t>
    </dgm:pt>
    <dgm:pt modelId="{C13ACA4C-90D8-4643-A5EC-9FE5330CB313}" type="sibTrans" cxnId="{B24D5A17-2312-4F2D-84E5-429ECEB60E2B}">
      <dgm:prSet/>
      <dgm:spPr/>
      <dgm:t>
        <a:bodyPr/>
        <a:lstStyle/>
        <a:p>
          <a:endParaRPr lang="zh-CN" altLang="en-US"/>
        </a:p>
      </dgm:t>
    </dgm:pt>
    <dgm:pt modelId="{BDB4DB79-DEE9-4CB1-8E83-02A47E09970E}">
      <dgm:prSet/>
      <dgm:spPr>
        <a:blipFill rotWithShape="0">
          <a:blip xmlns:r="http://schemas.openxmlformats.org/officeDocument/2006/relationships" r:embed="rId2"/>
          <a:stretch>
            <a:fillRect t="-19118" b="-8824"/>
          </a:stretch>
        </a:blipFill>
      </dgm:spPr>
      <dgm:t>
        <a:bodyPr/>
        <a:lstStyle/>
        <a:p>
          <a:r>
            <a:rPr lang="en-US">
              <a:noFill/>
            </a:rPr>
            <a:t> </a:t>
          </a:r>
        </a:p>
      </dgm:t>
    </dgm:pt>
    <dgm:pt modelId="{E9B53CC2-7AFE-4C1B-9446-285062A160AB}" type="parTrans" cxnId="{99BB3865-900C-4331-95A6-0D438294302F}">
      <dgm:prSet/>
      <dgm:spPr/>
      <dgm:t>
        <a:bodyPr/>
        <a:lstStyle/>
        <a:p>
          <a:endParaRPr lang="zh-CN" altLang="en-US"/>
        </a:p>
      </dgm:t>
    </dgm:pt>
    <dgm:pt modelId="{23D302F8-C893-4EF3-94E8-03C20096B6BA}" type="sibTrans" cxnId="{99BB3865-900C-4331-95A6-0D438294302F}">
      <dgm:prSet/>
      <dgm:spPr/>
      <dgm:t>
        <a:bodyPr/>
        <a:lstStyle/>
        <a:p>
          <a:endParaRPr lang="zh-CN" altLang="en-US"/>
        </a:p>
      </dgm:t>
    </dgm:pt>
    <dgm:pt modelId="{830D0A2F-19AB-4948-9F13-CEF1981B12FF}">
      <dgm:prSet/>
      <dgm:spPr/>
      <dgm:t>
        <a:bodyPr/>
        <a:lstStyle/>
        <a:p>
          <a:pPr rtl="0"/>
          <a:r>
            <a:rPr lang="en-US" dirty="0" err="1" smtClean="0"/>
            <a:t>Blockchain</a:t>
          </a:r>
          <a:endParaRPr lang="zh-CN" dirty="0"/>
        </a:p>
      </dgm:t>
    </dgm:pt>
    <dgm:pt modelId="{4556256C-E2DF-4329-B783-271029959F3C}" type="parTrans" cxnId="{F2A0AECD-6937-4C72-B67C-49FE51F8CAFE}">
      <dgm:prSet/>
      <dgm:spPr/>
      <dgm:t>
        <a:bodyPr/>
        <a:lstStyle/>
        <a:p>
          <a:endParaRPr lang="zh-CN" altLang="en-US"/>
        </a:p>
      </dgm:t>
    </dgm:pt>
    <dgm:pt modelId="{98346459-4DCF-4F2B-814E-D381D3D9B2E2}" type="sibTrans" cxnId="{F2A0AECD-6937-4C72-B67C-49FE51F8CAFE}">
      <dgm:prSet/>
      <dgm:spPr/>
      <dgm:t>
        <a:bodyPr/>
        <a:lstStyle/>
        <a:p>
          <a:endParaRPr lang="zh-CN" altLang="en-US"/>
        </a:p>
      </dgm:t>
    </dgm:pt>
    <dgm:pt modelId="{38128BEE-FA08-480A-9971-34F96F4BB890}">
      <dgm:prSet/>
      <dgm:spPr>
        <a:blipFill rotWithShape="0">
          <a:blip xmlns:r="http://schemas.openxmlformats.org/officeDocument/2006/relationships" r:embed="rId3"/>
          <a:stretch>
            <a:fillRect t="-104412" b="-108824"/>
          </a:stretch>
        </a:blipFill>
      </dgm:spPr>
      <dgm:t>
        <a:bodyPr/>
        <a:lstStyle/>
        <a:p>
          <a:r>
            <a:rPr lang="en-US">
              <a:noFill/>
            </a:rPr>
            <a:t> </a:t>
          </a:r>
        </a:p>
      </dgm:t>
    </dgm:pt>
    <dgm:pt modelId="{6BAB3606-97AD-4ED9-AE30-F1EF1DCF9DBC}" type="parTrans" cxnId="{7BE8866A-7A91-477A-B769-48804088A58F}">
      <dgm:prSet/>
      <dgm:spPr/>
      <dgm:t>
        <a:bodyPr/>
        <a:lstStyle/>
        <a:p>
          <a:endParaRPr lang="zh-CN" altLang="en-US"/>
        </a:p>
      </dgm:t>
    </dgm:pt>
    <dgm:pt modelId="{340A3A30-A775-40EE-A8ED-E98603323873}" type="sibTrans" cxnId="{7BE8866A-7A91-477A-B769-48804088A58F}">
      <dgm:prSet/>
      <dgm:spPr/>
      <dgm:t>
        <a:bodyPr/>
        <a:lstStyle/>
        <a:p>
          <a:endParaRPr lang="zh-CN" altLang="en-US"/>
        </a:p>
      </dgm:t>
    </dgm:pt>
    <dgm:pt modelId="{A246B80A-E3EC-4286-BDC1-C15AB129F26F}">
      <dgm:prSet/>
      <dgm:spPr/>
      <dgm:t>
        <a:bodyPr/>
        <a:lstStyle/>
        <a:p>
          <a:pPr rtl="0"/>
          <a:r>
            <a:rPr lang="en-US" dirty="0" smtClean="0">
              <a:solidFill>
                <a:srgbClr val="FF0000"/>
              </a:solidFill>
              <a:latin typeface="Candara" charset="0"/>
              <a:ea typeface="Candara" charset="0"/>
              <a:cs typeface="Candara" charset="0"/>
            </a:rPr>
            <a:t>Dependability-rank</a:t>
          </a:r>
          <a:endParaRPr lang="zh-CN" dirty="0">
            <a:solidFill>
              <a:srgbClr val="FF0000"/>
            </a:solidFill>
            <a:latin typeface="Candara" charset="0"/>
            <a:ea typeface="Candara" charset="0"/>
            <a:cs typeface="Candara" charset="0"/>
          </a:endParaRPr>
        </a:p>
      </dgm:t>
    </dgm:pt>
    <dgm:pt modelId="{3C15ACD9-859B-4E54-8ACE-D714CF79A27D}" type="parTrans" cxnId="{FC94ECC7-0004-433E-A33E-0C8BCFFCA6DB}">
      <dgm:prSet/>
      <dgm:spPr/>
      <dgm:t>
        <a:bodyPr/>
        <a:lstStyle/>
        <a:p>
          <a:endParaRPr lang="zh-CN" altLang="en-US"/>
        </a:p>
      </dgm:t>
    </dgm:pt>
    <dgm:pt modelId="{8BAD296F-D68C-4841-848B-3E90CF049C19}" type="sibTrans" cxnId="{FC94ECC7-0004-433E-A33E-0C8BCFFCA6DB}">
      <dgm:prSet/>
      <dgm:spPr/>
      <dgm:t>
        <a:bodyPr/>
        <a:lstStyle/>
        <a:p>
          <a:endParaRPr lang="zh-CN" altLang="en-US"/>
        </a:p>
      </dgm:t>
    </dgm:pt>
    <dgm:pt modelId="{A282E803-0246-4D20-9B5E-07BC875947F4}">
      <dgm:prSet custT="1"/>
      <dgm:spPr>
        <a:blipFill rotWithShape="0">
          <a:blip xmlns:r="http://schemas.openxmlformats.org/officeDocument/2006/relationships" r:embed="rId4"/>
          <a:stretch>
            <a:fillRect t="-13636" b="-21818"/>
          </a:stretch>
        </a:blipFill>
      </dgm:spPr>
      <dgm:t>
        <a:bodyPr/>
        <a:lstStyle/>
        <a:p>
          <a:r>
            <a:rPr lang="en-US">
              <a:noFill/>
            </a:rPr>
            <a:t> </a:t>
          </a:r>
        </a:p>
      </dgm:t>
    </dgm:pt>
    <dgm:pt modelId="{42D875C5-5EAA-470D-90CA-C3576B27B589}" type="parTrans" cxnId="{DBDF45EA-1243-4922-AA41-4825D0CD71C7}">
      <dgm:prSet/>
      <dgm:spPr/>
      <dgm:t>
        <a:bodyPr/>
        <a:lstStyle/>
        <a:p>
          <a:endParaRPr lang="zh-CN" altLang="en-US"/>
        </a:p>
      </dgm:t>
    </dgm:pt>
    <dgm:pt modelId="{457AFF9B-AE58-42BC-8C63-7645107D8931}" type="sibTrans" cxnId="{DBDF45EA-1243-4922-AA41-4825D0CD71C7}">
      <dgm:prSet/>
      <dgm:spPr/>
      <dgm:t>
        <a:bodyPr/>
        <a:lstStyle/>
        <a:p>
          <a:endParaRPr lang="zh-CN" altLang="en-US"/>
        </a:p>
      </dgm:t>
    </dgm:pt>
    <dgm:pt modelId="{6ED99E34-4CD1-437A-BD5A-911168252A63}" type="pres">
      <dgm:prSet presAssocID="{AA364F94-790C-44B4-B7B9-2CCF337095F0}" presName="linear" presStyleCnt="0">
        <dgm:presLayoutVars>
          <dgm:animLvl val="lvl"/>
          <dgm:resizeHandles val="exact"/>
        </dgm:presLayoutVars>
      </dgm:prSet>
      <dgm:spPr/>
      <dgm:t>
        <a:bodyPr/>
        <a:lstStyle/>
        <a:p>
          <a:endParaRPr lang="zh-CN" altLang="en-US"/>
        </a:p>
      </dgm:t>
    </dgm:pt>
    <dgm:pt modelId="{E5609102-6833-4D81-9D43-C70C01DA240C}" type="pres">
      <dgm:prSet presAssocID="{A246B80A-E3EC-4286-BDC1-C15AB129F26F}" presName="parentText" presStyleLbl="node1" presStyleIdx="0" presStyleCnt="4">
        <dgm:presLayoutVars>
          <dgm:chMax val="0"/>
          <dgm:bulletEnabled val="1"/>
        </dgm:presLayoutVars>
      </dgm:prSet>
      <dgm:spPr/>
      <dgm:t>
        <a:bodyPr/>
        <a:lstStyle/>
        <a:p>
          <a:endParaRPr lang="zh-CN" altLang="en-US"/>
        </a:p>
      </dgm:t>
    </dgm:pt>
    <dgm:pt modelId="{29E1E944-B47B-4F7B-B120-ED4AE717AC5C}" type="pres">
      <dgm:prSet presAssocID="{A246B80A-E3EC-4286-BDC1-C15AB129F26F}" presName="childText" presStyleLbl="revTx" presStyleIdx="0" presStyleCnt="4">
        <dgm:presLayoutVars>
          <dgm:bulletEnabled val="1"/>
        </dgm:presLayoutVars>
      </dgm:prSet>
      <dgm:spPr/>
      <dgm:t>
        <a:bodyPr/>
        <a:lstStyle/>
        <a:p>
          <a:endParaRPr lang="zh-CN" altLang="en-US"/>
        </a:p>
      </dgm:t>
    </dgm:pt>
    <dgm:pt modelId="{1ADF93DE-0514-4AA2-B6F7-248474BE94FF}" type="pres">
      <dgm:prSet presAssocID="{3473F52A-06CE-4E61-9CC4-B7D2896E702D}" presName="parentText" presStyleLbl="node1" presStyleIdx="1" presStyleCnt="4">
        <dgm:presLayoutVars>
          <dgm:chMax val="0"/>
          <dgm:bulletEnabled val="1"/>
        </dgm:presLayoutVars>
      </dgm:prSet>
      <dgm:spPr/>
      <dgm:t>
        <a:bodyPr/>
        <a:lstStyle/>
        <a:p>
          <a:endParaRPr lang="zh-CN" altLang="en-US"/>
        </a:p>
      </dgm:t>
    </dgm:pt>
    <dgm:pt modelId="{2D137D68-A9E8-408A-A291-7ED8D60B9942}" type="pres">
      <dgm:prSet presAssocID="{3473F52A-06CE-4E61-9CC4-B7D2896E702D}" presName="childText" presStyleLbl="revTx" presStyleIdx="1" presStyleCnt="4">
        <dgm:presLayoutVars>
          <dgm:bulletEnabled val="1"/>
        </dgm:presLayoutVars>
      </dgm:prSet>
      <dgm:spPr/>
      <dgm:t>
        <a:bodyPr/>
        <a:lstStyle/>
        <a:p>
          <a:endParaRPr lang="zh-CN" altLang="en-US"/>
        </a:p>
      </dgm:t>
    </dgm:pt>
    <dgm:pt modelId="{DAE5A604-42DA-4D0C-B14C-0FC4E87D0615}" type="pres">
      <dgm:prSet presAssocID="{5C3ACD0D-66B7-4124-8E2A-FAB0F669F067}" presName="parentText" presStyleLbl="node1" presStyleIdx="2" presStyleCnt="4">
        <dgm:presLayoutVars>
          <dgm:chMax val="0"/>
          <dgm:bulletEnabled val="1"/>
        </dgm:presLayoutVars>
      </dgm:prSet>
      <dgm:spPr/>
      <dgm:t>
        <a:bodyPr/>
        <a:lstStyle/>
        <a:p>
          <a:endParaRPr lang="zh-CN" altLang="en-US"/>
        </a:p>
      </dgm:t>
    </dgm:pt>
    <dgm:pt modelId="{93665AD7-8FF8-4559-A56B-C410C16ECEF6}" type="pres">
      <dgm:prSet presAssocID="{5C3ACD0D-66B7-4124-8E2A-FAB0F669F067}" presName="childText" presStyleLbl="revTx" presStyleIdx="2" presStyleCnt="4">
        <dgm:presLayoutVars>
          <dgm:bulletEnabled val="1"/>
        </dgm:presLayoutVars>
      </dgm:prSet>
      <dgm:spPr/>
      <dgm:t>
        <a:bodyPr/>
        <a:lstStyle/>
        <a:p>
          <a:endParaRPr lang="zh-CN" altLang="en-US"/>
        </a:p>
      </dgm:t>
    </dgm:pt>
    <dgm:pt modelId="{A674566B-128C-48E5-B67D-F9DE85FFB55E}" type="pres">
      <dgm:prSet presAssocID="{830D0A2F-19AB-4948-9F13-CEF1981B12FF}" presName="parentText" presStyleLbl="node1" presStyleIdx="3" presStyleCnt="4">
        <dgm:presLayoutVars>
          <dgm:chMax val="0"/>
          <dgm:bulletEnabled val="1"/>
        </dgm:presLayoutVars>
      </dgm:prSet>
      <dgm:spPr/>
      <dgm:t>
        <a:bodyPr/>
        <a:lstStyle/>
        <a:p>
          <a:endParaRPr lang="zh-CN" altLang="en-US"/>
        </a:p>
      </dgm:t>
    </dgm:pt>
    <dgm:pt modelId="{C43C4E43-A24A-4608-A144-CFC3009B121A}" type="pres">
      <dgm:prSet presAssocID="{830D0A2F-19AB-4948-9F13-CEF1981B12FF}" presName="childText" presStyleLbl="revTx" presStyleIdx="3" presStyleCnt="4">
        <dgm:presLayoutVars>
          <dgm:bulletEnabled val="1"/>
        </dgm:presLayoutVars>
      </dgm:prSet>
      <dgm:spPr/>
      <dgm:t>
        <a:bodyPr/>
        <a:lstStyle/>
        <a:p>
          <a:endParaRPr lang="zh-CN" altLang="en-US"/>
        </a:p>
      </dgm:t>
    </dgm:pt>
  </dgm:ptLst>
  <dgm:cxnLst>
    <dgm:cxn modelId="{B3ECF953-210D-BC43-A7D5-5BB1D476FDD2}" type="presOf" srcId="{5C3ACD0D-66B7-4124-8E2A-FAB0F669F067}" destId="{DAE5A604-42DA-4D0C-B14C-0FC4E87D0615}" srcOrd="0" destOrd="0" presId="urn:microsoft.com/office/officeart/2005/8/layout/vList2"/>
    <dgm:cxn modelId="{DBDF45EA-1243-4922-AA41-4825D0CD71C7}" srcId="{A246B80A-E3EC-4286-BDC1-C15AB129F26F}" destId="{A282E803-0246-4D20-9B5E-07BC875947F4}" srcOrd="0" destOrd="0" parTransId="{42D875C5-5EAA-470D-90CA-C3576B27B589}" sibTransId="{457AFF9B-AE58-42BC-8C63-7645107D8931}"/>
    <dgm:cxn modelId="{1D7ECF17-96FD-417A-82B5-3F8B747B29FB}" srcId="{3473F52A-06CE-4E61-9CC4-B7D2896E702D}" destId="{A620A63C-4EB2-43B9-BB86-05693867DC3D}" srcOrd="0" destOrd="0" parTransId="{C040EBC0-DE53-4FCA-B101-64B5C045FE1B}" sibTransId="{BC45F2EE-A4B1-4399-A523-2B6CEFB2EB74}"/>
    <dgm:cxn modelId="{17C3F379-25DE-344E-9534-B1B349650CAD}" type="presOf" srcId="{A282E803-0246-4D20-9B5E-07BC875947F4}" destId="{29E1E944-B47B-4F7B-B120-ED4AE717AC5C}" srcOrd="0" destOrd="0" presId="urn:microsoft.com/office/officeart/2005/8/layout/vList2"/>
    <dgm:cxn modelId="{B24D5A17-2312-4F2D-84E5-429ECEB60E2B}" srcId="{AA364F94-790C-44B4-B7B9-2CCF337095F0}" destId="{5C3ACD0D-66B7-4124-8E2A-FAB0F669F067}" srcOrd="2" destOrd="0" parTransId="{802A0BC4-E603-4F1A-83E9-5490A78B792E}" sibTransId="{C13ACA4C-90D8-4643-A5EC-9FE5330CB313}"/>
    <dgm:cxn modelId="{BED831D6-C1CD-41B7-BC32-A586C187523C}" srcId="{AA364F94-790C-44B4-B7B9-2CCF337095F0}" destId="{3473F52A-06CE-4E61-9CC4-B7D2896E702D}" srcOrd="1" destOrd="0" parTransId="{48A94FB6-80BA-44C4-BB35-E2FD9E9BEA0C}" sibTransId="{8AE960B0-B486-4D7D-9911-5D1E54C39636}"/>
    <dgm:cxn modelId="{81A5942C-725A-CA4C-B72C-AE0B5FE7DF6F}" type="presOf" srcId="{BDB4DB79-DEE9-4CB1-8E83-02A47E09970E}" destId="{93665AD7-8FF8-4559-A56B-C410C16ECEF6}" srcOrd="0" destOrd="0" presId="urn:microsoft.com/office/officeart/2005/8/layout/vList2"/>
    <dgm:cxn modelId="{0B58D460-7807-8547-8A6F-B5BE534850FC}" type="presOf" srcId="{A246B80A-E3EC-4286-BDC1-C15AB129F26F}" destId="{E5609102-6833-4D81-9D43-C70C01DA240C}" srcOrd="0" destOrd="0" presId="urn:microsoft.com/office/officeart/2005/8/layout/vList2"/>
    <dgm:cxn modelId="{3153E772-AB42-3A4F-B829-5FCCBB50FEB3}" type="presOf" srcId="{A620A63C-4EB2-43B9-BB86-05693867DC3D}" destId="{2D137D68-A9E8-408A-A291-7ED8D60B9942}" srcOrd="0" destOrd="0" presId="urn:microsoft.com/office/officeart/2005/8/layout/vList2"/>
    <dgm:cxn modelId="{FC94ECC7-0004-433E-A33E-0C8BCFFCA6DB}" srcId="{AA364F94-790C-44B4-B7B9-2CCF337095F0}" destId="{A246B80A-E3EC-4286-BDC1-C15AB129F26F}" srcOrd="0" destOrd="0" parTransId="{3C15ACD9-859B-4E54-8ACE-D714CF79A27D}" sibTransId="{8BAD296F-D68C-4841-848B-3E90CF049C19}"/>
    <dgm:cxn modelId="{F2A0AECD-6937-4C72-B67C-49FE51F8CAFE}" srcId="{AA364F94-790C-44B4-B7B9-2CCF337095F0}" destId="{830D0A2F-19AB-4948-9F13-CEF1981B12FF}" srcOrd="3" destOrd="0" parTransId="{4556256C-E2DF-4329-B783-271029959F3C}" sibTransId="{98346459-4DCF-4F2B-814E-D381D3D9B2E2}"/>
    <dgm:cxn modelId="{F60CF298-D6A0-5249-89C7-7AADB934FDAE}" type="presOf" srcId="{830D0A2F-19AB-4948-9F13-CEF1981B12FF}" destId="{A674566B-128C-48E5-B67D-F9DE85FFB55E}" srcOrd="0" destOrd="0" presId="urn:microsoft.com/office/officeart/2005/8/layout/vList2"/>
    <dgm:cxn modelId="{93753EAB-65B2-7C4A-997D-39E0A5F8D7E5}" type="presOf" srcId="{38128BEE-FA08-480A-9971-34F96F4BB890}" destId="{C43C4E43-A24A-4608-A144-CFC3009B121A}" srcOrd="0" destOrd="0" presId="urn:microsoft.com/office/officeart/2005/8/layout/vList2"/>
    <dgm:cxn modelId="{99BB3865-900C-4331-95A6-0D438294302F}" srcId="{5C3ACD0D-66B7-4124-8E2A-FAB0F669F067}" destId="{BDB4DB79-DEE9-4CB1-8E83-02A47E09970E}" srcOrd="0" destOrd="0" parTransId="{E9B53CC2-7AFE-4C1B-9446-285062A160AB}" sibTransId="{23D302F8-C893-4EF3-94E8-03C20096B6BA}"/>
    <dgm:cxn modelId="{E51202A9-2C73-4145-9041-BF8C4B523EB4}" type="presOf" srcId="{AA364F94-790C-44B4-B7B9-2CCF337095F0}" destId="{6ED99E34-4CD1-437A-BD5A-911168252A63}" srcOrd="0" destOrd="0" presId="urn:microsoft.com/office/officeart/2005/8/layout/vList2"/>
    <dgm:cxn modelId="{7BE8866A-7A91-477A-B769-48804088A58F}" srcId="{830D0A2F-19AB-4948-9F13-CEF1981B12FF}" destId="{38128BEE-FA08-480A-9971-34F96F4BB890}" srcOrd="0" destOrd="0" parTransId="{6BAB3606-97AD-4ED9-AE30-F1EF1DCF9DBC}" sibTransId="{340A3A30-A775-40EE-A8ED-E98603323873}"/>
    <dgm:cxn modelId="{E7F43094-A892-1946-AB6C-73AB044CD08F}" type="presOf" srcId="{3473F52A-06CE-4E61-9CC4-B7D2896E702D}" destId="{1ADF93DE-0514-4AA2-B6F7-248474BE94FF}" srcOrd="0" destOrd="0" presId="urn:microsoft.com/office/officeart/2005/8/layout/vList2"/>
    <dgm:cxn modelId="{73C8E544-A220-B345-B584-361526127E8F}" type="presParOf" srcId="{6ED99E34-4CD1-437A-BD5A-911168252A63}" destId="{E5609102-6833-4D81-9D43-C70C01DA240C}" srcOrd="0" destOrd="0" presId="urn:microsoft.com/office/officeart/2005/8/layout/vList2"/>
    <dgm:cxn modelId="{483404E1-99E7-7C46-84CA-DAEA7338F0F2}" type="presParOf" srcId="{6ED99E34-4CD1-437A-BD5A-911168252A63}" destId="{29E1E944-B47B-4F7B-B120-ED4AE717AC5C}" srcOrd="1" destOrd="0" presId="urn:microsoft.com/office/officeart/2005/8/layout/vList2"/>
    <dgm:cxn modelId="{E71CFD51-B379-B247-9849-8F400C959B8C}" type="presParOf" srcId="{6ED99E34-4CD1-437A-BD5A-911168252A63}" destId="{1ADF93DE-0514-4AA2-B6F7-248474BE94FF}" srcOrd="2" destOrd="0" presId="urn:microsoft.com/office/officeart/2005/8/layout/vList2"/>
    <dgm:cxn modelId="{C45E030D-1722-8B44-80BF-03D0F3514B8E}" type="presParOf" srcId="{6ED99E34-4CD1-437A-BD5A-911168252A63}" destId="{2D137D68-A9E8-408A-A291-7ED8D60B9942}" srcOrd="3" destOrd="0" presId="urn:microsoft.com/office/officeart/2005/8/layout/vList2"/>
    <dgm:cxn modelId="{20182BA8-5991-474E-958E-116DE9468670}" type="presParOf" srcId="{6ED99E34-4CD1-437A-BD5A-911168252A63}" destId="{DAE5A604-42DA-4D0C-B14C-0FC4E87D0615}" srcOrd="4" destOrd="0" presId="urn:microsoft.com/office/officeart/2005/8/layout/vList2"/>
    <dgm:cxn modelId="{C997D02F-C282-764D-9260-49B368B11BB9}" type="presParOf" srcId="{6ED99E34-4CD1-437A-BD5A-911168252A63}" destId="{93665AD7-8FF8-4559-A56B-C410C16ECEF6}" srcOrd="5" destOrd="0" presId="urn:microsoft.com/office/officeart/2005/8/layout/vList2"/>
    <dgm:cxn modelId="{10703BEB-4353-9542-964C-BC1958784AF0}" type="presParOf" srcId="{6ED99E34-4CD1-437A-BD5A-911168252A63}" destId="{A674566B-128C-48E5-B67D-F9DE85FFB55E}" srcOrd="6" destOrd="0" presId="urn:microsoft.com/office/officeart/2005/8/layout/vList2"/>
    <dgm:cxn modelId="{6145BE4C-AEC2-FC4F-9D83-7465B060A5B4}" type="presParOf" srcId="{6ED99E34-4CD1-437A-BD5A-911168252A63}" destId="{C43C4E43-A24A-4608-A144-CFC3009B121A}"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ABC2B9-6199-4B08-A193-4B2F7901084A}"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zh-CN" altLang="en-US"/>
        </a:p>
      </dgm:t>
    </dgm:pt>
    <dgm:pt modelId="{CDE7F5D6-9329-423B-B025-BBB041BB5FDF}">
      <dgm:prSet custT="1"/>
      <dgm:spPr/>
      <dgm:t>
        <a:bodyPr/>
        <a:lstStyle/>
        <a:p>
          <a:pPr rtl="0"/>
          <a:r>
            <a:rPr lang="en-US" sz="2400" dirty="0" smtClean="0"/>
            <a:t>CA </a:t>
          </a:r>
          <a:endParaRPr lang="zh-CN" sz="2400" dirty="0"/>
        </a:p>
      </dgm:t>
    </dgm:pt>
    <dgm:pt modelId="{9D9098B9-3151-4EFF-8EB7-0CFFCDFAE1D7}" type="parTrans" cxnId="{E547C110-92CC-43AF-B4D2-4BC2339867D5}">
      <dgm:prSet/>
      <dgm:spPr/>
      <dgm:t>
        <a:bodyPr/>
        <a:lstStyle/>
        <a:p>
          <a:endParaRPr lang="zh-CN" altLang="en-US" sz="2400"/>
        </a:p>
      </dgm:t>
    </dgm:pt>
    <dgm:pt modelId="{4344894D-330F-4B65-957A-63CC7D3B9039}" type="sibTrans" cxnId="{E547C110-92CC-43AF-B4D2-4BC2339867D5}">
      <dgm:prSet/>
      <dgm:spPr/>
      <dgm:t>
        <a:bodyPr/>
        <a:lstStyle/>
        <a:p>
          <a:endParaRPr lang="zh-CN" altLang="en-US" sz="2400"/>
        </a:p>
      </dgm:t>
    </dgm:pt>
    <dgm:pt modelId="{42617119-F3AE-47F3-A415-BE96BD1D68A7}">
      <dgm:prSet custT="1"/>
      <dgm:spPr/>
      <dgm:t>
        <a:bodyPr/>
        <a:lstStyle/>
        <a:p>
          <a:pPr rtl="0"/>
          <a:r>
            <a:rPr lang="en-US" sz="2400" dirty="0" smtClean="0">
              <a:latin typeface="Candara" charset="0"/>
              <a:ea typeface="Candara" charset="0"/>
              <a:cs typeface="Candara" charset="0"/>
            </a:rPr>
            <a:t>Economic benefit</a:t>
          </a:r>
          <a:endParaRPr lang="zh-CN" sz="2400" dirty="0">
            <a:latin typeface="Candara" charset="0"/>
            <a:ea typeface="Candara" charset="0"/>
            <a:cs typeface="Candara" charset="0"/>
          </a:endParaRPr>
        </a:p>
      </dgm:t>
    </dgm:pt>
    <dgm:pt modelId="{B5EC0EFA-4751-4EE0-A3E4-E218893A775D}" type="parTrans" cxnId="{F2C5BD9C-8AA0-4E4D-9C61-0C1C9EBB1B65}">
      <dgm:prSet/>
      <dgm:spPr/>
      <dgm:t>
        <a:bodyPr/>
        <a:lstStyle/>
        <a:p>
          <a:endParaRPr lang="zh-CN" altLang="en-US" sz="2400"/>
        </a:p>
      </dgm:t>
    </dgm:pt>
    <dgm:pt modelId="{7E47C5DA-A3EB-4C92-867F-2341A6B7DA05}" type="sibTrans" cxnId="{F2C5BD9C-8AA0-4E4D-9C61-0C1C9EBB1B65}">
      <dgm:prSet/>
      <dgm:spPr/>
      <dgm:t>
        <a:bodyPr/>
        <a:lstStyle/>
        <a:p>
          <a:endParaRPr lang="zh-CN" altLang="en-US" sz="2400"/>
        </a:p>
      </dgm:t>
    </dgm:pt>
    <dgm:pt modelId="{B89E1A66-8A02-4098-B4BA-D4571DD641E6}">
      <dgm:prSet custT="1"/>
      <dgm:spPr/>
      <dgm:t>
        <a:bodyPr/>
        <a:lstStyle/>
        <a:p>
          <a:pPr rtl="0"/>
          <a:r>
            <a:rPr lang="en-US" sz="2400" dirty="0" smtClean="0">
              <a:latin typeface="Candara" charset="0"/>
              <a:ea typeface="Candara" charset="0"/>
              <a:cs typeface="Candara" charset="0"/>
            </a:rPr>
            <a:t>misbehavior </a:t>
          </a:r>
          <a:endParaRPr lang="zh-CN" sz="2400" dirty="0">
            <a:latin typeface="Candara" charset="0"/>
            <a:ea typeface="Candara" charset="0"/>
            <a:cs typeface="Candara" charset="0"/>
          </a:endParaRPr>
        </a:p>
      </dgm:t>
    </dgm:pt>
    <dgm:pt modelId="{F1380766-A8BF-4F37-A92D-240E2C0EF573}" type="parTrans" cxnId="{C0EE0F84-54DA-42BA-9199-6E23685111FD}">
      <dgm:prSet/>
      <dgm:spPr/>
      <dgm:t>
        <a:bodyPr/>
        <a:lstStyle/>
        <a:p>
          <a:endParaRPr lang="zh-CN" altLang="en-US" sz="2400"/>
        </a:p>
      </dgm:t>
    </dgm:pt>
    <dgm:pt modelId="{0CBC700F-1CE8-4C5A-A6FD-1CBCB126538C}" type="sibTrans" cxnId="{C0EE0F84-54DA-42BA-9199-6E23685111FD}">
      <dgm:prSet/>
      <dgm:spPr/>
      <dgm:t>
        <a:bodyPr/>
        <a:lstStyle/>
        <a:p>
          <a:endParaRPr lang="zh-CN" altLang="en-US" sz="2400"/>
        </a:p>
      </dgm:t>
    </dgm:pt>
    <dgm:pt modelId="{28A3F925-5798-4DDC-A72C-6DCB6D8066B9}">
      <dgm:prSet custT="1"/>
      <dgm:spPr/>
      <dgm:t>
        <a:bodyPr/>
        <a:lstStyle/>
        <a:p>
          <a:pPr rtl="0"/>
          <a:r>
            <a:rPr lang="en-US" sz="2400" dirty="0" smtClean="0">
              <a:latin typeface="Candara" charset="0"/>
              <a:ea typeface="Candara" charset="0"/>
              <a:cs typeface="Candara" charset="0"/>
            </a:rPr>
            <a:t>Bookkeeper</a:t>
          </a:r>
          <a:endParaRPr lang="zh-CN" sz="2400" dirty="0">
            <a:latin typeface="Candara" charset="0"/>
            <a:ea typeface="Candara" charset="0"/>
            <a:cs typeface="Candara" charset="0"/>
          </a:endParaRPr>
        </a:p>
      </dgm:t>
    </dgm:pt>
    <dgm:pt modelId="{17221E0B-AD64-459C-AD7C-7B9E439D3303}" type="parTrans" cxnId="{C956D446-3608-44B8-BCF8-6C8D27A1EF09}">
      <dgm:prSet/>
      <dgm:spPr/>
      <dgm:t>
        <a:bodyPr/>
        <a:lstStyle/>
        <a:p>
          <a:endParaRPr lang="zh-CN" altLang="en-US" sz="2400"/>
        </a:p>
      </dgm:t>
    </dgm:pt>
    <dgm:pt modelId="{00A64E5B-5AB9-4044-B4C8-919D22583CEA}" type="sibTrans" cxnId="{C956D446-3608-44B8-BCF8-6C8D27A1EF09}">
      <dgm:prSet/>
      <dgm:spPr/>
      <dgm:t>
        <a:bodyPr/>
        <a:lstStyle/>
        <a:p>
          <a:endParaRPr lang="zh-CN" altLang="en-US" sz="2400"/>
        </a:p>
      </dgm:t>
    </dgm:pt>
    <mc:AlternateContent xmlns:mc="http://schemas.openxmlformats.org/markup-compatibility/2006" xmlns:a14="http://schemas.microsoft.com/office/drawing/2010/main">
      <mc:Choice Requires="a14">
        <dgm:pt modelId="{A0B4216D-3E33-40A8-BEE5-4F4B9675A221}">
          <dgm:prSet custT="1"/>
          <dgm:spPr/>
          <dgm:t>
            <a:bodyPr/>
            <a:lstStyle/>
            <a:p>
              <a:pPr rtl="0"/>
              <a14:m>
                <m:oMath xmlns:m="http://schemas.openxmlformats.org/officeDocument/2006/math">
                  <m:r>
                    <a:rPr lang="en-US" sz="1800" b="0" i="1" smtClean="0">
                      <a:latin typeface="Cambria Math" panose="02040503050406030204" pitchFamily="18" charset="0"/>
                    </a:rPr>
                    <m:t>𝐷</m:t>
                  </m:r>
                  <m:r>
                    <a:rPr lang="en-US" sz="1800" b="0" i="1" smtClean="0">
                      <a:latin typeface="Cambria Math" panose="02040503050406030204" pitchFamily="18" charset="0"/>
                    </a:rPr>
                    <m:t>={</m:t>
                  </m:r>
                  <m:sSub>
                    <m:sSubPr>
                      <m:ctrlPr>
                        <a:rPr lang="en-US" sz="1800" b="0" i="1">
                          <a:latin typeface="Cambria Math" charset="0"/>
                        </a:rPr>
                      </m:ctrlPr>
                    </m:sSubPr>
                    <m:e>
                      <m:r>
                        <a:rPr lang="en-US" sz="1800" b="0" i="1">
                          <a:latin typeface="Cambria Math" panose="02040503050406030204" pitchFamily="18" charset="0"/>
                        </a:rPr>
                        <m:t>𝑑</m:t>
                      </m:r>
                    </m:e>
                    <m:sub>
                      <m:r>
                        <a:rPr lang="en-US" sz="1800" b="0" i="1">
                          <a:latin typeface="Cambria Math" panose="02040503050406030204" pitchFamily="18" charset="0"/>
                        </a:rPr>
                        <m:t>1</m:t>
                      </m:r>
                    </m:sub>
                  </m:sSub>
                  <m:r>
                    <a:rPr lang="en-US" sz="1800" b="0" i="1">
                      <a:latin typeface="Cambria Math" panose="02040503050406030204" pitchFamily="18" charset="0"/>
                    </a:rPr>
                    <m:t>, </m:t>
                  </m:r>
                  <m:sSub>
                    <m:sSubPr>
                      <m:ctrlPr>
                        <a:rPr lang="en-US" sz="1800" b="0" i="1">
                          <a:latin typeface="Cambria Math" charset="0"/>
                        </a:rPr>
                      </m:ctrlPr>
                    </m:sSubPr>
                    <m:e>
                      <m:r>
                        <a:rPr lang="en-US" sz="1800" b="0" i="1">
                          <a:latin typeface="Cambria Math" panose="02040503050406030204" pitchFamily="18" charset="0"/>
                        </a:rPr>
                        <m:t>𝑑</m:t>
                      </m:r>
                    </m:e>
                    <m:sub>
                      <m:r>
                        <a:rPr lang="en-US" sz="1800" b="0" i="1">
                          <a:latin typeface="Cambria Math" panose="02040503050406030204" pitchFamily="18" charset="0"/>
                        </a:rPr>
                        <m:t>2</m:t>
                      </m:r>
                    </m:sub>
                  </m:sSub>
                  <m:r>
                    <a:rPr lang="en-US" sz="1800" b="0" i="1">
                      <a:latin typeface="Cambria Math" panose="02040503050406030204" pitchFamily="18" charset="0"/>
                    </a:rPr>
                    <m:t>,…,</m:t>
                  </m:r>
                  <m:sSub>
                    <m:sSubPr>
                      <m:ctrlPr>
                        <a:rPr lang="en-US" sz="1800" b="0" i="1">
                          <a:latin typeface="Cambria Math" charset="0"/>
                        </a:rPr>
                      </m:ctrlPr>
                    </m:sSubPr>
                    <m:e>
                      <m:r>
                        <a:rPr lang="en-US" sz="1800" b="0" i="1">
                          <a:latin typeface="Cambria Math" panose="02040503050406030204" pitchFamily="18" charset="0"/>
                        </a:rPr>
                        <m:t>𝑑</m:t>
                      </m:r>
                    </m:e>
                    <m:sub>
                      <m:r>
                        <a:rPr lang="en-US" sz="1800" b="0" i="1">
                          <a:latin typeface="Cambria Math" panose="02040503050406030204" pitchFamily="18" charset="0"/>
                        </a:rPr>
                        <m:t>𝑛</m:t>
                      </m:r>
                    </m:sub>
                  </m:sSub>
                  <m:r>
                    <a:rPr lang="en-US" sz="1800" b="0" i="1">
                      <a:latin typeface="Cambria Math" panose="02040503050406030204" pitchFamily="18" charset="0"/>
                    </a:rPr>
                    <m:t>}</m:t>
                  </m:r>
                </m:oMath>
              </a14:m>
              <a:r>
                <a:rPr lang="zh-CN" sz="1800" dirty="0"/>
                <a:t> </a:t>
              </a:r>
              <a:r>
                <a:rPr lang="en-US" sz="1800" dirty="0"/>
                <a:t>is initialized by CA’s certificates operation</a:t>
              </a:r>
              <a:endParaRPr lang="zh-CN" sz="1800" dirty="0"/>
            </a:p>
          </dgm:t>
        </dgm:pt>
      </mc:Choice>
      <mc:Fallback xmlns="">
        <dgm:pt modelId="{A0B4216D-3E33-40A8-BEE5-4F4B9675A221}">
          <dgm:prSet custT="1"/>
          <dgm:spPr/>
          <dgm:t>
            <a:bodyPr/>
            <a:lstStyle/>
            <a:p>
              <a:pPr rtl="0"/>
              <a:r>
                <a:rPr lang="en-US" sz="1800" b="0" i="0" smtClean="0"/>
                <a:t>𝐷={</a:t>
              </a:r>
              <a:r>
                <a:rPr lang="en-US" sz="1800" b="0" i="0"/>
                <a:t>𝑑_1, 𝑑_2,…,𝑑_𝑛}</a:t>
              </a:r>
              <a:r>
                <a:rPr lang="zh-CN" sz="1800" dirty="0"/>
                <a:t> </a:t>
              </a:r>
              <a:r>
                <a:rPr lang="en-US" sz="1800" dirty="0"/>
                <a:t>is initialized by CA’s certificates operation</a:t>
              </a:r>
              <a:endParaRPr lang="zh-CN" sz="1800" dirty="0"/>
            </a:p>
          </dgm:t>
        </dgm:pt>
      </mc:Fallback>
    </mc:AlternateContent>
    <dgm:pt modelId="{D231796C-4DAF-4D19-9783-F9A10B17A858}" type="parTrans" cxnId="{895A8EE7-4E77-4EF0-A987-5924E0B51B06}">
      <dgm:prSet/>
      <dgm:spPr/>
      <dgm:t>
        <a:bodyPr/>
        <a:lstStyle/>
        <a:p>
          <a:endParaRPr lang="zh-CN" altLang="en-US" sz="2400"/>
        </a:p>
      </dgm:t>
    </dgm:pt>
    <dgm:pt modelId="{6A5CEA9F-438C-4807-ADCA-439D518E9FA1}" type="sibTrans" cxnId="{895A8EE7-4E77-4EF0-A987-5924E0B51B06}">
      <dgm:prSet/>
      <dgm:spPr/>
      <dgm:t>
        <a:bodyPr/>
        <a:lstStyle/>
        <a:p>
          <a:endParaRPr lang="zh-CN" altLang="en-US" sz="2400"/>
        </a:p>
      </dgm:t>
    </dgm:pt>
    <dgm:pt modelId="{C22119F9-E398-48C9-8277-981D1D8F1CDD}">
      <dgm:prSet custT="1"/>
      <dgm:spPr/>
      <dgm:t>
        <a:bodyPr/>
        <a:lstStyle/>
        <a:p>
          <a:pPr rtl="0"/>
          <a:r>
            <a:rPr lang="en-US" sz="1800" smtClean="0"/>
            <a:t>The leader election</a:t>
          </a:r>
          <a:endParaRPr lang="zh-CN" sz="1800"/>
        </a:p>
      </dgm:t>
    </dgm:pt>
    <dgm:pt modelId="{1197D6D0-BD70-48E0-BA76-1C2EC809BD15}" type="parTrans" cxnId="{11767FC9-CEA4-4FE7-B07F-0C267053DE0B}">
      <dgm:prSet/>
      <dgm:spPr/>
      <dgm:t>
        <a:bodyPr/>
        <a:lstStyle/>
        <a:p>
          <a:endParaRPr lang="zh-CN" altLang="en-US" sz="2400"/>
        </a:p>
      </dgm:t>
    </dgm:pt>
    <dgm:pt modelId="{E737C4A3-4002-4DAD-90DC-4356D3433EB1}" type="sibTrans" cxnId="{11767FC9-CEA4-4FE7-B07F-0C267053DE0B}">
      <dgm:prSet/>
      <dgm:spPr/>
      <dgm:t>
        <a:bodyPr/>
        <a:lstStyle/>
        <a:p>
          <a:endParaRPr lang="zh-CN" altLang="en-US" sz="2400"/>
        </a:p>
      </dgm:t>
    </dgm:pt>
    <dgm:pt modelId="{5F36F0A4-3308-4C2B-AFD5-44514CD5B60E}" type="pres">
      <dgm:prSet presAssocID="{A4ABC2B9-6199-4B08-A193-4B2F7901084A}" presName="compositeShape" presStyleCnt="0">
        <dgm:presLayoutVars>
          <dgm:chMax val="2"/>
          <dgm:dir/>
          <dgm:resizeHandles val="exact"/>
        </dgm:presLayoutVars>
      </dgm:prSet>
      <dgm:spPr/>
      <dgm:t>
        <a:bodyPr/>
        <a:lstStyle/>
        <a:p>
          <a:endParaRPr lang="zh-CN" altLang="en-US"/>
        </a:p>
      </dgm:t>
    </dgm:pt>
    <dgm:pt modelId="{EEBC4A9F-3F53-4AC9-8D3E-D512CA98D471}" type="pres">
      <dgm:prSet presAssocID="{A4ABC2B9-6199-4B08-A193-4B2F7901084A}" presName="divider" presStyleLbl="fgShp" presStyleIdx="0" presStyleCnt="1" custScaleX="100000"/>
      <dgm:spPr/>
    </dgm:pt>
    <dgm:pt modelId="{F083DC6F-658B-43D9-A9FA-FA59A7B7841C}" type="pres">
      <dgm:prSet presAssocID="{CDE7F5D6-9329-423B-B025-BBB041BB5FDF}" presName="downArrow" presStyleLbl="node1" presStyleIdx="0" presStyleCnt="2" custScaleX="82214" custLinFactNeighborX="-29547" custLinFactNeighborY="183"/>
      <dgm:spPr>
        <a:noFill/>
        <a:ln>
          <a:noFill/>
        </a:ln>
      </dgm:spPr>
      <dgm:t>
        <a:bodyPr/>
        <a:lstStyle/>
        <a:p>
          <a:endParaRPr lang="zh-CN" altLang="en-US"/>
        </a:p>
      </dgm:t>
    </dgm:pt>
    <dgm:pt modelId="{491BFE99-F3DE-40EE-A66A-74BDE6EB206F}" type="pres">
      <dgm:prSet presAssocID="{CDE7F5D6-9329-423B-B025-BBB041BB5FDF}" presName="downArrowText" presStyleLbl="revTx" presStyleIdx="0" presStyleCnt="2" custScaleX="192981" custLinFactNeighborX="-69777" custLinFactNeighborY="8806">
        <dgm:presLayoutVars>
          <dgm:bulletEnabled val="1"/>
        </dgm:presLayoutVars>
      </dgm:prSet>
      <dgm:spPr/>
      <dgm:t>
        <a:bodyPr/>
        <a:lstStyle/>
        <a:p>
          <a:endParaRPr lang="zh-CN" altLang="en-US"/>
        </a:p>
      </dgm:t>
    </dgm:pt>
    <dgm:pt modelId="{04E3DDDA-EFE5-41E1-A197-0803F2963EF1}" type="pres">
      <dgm:prSet presAssocID="{28A3F925-5798-4DDC-A72C-6DCB6D8066B9}" presName="upArrow" presStyleLbl="node1" presStyleIdx="1" presStyleCnt="2" custScaleX="81456" custLinFactNeighborX="48717"/>
      <dgm:spPr>
        <a:noFill/>
        <a:ln>
          <a:noFill/>
        </a:ln>
      </dgm:spPr>
      <dgm:t>
        <a:bodyPr/>
        <a:lstStyle/>
        <a:p>
          <a:endParaRPr lang="zh-CN" altLang="en-US"/>
        </a:p>
      </dgm:t>
    </dgm:pt>
    <dgm:pt modelId="{07EBDA3F-51F2-4424-8428-B315F3A4367F}" type="pres">
      <dgm:prSet presAssocID="{28A3F925-5798-4DDC-A72C-6DCB6D8066B9}" presName="upArrowText" presStyleLbl="revTx" presStyleIdx="1" presStyleCnt="2" custScaleX="145552" custLinFactNeighborX="58305" custLinFactNeighborY="3535">
        <dgm:presLayoutVars>
          <dgm:bulletEnabled val="1"/>
        </dgm:presLayoutVars>
      </dgm:prSet>
      <dgm:spPr/>
      <dgm:t>
        <a:bodyPr/>
        <a:lstStyle/>
        <a:p>
          <a:endParaRPr lang="zh-CN" altLang="en-US"/>
        </a:p>
      </dgm:t>
    </dgm:pt>
  </dgm:ptLst>
  <dgm:cxnLst>
    <dgm:cxn modelId="{ADB43B33-3810-5A41-9C17-F1A67C386764}" type="presOf" srcId="{42617119-F3AE-47F3-A415-BE96BD1D68A7}" destId="{491BFE99-F3DE-40EE-A66A-74BDE6EB206F}" srcOrd="0" destOrd="1" presId="urn:microsoft.com/office/officeart/2005/8/layout/arrow3"/>
    <dgm:cxn modelId="{BAC87AC9-618F-A843-A3FC-3AFADAE58EA8}" type="presOf" srcId="{CDE7F5D6-9329-423B-B025-BBB041BB5FDF}" destId="{491BFE99-F3DE-40EE-A66A-74BDE6EB206F}" srcOrd="0" destOrd="0" presId="urn:microsoft.com/office/officeart/2005/8/layout/arrow3"/>
    <dgm:cxn modelId="{CA0957A5-3786-0E4A-A50F-8212B5316FE3}" type="presOf" srcId="{C22119F9-E398-48C9-8277-981D1D8F1CDD}" destId="{07EBDA3F-51F2-4424-8428-B315F3A4367F}" srcOrd="0" destOrd="2" presId="urn:microsoft.com/office/officeart/2005/8/layout/arrow3"/>
    <dgm:cxn modelId="{F2C5BD9C-8AA0-4E4D-9C61-0C1C9EBB1B65}" srcId="{CDE7F5D6-9329-423B-B025-BBB041BB5FDF}" destId="{42617119-F3AE-47F3-A415-BE96BD1D68A7}" srcOrd="0" destOrd="0" parTransId="{B5EC0EFA-4751-4EE0-A3E4-E218893A775D}" sibTransId="{7E47C5DA-A3EB-4C92-867F-2341A6B7DA05}"/>
    <dgm:cxn modelId="{C956D446-3608-44B8-BCF8-6C8D27A1EF09}" srcId="{A4ABC2B9-6199-4B08-A193-4B2F7901084A}" destId="{28A3F925-5798-4DDC-A72C-6DCB6D8066B9}" srcOrd="1" destOrd="0" parTransId="{17221E0B-AD64-459C-AD7C-7B9E439D3303}" sibTransId="{00A64E5B-5AB9-4044-B4C8-919D22583CEA}"/>
    <dgm:cxn modelId="{E547C110-92CC-43AF-B4D2-4BC2339867D5}" srcId="{A4ABC2B9-6199-4B08-A193-4B2F7901084A}" destId="{CDE7F5D6-9329-423B-B025-BBB041BB5FDF}" srcOrd="0" destOrd="0" parTransId="{9D9098B9-3151-4EFF-8EB7-0CFFCDFAE1D7}" sibTransId="{4344894D-330F-4B65-957A-63CC7D3B9039}"/>
    <dgm:cxn modelId="{20F6EDF1-B973-9D4A-9320-F2A4FD0FBE60}" type="presOf" srcId="{A4ABC2B9-6199-4B08-A193-4B2F7901084A}" destId="{5F36F0A4-3308-4C2B-AFD5-44514CD5B60E}" srcOrd="0" destOrd="0" presId="urn:microsoft.com/office/officeart/2005/8/layout/arrow3"/>
    <dgm:cxn modelId="{BFB40AA4-182A-DE45-A766-3873A84A8246}" type="presOf" srcId="{A0B4216D-3E33-40A8-BEE5-4F4B9675A221}" destId="{07EBDA3F-51F2-4424-8428-B315F3A4367F}" srcOrd="0" destOrd="1" presId="urn:microsoft.com/office/officeart/2005/8/layout/arrow3"/>
    <dgm:cxn modelId="{11767FC9-CEA4-4FE7-B07F-0C267053DE0B}" srcId="{28A3F925-5798-4DDC-A72C-6DCB6D8066B9}" destId="{C22119F9-E398-48C9-8277-981D1D8F1CDD}" srcOrd="1" destOrd="0" parTransId="{1197D6D0-BD70-48E0-BA76-1C2EC809BD15}" sibTransId="{E737C4A3-4002-4DAD-90DC-4356D3433EB1}"/>
    <dgm:cxn modelId="{895A8EE7-4E77-4EF0-A987-5924E0B51B06}" srcId="{28A3F925-5798-4DDC-A72C-6DCB6D8066B9}" destId="{A0B4216D-3E33-40A8-BEE5-4F4B9675A221}" srcOrd="0" destOrd="0" parTransId="{D231796C-4DAF-4D19-9783-F9A10B17A858}" sibTransId="{6A5CEA9F-438C-4807-ADCA-439D518E9FA1}"/>
    <dgm:cxn modelId="{DDADB589-80B5-7941-9077-D8ACF3CC7A9B}" type="presOf" srcId="{B89E1A66-8A02-4098-B4BA-D4571DD641E6}" destId="{491BFE99-F3DE-40EE-A66A-74BDE6EB206F}" srcOrd="0" destOrd="2" presId="urn:microsoft.com/office/officeart/2005/8/layout/arrow3"/>
    <dgm:cxn modelId="{C0EE0F84-54DA-42BA-9199-6E23685111FD}" srcId="{CDE7F5D6-9329-423B-B025-BBB041BB5FDF}" destId="{B89E1A66-8A02-4098-B4BA-D4571DD641E6}" srcOrd="1" destOrd="0" parTransId="{F1380766-A8BF-4F37-A92D-240E2C0EF573}" sibTransId="{0CBC700F-1CE8-4C5A-A6FD-1CBCB126538C}"/>
    <dgm:cxn modelId="{AE2B8F7D-76B9-2C42-9803-30BECD4FE55D}" type="presOf" srcId="{28A3F925-5798-4DDC-A72C-6DCB6D8066B9}" destId="{07EBDA3F-51F2-4424-8428-B315F3A4367F}" srcOrd="0" destOrd="0" presId="urn:microsoft.com/office/officeart/2005/8/layout/arrow3"/>
    <dgm:cxn modelId="{753F7D8B-04E9-E840-97EA-923907906CCF}" type="presParOf" srcId="{5F36F0A4-3308-4C2B-AFD5-44514CD5B60E}" destId="{EEBC4A9F-3F53-4AC9-8D3E-D512CA98D471}" srcOrd="0" destOrd="0" presId="urn:microsoft.com/office/officeart/2005/8/layout/arrow3"/>
    <dgm:cxn modelId="{70A14791-2753-214B-B384-0636996B1260}" type="presParOf" srcId="{5F36F0A4-3308-4C2B-AFD5-44514CD5B60E}" destId="{F083DC6F-658B-43D9-A9FA-FA59A7B7841C}" srcOrd="1" destOrd="0" presId="urn:microsoft.com/office/officeart/2005/8/layout/arrow3"/>
    <dgm:cxn modelId="{3B8F9682-CA4D-3445-A896-0849D8BAD5CE}" type="presParOf" srcId="{5F36F0A4-3308-4C2B-AFD5-44514CD5B60E}" destId="{491BFE99-F3DE-40EE-A66A-74BDE6EB206F}" srcOrd="2" destOrd="0" presId="urn:microsoft.com/office/officeart/2005/8/layout/arrow3"/>
    <dgm:cxn modelId="{7AC71B8F-6835-A848-B5EB-89B685AA9226}" type="presParOf" srcId="{5F36F0A4-3308-4C2B-AFD5-44514CD5B60E}" destId="{04E3DDDA-EFE5-41E1-A197-0803F2963EF1}" srcOrd="3" destOrd="0" presId="urn:microsoft.com/office/officeart/2005/8/layout/arrow3"/>
    <dgm:cxn modelId="{CED08EA0-50C5-F545-84BE-BB116C4AA414}" type="presParOf" srcId="{5F36F0A4-3308-4C2B-AFD5-44514CD5B60E}" destId="{07EBDA3F-51F2-4424-8428-B315F3A4367F}"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ABC2B9-6199-4B08-A193-4B2F7901084A}"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zh-CN" altLang="en-US"/>
        </a:p>
      </dgm:t>
    </dgm:pt>
    <dgm:pt modelId="{CDE7F5D6-9329-423B-B025-BBB041BB5FDF}">
      <dgm:prSet custT="1"/>
      <dgm:spPr/>
      <dgm:t>
        <a:bodyPr/>
        <a:lstStyle/>
        <a:p>
          <a:pPr rtl="0"/>
          <a:r>
            <a:rPr lang="en-US" sz="2400" dirty="0" smtClean="0"/>
            <a:t>CA </a:t>
          </a:r>
          <a:endParaRPr lang="zh-CN" sz="2400" dirty="0"/>
        </a:p>
      </dgm:t>
    </dgm:pt>
    <dgm:pt modelId="{9D9098B9-3151-4EFF-8EB7-0CFFCDFAE1D7}" type="parTrans" cxnId="{E547C110-92CC-43AF-B4D2-4BC2339867D5}">
      <dgm:prSet/>
      <dgm:spPr/>
      <dgm:t>
        <a:bodyPr/>
        <a:lstStyle/>
        <a:p>
          <a:endParaRPr lang="zh-CN" altLang="en-US" sz="2400"/>
        </a:p>
      </dgm:t>
    </dgm:pt>
    <dgm:pt modelId="{4344894D-330F-4B65-957A-63CC7D3B9039}" type="sibTrans" cxnId="{E547C110-92CC-43AF-B4D2-4BC2339867D5}">
      <dgm:prSet/>
      <dgm:spPr/>
      <dgm:t>
        <a:bodyPr/>
        <a:lstStyle/>
        <a:p>
          <a:endParaRPr lang="zh-CN" altLang="en-US" sz="2400"/>
        </a:p>
      </dgm:t>
    </dgm:pt>
    <dgm:pt modelId="{42617119-F3AE-47F3-A415-BE96BD1D68A7}">
      <dgm:prSet custT="1"/>
      <dgm:spPr/>
      <dgm:t>
        <a:bodyPr/>
        <a:lstStyle/>
        <a:p>
          <a:pPr rtl="0"/>
          <a:r>
            <a:rPr lang="en-US" sz="2400" dirty="0" smtClean="0">
              <a:latin typeface="Candara" charset="0"/>
              <a:ea typeface="Candara" charset="0"/>
              <a:cs typeface="Candara" charset="0"/>
            </a:rPr>
            <a:t>Economic benefit</a:t>
          </a:r>
          <a:endParaRPr lang="zh-CN" sz="2400" dirty="0">
            <a:latin typeface="Candara" charset="0"/>
            <a:ea typeface="Candara" charset="0"/>
            <a:cs typeface="Candara" charset="0"/>
          </a:endParaRPr>
        </a:p>
      </dgm:t>
    </dgm:pt>
    <dgm:pt modelId="{B5EC0EFA-4751-4EE0-A3E4-E218893A775D}" type="parTrans" cxnId="{F2C5BD9C-8AA0-4E4D-9C61-0C1C9EBB1B65}">
      <dgm:prSet/>
      <dgm:spPr/>
      <dgm:t>
        <a:bodyPr/>
        <a:lstStyle/>
        <a:p>
          <a:endParaRPr lang="zh-CN" altLang="en-US" sz="2400"/>
        </a:p>
      </dgm:t>
    </dgm:pt>
    <dgm:pt modelId="{7E47C5DA-A3EB-4C92-867F-2341A6B7DA05}" type="sibTrans" cxnId="{F2C5BD9C-8AA0-4E4D-9C61-0C1C9EBB1B65}">
      <dgm:prSet/>
      <dgm:spPr/>
      <dgm:t>
        <a:bodyPr/>
        <a:lstStyle/>
        <a:p>
          <a:endParaRPr lang="zh-CN" altLang="en-US" sz="2400"/>
        </a:p>
      </dgm:t>
    </dgm:pt>
    <dgm:pt modelId="{B89E1A66-8A02-4098-B4BA-D4571DD641E6}">
      <dgm:prSet custT="1"/>
      <dgm:spPr/>
      <dgm:t>
        <a:bodyPr/>
        <a:lstStyle/>
        <a:p>
          <a:pPr rtl="0"/>
          <a:r>
            <a:rPr lang="en-US" sz="2400" dirty="0" smtClean="0">
              <a:latin typeface="Candara" charset="0"/>
              <a:ea typeface="Candara" charset="0"/>
              <a:cs typeface="Candara" charset="0"/>
            </a:rPr>
            <a:t>misbehavior </a:t>
          </a:r>
          <a:endParaRPr lang="zh-CN" sz="2400" dirty="0">
            <a:latin typeface="Candara" charset="0"/>
            <a:ea typeface="Candara" charset="0"/>
            <a:cs typeface="Candara" charset="0"/>
          </a:endParaRPr>
        </a:p>
      </dgm:t>
    </dgm:pt>
    <dgm:pt modelId="{F1380766-A8BF-4F37-A92D-240E2C0EF573}" type="parTrans" cxnId="{C0EE0F84-54DA-42BA-9199-6E23685111FD}">
      <dgm:prSet/>
      <dgm:spPr/>
      <dgm:t>
        <a:bodyPr/>
        <a:lstStyle/>
        <a:p>
          <a:endParaRPr lang="zh-CN" altLang="en-US" sz="2400"/>
        </a:p>
      </dgm:t>
    </dgm:pt>
    <dgm:pt modelId="{0CBC700F-1CE8-4C5A-A6FD-1CBCB126538C}" type="sibTrans" cxnId="{C0EE0F84-54DA-42BA-9199-6E23685111FD}">
      <dgm:prSet/>
      <dgm:spPr/>
      <dgm:t>
        <a:bodyPr/>
        <a:lstStyle/>
        <a:p>
          <a:endParaRPr lang="zh-CN" altLang="en-US" sz="2400"/>
        </a:p>
      </dgm:t>
    </dgm:pt>
    <dgm:pt modelId="{28A3F925-5798-4DDC-A72C-6DCB6D8066B9}">
      <dgm:prSet custT="1"/>
      <dgm:spPr>
        <a:blipFill rotWithShape="0">
          <a:blip xmlns:r="http://schemas.openxmlformats.org/officeDocument/2006/relationships" r:embed="rId1"/>
          <a:stretch>
            <a:fillRect l="-515" b="-397"/>
          </a:stretch>
        </a:blipFill>
      </dgm:spPr>
      <dgm:t>
        <a:bodyPr/>
        <a:lstStyle/>
        <a:p>
          <a:r>
            <a:rPr lang="en-US">
              <a:noFill/>
            </a:rPr>
            <a:t> </a:t>
          </a:r>
        </a:p>
      </dgm:t>
    </dgm:pt>
    <dgm:pt modelId="{17221E0B-AD64-459C-AD7C-7B9E439D3303}" type="parTrans" cxnId="{C956D446-3608-44B8-BCF8-6C8D27A1EF09}">
      <dgm:prSet/>
      <dgm:spPr/>
      <dgm:t>
        <a:bodyPr/>
        <a:lstStyle/>
        <a:p>
          <a:endParaRPr lang="zh-CN" altLang="en-US" sz="2400"/>
        </a:p>
      </dgm:t>
    </dgm:pt>
    <dgm:pt modelId="{00A64E5B-5AB9-4044-B4C8-919D22583CEA}" type="sibTrans" cxnId="{C956D446-3608-44B8-BCF8-6C8D27A1EF09}">
      <dgm:prSet/>
      <dgm:spPr/>
      <dgm:t>
        <a:bodyPr/>
        <a:lstStyle/>
        <a:p>
          <a:endParaRPr lang="zh-CN" altLang="en-US" sz="2400"/>
        </a:p>
      </dgm:t>
    </dgm:pt>
    <dgm:pt modelId="{A0B4216D-3E33-40A8-BEE5-4F4B9675A221}">
      <dgm:prSet custT="1"/>
      <dgm:spPr/>
      <dgm:t>
        <a:bodyPr/>
        <a:lstStyle/>
        <a:p>
          <a:r>
            <a:rPr lang="en-US">
              <a:noFill/>
            </a:rPr>
            <a:t> </a:t>
          </a:r>
        </a:p>
      </dgm:t>
    </dgm:pt>
    <dgm:pt modelId="{D231796C-4DAF-4D19-9783-F9A10B17A858}" type="parTrans" cxnId="{895A8EE7-4E77-4EF0-A987-5924E0B51B06}">
      <dgm:prSet/>
      <dgm:spPr/>
      <dgm:t>
        <a:bodyPr/>
        <a:lstStyle/>
        <a:p>
          <a:endParaRPr lang="zh-CN" altLang="en-US" sz="2400"/>
        </a:p>
      </dgm:t>
    </dgm:pt>
    <dgm:pt modelId="{6A5CEA9F-438C-4807-ADCA-439D518E9FA1}" type="sibTrans" cxnId="{895A8EE7-4E77-4EF0-A987-5924E0B51B06}">
      <dgm:prSet/>
      <dgm:spPr/>
      <dgm:t>
        <a:bodyPr/>
        <a:lstStyle/>
        <a:p>
          <a:endParaRPr lang="zh-CN" altLang="en-US" sz="2400"/>
        </a:p>
      </dgm:t>
    </dgm:pt>
    <dgm:pt modelId="{C22119F9-E398-48C9-8277-981D1D8F1CDD}">
      <dgm:prSet custT="1"/>
      <dgm:spPr/>
      <dgm:t>
        <a:bodyPr/>
        <a:lstStyle/>
        <a:p>
          <a:r>
            <a:rPr lang="en-US">
              <a:noFill/>
            </a:rPr>
            <a:t> </a:t>
          </a:r>
        </a:p>
      </dgm:t>
    </dgm:pt>
    <dgm:pt modelId="{1197D6D0-BD70-48E0-BA76-1C2EC809BD15}" type="parTrans" cxnId="{11767FC9-CEA4-4FE7-B07F-0C267053DE0B}">
      <dgm:prSet/>
      <dgm:spPr/>
      <dgm:t>
        <a:bodyPr/>
        <a:lstStyle/>
        <a:p>
          <a:endParaRPr lang="zh-CN" altLang="en-US" sz="2400"/>
        </a:p>
      </dgm:t>
    </dgm:pt>
    <dgm:pt modelId="{E737C4A3-4002-4DAD-90DC-4356D3433EB1}" type="sibTrans" cxnId="{11767FC9-CEA4-4FE7-B07F-0C267053DE0B}">
      <dgm:prSet/>
      <dgm:spPr/>
      <dgm:t>
        <a:bodyPr/>
        <a:lstStyle/>
        <a:p>
          <a:endParaRPr lang="zh-CN" altLang="en-US" sz="2400"/>
        </a:p>
      </dgm:t>
    </dgm:pt>
    <dgm:pt modelId="{5F36F0A4-3308-4C2B-AFD5-44514CD5B60E}" type="pres">
      <dgm:prSet presAssocID="{A4ABC2B9-6199-4B08-A193-4B2F7901084A}" presName="compositeShape" presStyleCnt="0">
        <dgm:presLayoutVars>
          <dgm:chMax val="2"/>
          <dgm:dir/>
          <dgm:resizeHandles val="exact"/>
        </dgm:presLayoutVars>
      </dgm:prSet>
      <dgm:spPr/>
      <dgm:t>
        <a:bodyPr/>
        <a:lstStyle/>
        <a:p>
          <a:endParaRPr lang="zh-CN" altLang="en-US"/>
        </a:p>
      </dgm:t>
    </dgm:pt>
    <dgm:pt modelId="{EEBC4A9F-3F53-4AC9-8D3E-D512CA98D471}" type="pres">
      <dgm:prSet presAssocID="{A4ABC2B9-6199-4B08-A193-4B2F7901084A}" presName="divider" presStyleLbl="fgShp" presStyleIdx="0" presStyleCnt="1" custScaleX="100000"/>
      <dgm:spPr/>
    </dgm:pt>
    <dgm:pt modelId="{F083DC6F-658B-43D9-A9FA-FA59A7B7841C}" type="pres">
      <dgm:prSet presAssocID="{CDE7F5D6-9329-423B-B025-BBB041BB5FDF}" presName="downArrow" presStyleLbl="node1" presStyleIdx="0" presStyleCnt="2" custScaleX="82214" custLinFactNeighborX="-29547" custLinFactNeighborY="183"/>
      <dgm:spPr>
        <a:noFill/>
        <a:ln>
          <a:noFill/>
        </a:ln>
      </dgm:spPr>
      <dgm:t>
        <a:bodyPr/>
        <a:lstStyle/>
        <a:p>
          <a:endParaRPr lang="zh-CN" altLang="en-US"/>
        </a:p>
      </dgm:t>
    </dgm:pt>
    <dgm:pt modelId="{491BFE99-F3DE-40EE-A66A-74BDE6EB206F}" type="pres">
      <dgm:prSet presAssocID="{CDE7F5D6-9329-423B-B025-BBB041BB5FDF}" presName="downArrowText" presStyleLbl="revTx" presStyleIdx="0" presStyleCnt="2" custScaleX="192981" custLinFactNeighborX="-69777" custLinFactNeighborY="8806">
        <dgm:presLayoutVars>
          <dgm:bulletEnabled val="1"/>
        </dgm:presLayoutVars>
      </dgm:prSet>
      <dgm:spPr/>
      <dgm:t>
        <a:bodyPr/>
        <a:lstStyle/>
        <a:p>
          <a:endParaRPr lang="zh-CN" altLang="en-US"/>
        </a:p>
      </dgm:t>
    </dgm:pt>
    <dgm:pt modelId="{04E3DDDA-EFE5-41E1-A197-0803F2963EF1}" type="pres">
      <dgm:prSet presAssocID="{28A3F925-5798-4DDC-A72C-6DCB6D8066B9}" presName="upArrow" presStyleLbl="node1" presStyleIdx="1" presStyleCnt="2" custScaleX="81456" custLinFactNeighborX="48717"/>
      <dgm:spPr>
        <a:noFill/>
        <a:ln>
          <a:noFill/>
        </a:ln>
      </dgm:spPr>
      <dgm:t>
        <a:bodyPr/>
        <a:lstStyle/>
        <a:p>
          <a:endParaRPr lang="zh-CN" altLang="en-US"/>
        </a:p>
      </dgm:t>
    </dgm:pt>
    <dgm:pt modelId="{07EBDA3F-51F2-4424-8428-B315F3A4367F}" type="pres">
      <dgm:prSet presAssocID="{28A3F925-5798-4DDC-A72C-6DCB6D8066B9}" presName="upArrowText" presStyleLbl="revTx" presStyleIdx="1" presStyleCnt="2" custScaleX="145552" custLinFactNeighborX="58305" custLinFactNeighborY="3535">
        <dgm:presLayoutVars>
          <dgm:bulletEnabled val="1"/>
        </dgm:presLayoutVars>
      </dgm:prSet>
      <dgm:spPr/>
      <dgm:t>
        <a:bodyPr/>
        <a:lstStyle/>
        <a:p>
          <a:endParaRPr lang="zh-CN" altLang="en-US"/>
        </a:p>
      </dgm:t>
    </dgm:pt>
  </dgm:ptLst>
  <dgm:cxnLst>
    <dgm:cxn modelId="{ADB43B33-3810-5A41-9C17-F1A67C386764}" type="presOf" srcId="{42617119-F3AE-47F3-A415-BE96BD1D68A7}" destId="{491BFE99-F3DE-40EE-A66A-74BDE6EB206F}" srcOrd="0" destOrd="1" presId="urn:microsoft.com/office/officeart/2005/8/layout/arrow3"/>
    <dgm:cxn modelId="{BAC87AC9-618F-A843-A3FC-3AFADAE58EA8}" type="presOf" srcId="{CDE7F5D6-9329-423B-B025-BBB041BB5FDF}" destId="{491BFE99-F3DE-40EE-A66A-74BDE6EB206F}" srcOrd="0" destOrd="0" presId="urn:microsoft.com/office/officeart/2005/8/layout/arrow3"/>
    <dgm:cxn modelId="{CA0957A5-3786-0E4A-A50F-8212B5316FE3}" type="presOf" srcId="{C22119F9-E398-48C9-8277-981D1D8F1CDD}" destId="{07EBDA3F-51F2-4424-8428-B315F3A4367F}" srcOrd="0" destOrd="2" presId="urn:microsoft.com/office/officeart/2005/8/layout/arrow3"/>
    <dgm:cxn modelId="{F2C5BD9C-8AA0-4E4D-9C61-0C1C9EBB1B65}" srcId="{CDE7F5D6-9329-423B-B025-BBB041BB5FDF}" destId="{42617119-F3AE-47F3-A415-BE96BD1D68A7}" srcOrd="0" destOrd="0" parTransId="{B5EC0EFA-4751-4EE0-A3E4-E218893A775D}" sibTransId="{7E47C5DA-A3EB-4C92-867F-2341A6B7DA05}"/>
    <dgm:cxn modelId="{C956D446-3608-44B8-BCF8-6C8D27A1EF09}" srcId="{A4ABC2B9-6199-4B08-A193-4B2F7901084A}" destId="{28A3F925-5798-4DDC-A72C-6DCB6D8066B9}" srcOrd="1" destOrd="0" parTransId="{17221E0B-AD64-459C-AD7C-7B9E439D3303}" sibTransId="{00A64E5B-5AB9-4044-B4C8-919D22583CEA}"/>
    <dgm:cxn modelId="{E547C110-92CC-43AF-B4D2-4BC2339867D5}" srcId="{A4ABC2B9-6199-4B08-A193-4B2F7901084A}" destId="{CDE7F5D6-9329-423B-B025-BBB041BB5FDF}" srcOrd="0" destOrd="0" parTransId="{9D9098B9-3151-4EFF-8EB7-0CFFCDFAE1D7}" sibTransId="{4344894D-330F-4B65-957A-63CC7D3B9039}"/>
    <dgm:cxn modelId="{20F6EDF1-B973-9D4A-9320-F2A4FD0FBE60}" type="presOf" srcId="{A4ABC2B9-6199-4B08-A193-4B2F7901084A}" destId="{5F36F0A4-3308-4C2B-AFD5-44514CD5B60E}" srcOrd="0" destOrd="0" presId="urn:microsoft.com/office/officeart/2005/8/layout/arrow3"/>
    <dgm:cxn modelId="{BFB40AA4-182A-DE45-A766-3873A84A8246}" type="presOf" srcId="{A0B4216D-3E33-40A8-BEE5-4F4B9675A221}" destId="{07EBDA3F-51F2-4424-8428-B315F3A4367F}" srcOrd="0" destOrd="1" presId="urn:microsoft.com/office/officeart/2005/8/layout/arrow3"/>
    <dgm:cxn modelId="{11767FC9-CEA4-4FE7-B07F-0C267053DE0B}" srcId="{28A3F925-5798-4DDC-A72C-6DCB6D8066B9}" destId="{C22119F9-E398-48C9-8277-981D1D8F1CDD}" srcOrd="1" destOrd="0" parTransId="{1197D6D0-BD70-48E0-BA76-1C2EC809BD15}" sibTransId="{E737C4A3-4002-4DAD-90DC-4356D3433EB1}"/>
    <dgm:cxn modelId="{895A8EE7-4E77-4EF0-A987-5924E0B51B06}" srcId="{28A3F925-5798-4DDC-A72C-6DCB6D8066B9}" destId="{A0B4216D-3E33-40A8-BEE5-4F4B9675A221}" srcOrd="0" destOrd="0" parTransId="{D231796C-4DAF-4D19-9783-F9A10B17A858}" sibTransId="{6A5CEA9F-438C-4807-ADCA-439D518E9FA1}"/>
    <dgm:cxn modelId="{DDADB589-80B5-7941-9077-D8ACF3CC7A9B}" type="presOf" srcId="{B89E1A66-8A02-4098-B4BA-D4571DD641E6}" destId="{491BFE99-F3DE-40EE-A66A-74BDE6EB206F}" srcOrd="0" destOrd="2" presId="urn:microsoft.com/office/officeart/2005/8/layout/arrow3"/>
    <dgm:cxn modelId="{C0EE0F84-54DA-42BA-9199-6E23685111FD}" srcId="{CDE7F5D6-9329-423B-B025-BBB041BB5FDF}" destId="{B89E1A66-8A02-4098-B4BA-D4571DD641E6}" srcOrd="1" destOrd="0" parTransId="{F1380766-A8BF-4F37-A92D-240E2C0EF573}" sibTransId="{0CBC700F-1CE8-4C5A-A6FD-1CBCB126538C}"/>
    <dgm:cxn modelId="{AE2B8F7D-76B9-2C42-9803-30BECD4FE55D}" type="presOf" srcId="{28A3F925-5798-4DDC-A72C-6DCB6D8066B9}" destId="{07EBDA3F-51F2-4424-8428-B315F3A4367F}" srcOrd="0" destOrd="0" presId="urn:microsoft.com/office/officeart/2005/8/layout/arrow3"/>
    <dgm:cxn modelId="{753F7D8B-04E9-E840-97EA-923907906CCF}" type="presParOf" srcId="{5F36F0A4-3308-4C2B-AFD5-44514CD5B60E}" destId="{EEBC4A9F-3F53-4AC9-8D3E-D512CA98D471}" srcOrd="0" destOrd="0" presId="urn:microsoft.com/office/officeart/2005/8/layout/arrow3"/>
    <dgm:cxn modelId="{70A14791-2753-214B-B384-0636996B1260}" type="presParOf" srcId="{5F36F0A4-3308-4C2B-AFD5-44514CD5B60E}" destId="{F083DC6F-658B-43D9-A9FA-FA59A7B7841C}" srcOrd="1" destOrd="0" presId="urn:microsoft.com/office/officeart/2005/8/layout/arrow3"/>
    <dgm:cxn modelId="{3B8F9682-CA4D-3445-A896-0849D8BAD5CE}" type="presParOf" srcId="{5F36F0A4-3308-4C2B-AFD5-44514CD5B60E}" destId="{491BFE99-F3DE-40EE-A66A-74BDE6EB206F}" srcOrd="2" destOrd="0" presId="urn:microsoft.com/office/officeart/2005/8/layout/arrow3"/>
    <dgm:cxn modelId="{7AC71B8F-6835-A848-B5EB-89B685AA9226}" type="presParOf" srcId="{5F36F0A4-3308-4C2B-AFD5-44514CD5B60E}" destId="{04E3DDDA-EFE5-41E1-A197-0803F2963EF1}" srcOrd="3" destOrd="0" presId="urn:microsoft.com/office/officeart/2005/8/layout/arrow3"/>
    <dgm:cxn modelId="{CED08EA0-50C5-F545-84BE-BB116C4AA414}" type="presParOf" srcId="{5F36F0A4-3308-4C2B-AFD5-44514CD5B60E}" destId="{07EBDA3F-51F2-4424-8428-B315F3A4367F}"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28C34-78BD-4344-B48D-73CDDE098241}">
      <dsp:nvSpPr>
        <dsp:cNvPr id="0" name=""/>
        <dsp:cNvSpPr/>
      </dsp:nvSpPr>
      <dsp:spPr>
        <a:xfrm>
          <a:off x="1117596" y="0"/>
          <a:ext cx="4064000" cy="4064000"/>
        </a:xfrm>
        <a:prstGeom prst="triangle">
          <a:avLst/>
        </a:prstGeom>
        <a:gradFill rotWithShape="0">
          <a:gsLst>
            <a:gs pos="0">
              <a:srgbClr val="00B0F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98D3A23-C738-8940-8BF9-CC1AE7A5FF7E}">
      <dsp:nvSpPr>
        <dsp:cNvPr id="0" name=""/>
        <dsp:cNvSpPr/>
      </dsp:nvSpPr>
      <dsp:spPr>
        <a:xfrm>
          <a:off x="2971790" y="408582"/>
          <a:ext cx="2997212" cy="9620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B0F0"/>
              </a:solidFill>
              <a:latin typeface="Candara" charset="0"/>
              <a:ea typeface="Candara" charset="0"/>
              <a:cs typeface="Candara" charset="0"/>
            </a:rPr>
            <a:t>Background</a:t>
          </a:r>
          <a:endParaRPr lang="en-US" sz="2800" kern="1200" dirty="0">
            <a:solidFill>
              <a:srgbClr val="00B0F0"/>
            </a:solidFill>
            <a:latin typeface="Candara" charset="0"/>
            <a:ea typeface="Candara" charset="0"/>
            <a:cs typeface="Candara" charset="0"/>
          </a:endParaRPr>
        </a:p>
      </dsp:txBody>
      <dsp:txXfrm>
        <a:off x="3018752" y="455544"/>
        <a:ext cx="2903288" cy="868101"/>
      </dsp:txXfrm>
    </dsp:sp>
    <dsp:sp modelId="{DDFE5908-A657-DD42-A014-40651FB1D30D}">
      <dsp:nvSpPr>
        <dsp:cNvPr id="0" name=""/>
        <dsp:cNvSpPr/>
      </dsp:nvSpPr>
      <dsp:spPr>
        <a:xfrm>
          <a:off x="3009895" y="1490860"/>
          <a:ext cx="2921002" cy="9620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Candara" charset="0"/>
              <a:ea typeface="Candara" charset="0"/>
              <a:cs typeface="Candara" charset="0"/>
            </a:rPr>
            <a:t>Blockchain (bitcoin)</a:t>
          </a:r>
          <a:endParaRPr lang="en-US" sz="2800" kern="1200" dirty="0">
            <a:solidFill>
              <a:schemeClr val="tx1"/>
            </a:solidFill>
            <a:latin typeface="Candara" charset="0"/>
            <a:ea typeface="Candara" charset="0"/>
            <a:cs typeface="Candara" charset="0"/>
          </a:endParaRPr>
        </a:p>
      </dsp:txBody>
      <dsp:txXfrm>
        <a:off x="3056857" y="1537822"/>
        <a:ext cx="2827078" cy="868101"/>
      </dsp:txXfrm>
    </dsp:sp>
    <dsp:sp modelId="{9ABD3BC4-70E5-9A45-948B-5904A0BAA20A}">
      <dsp:nvSpPr>
        <dsp:cNvPr id="0" name=""/>
        <dsp:cNvSpPr/>
      </dsp:nvSpPr>
      <dsp:spPr>
        <a:xfrm>
          <a:off x="3009895" y="2573139"/>
          <a:ext cx="2921002" cy="9620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Candara" charset="0"/>
              <a:ea typeface="Candara" charset="0"/>
              <a:cs typeface="Candara" charset="0"/>
            </a:rPr>
            <a:t>CertChain</a:t>
          </a:r>
          <a:endParaRPr lang="en-US" sz="2800" kern="1200" dirty="0">
            <a:latin typeface="Candara" charset="0"/>
            <a:ea typeface="Candara" charset="0"/>
            <a:cs typeface="Candara" charset="0"/>
          </a:endParaRPr>
        </a:p>
      </dsp:txBody>
      <dsp:txXfrm>
        <a:off x="3056857" y="2620101"/>
        <a:ext cx="2827078" cy="868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28C34-78BD-4344-B48D-73CDDE098241}">
      <dsp:nvSpPr>
        <dsp:cNvPr id="0" name=""/>
        <dsp:cNvSpPr/>
      </dsp:nvSpPr>
      <dsp:spPr>
        <a:xfrm>
          <a:off x="1117596" y="0"/>
          <a:ext cx="4064000" cy="4064000"/>
        </a:xfrm>
        <a:prstGeom prst="triangle">
          <a:avLst/>
        </a:prstGeom>
        <a:gradFill rotWithShape="0">
          <a:gsLst>
            <a:gs pos="0">
              <a:srgbClr val="00B0F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98D3A23-C738-8940-8BF9-CC1AE7A5FF7E}">
      <dsp:nvSpPr>
        <dsp:cNvPr id="0" name=""/>
        <dsp:cNvSpPr/>
      </dsp:nvSpPr>
      <dsp:spPr>
        <a:xfrm>
          <a:off x="2971790" y="408582"/>
          <a:ext cx="2997212" cy="9620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Comic Sans MS" charset="0"/>
              <a:ea typeface="Comic Sans MS" charset="0"/>
              <a:cs typeface="Comic Sans MS" charset="0"/>
            </a:rPr>
            <a:t>Background</a:t>
          </a:r>
          <a:endParaRPr lang="en-US" sz="2800" kern="1200" dirty="0">
            <a:solidFill>
              <a:schemeClr val="tx1"/>
            </a:solidFill>
            <a:latin typeface="Comic Sans MS" charset="0"/>
            <a:ea typeface="Comic Sans MS" charset="0"/>
            <a:cs typeface="Comic Sans MS" charset="0"/>
          </a:endParaRPr>
        </a:p>
      </dsp:txBody>
      <dsp:txXfrm>
        <a:off x="3018752" y="455544"/>
        <a:ext cx="2903288" cy="868101"/>
      </dsp:txXfrm>
    </dsp:sp>
    <dsp:sp modelId="{DDFE5908-A657-DD42-A014-40651FB1D30D}">
      <dsp:nvSpPr>
        <dsp:cNvPr id="0" name=""/>
        <dsp:cNvSpPr/>
      </dsp:nvSpPr>
      <dsp:spPr>
        <a:xfrm>
          <a:off x="3009895" y="1490860"/>
          <a:ext cx="2921002" cy="9620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B0F0"/>
              </a:solidFill>
              <a:latin typeface="Comic Sans MS" charset="0"/>
              <a:ea typeface="Comic Sans MS" charset="0"/>
              <a:cs typeface="Comic Sans MS" charset="0"/>
            </a:rPr>
            <a:t>Blockchain (bitcoin)</a:t>
          </a:r>
          <a:endParaRPr lang="en-US" sz="2800" kern="1200" dirty="0">
            <a:solidFill>
              <a:srgbClr val="00B0F0"/>
            </a:solidFill>
            <a:latin typeface="Comic Sans MS" charset="0"/>
            <a:ea typeface="Comic Sans MS" charset="0"/>
            <a:cs typeface="Comic Sans MS" charset="0"/>
          </a:endParaRPr>
        </a:p>
      </dsp:txBody>
      <dsp:txXfrm>
        <a:off x="3056857" y="1537822"/>
        <a:ext cx="2827078" cy="868101"/>
      </dsp:txXfrm>
    </dsp:sp>
    <dsp:sp modelId="{9ABD3BC4-70E5-9A45-948B-5904A0BAA20A}">
      <dsp:nvSpPr>
        <dsp:cNvPr id="0" name=""/>
        <dsp:cNvSpPr/>
      </dsp:nvSpPr>
      <dsp:spPr>
        <a:xfrm>
          <a:off x="3009895" y="2573139"/>
          <a:ext cx="2921002" cy="9620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latin typeface="Comic Sans MS" charset="0"/>
              <a:ea typeface="Comic Sans MS" charset="0"/>
              <a:cs typeface="Comic Sans MS" charset="0"/>
            </a:rPr>
            <a:t>CertChain</a:t>
          </a:r>
          <a:endParaRPr lang="en-US" sz="2800" kern="1200" dirty="0">
            <a:latin typeface="Comic Sans MS" charset="0"/>
            <a:ea typeface="Comic Sans MS" charset="0"/>
            <a:cs typeface="Comic Sans MS" charset="0"/>
          </a:endParaRPr>
        </a:p>
      </dsp:txBody>
      <dsp:txXfrm>
        <a:off x="3056857" y="2620101"/>
        <a:ext cx="2827078" cy="868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28C34-78BD-4344-B48D-73CDDE098241}">
      <dsp:nvSpPr>
        <dsp:cNvPr id="0" name=""/>
        <dsp:cNvSpPr/>
      </dsp:nvSpPr>
      <dsp:spPr>
        <a:xfrm>
          <a:off x="1117596" y="0"/>
          <a:ext cx="4064000" cy="4064000"/>
        </a:xfrm>
        <a:prstGeom prst="triangle">
          <a:avLst/>
        </a:prstGeom>
        <a:gradFill rotWithShape="0">
          <a:gsLst>
            <a:gs pos="0">
              <a:srgbClr val="00B0F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98D3A23-C738-8940-8BF9-CC1AE7A5FF7E}">
      <dsp:nvSpPr>
        <dsp:cNvPr id="0" name=""/>
        <dsp:cNvSpPr/>
      </dsp:nvSpPr>
      <dsp:spPr>
        <a:xfrm>
          <a:off x="2971790" y="408582"/>
          <a:ext cx="2997212" cy="9620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Comic Sans MS" charset="0"/>
              <a:ea typeface="Comic Sans MS" charset="0"/>
              <a:cs typeface="Comic Sans MS" charset="0"/>
            </a:rPr>
            <a:t>Background</a:t>
          </a:r>
          <a:endParaRPr lang="en-US" sz="2800" kern="1200" dirty="0">
            <a:solidFill>
              <a:schemeClr val="tx1"/>
            </a:solidFill>
            <a:latin typeface="Comic Sans MS" charset="0"/>
            <a:ea typeface="Comic Sans MS" charset="0"/>
            <a:cs typeface="Comic Sans MS" charset="0"/>
          </a:endParaRPr>
        </a:p>
      </dsp:txBody>
      <dsp:txXfrm>
        <a:off x="3018752" y="455544"/>
        <a:ext cx="2903288" cy="868101"/>
      </dsp:txXfrm>
    </dsp:sp>
    <dsp:sp modelId="{DDFE5908-A657-DD42-A014-40651FB1D30D}">
      <dsp:nvSpPr>
        <dsp:cNvPr id="0" name=""/>
        <dsp:cNvSpPr/>
      </dsp:nvSpPr>
      <dsp:spPr>
        <a:xfrm>
          <a:off x="3009895" y="1490860"/>
          <a:ext cx="2921002" cy="9620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Comic Sans MS" charset="0"/>
              <a:ea typeface="Comic Sans MS" charset="0"/>
              <a:cs typeface="Comic Sans MS" charset="0"/>
            </a:rPr>
            <a:t>Blockchain (bitcoin)</a:t>
          </a:r>
          <a:endParaRPr lang="en-US" sz="2800" kern="1200" dirty="0">
            <a:solidFill>
              <a:schemeClr val="tx1"/>
            </a:solidFill>
            <a:latin typeface="Comic Sans MS" charset="0"/>
            <a:ea typeface="Comic Sans MS" charset="0"/>
            <a:cs typeface="Comic Sans MS" charset="0"/>
          </a:endParaRPr>
        </a:p>
      </dsp:txBody>
      <dsp:txXfrm>
        <a:off x="3056857" y="1537822"/>
        <a:ext cx="2827078" cy="868101"/>
      </dsp:txXfrm>
    </dsp:sp>
    <dsp:sp modelId="{9ABD3BC4-70E5-9A45-948B-5904A0BAA20A}">
      <dsp:nvSpPr>
        <dsp:cNvPr id="0" name=""/>
        <dsp:cNvSpPr/>
      </dsp:nvSpPr>
      <dsp:spPr>
        <a:xfrm>
          <a:off x="3009895" y="2573139"/>
          <a:ext cx="2921002" cy="9620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kern="1200" dirty="0" smtClean="0">
              <a:solidFill>
                <a:srgbClr val="00B0F0"/>
              </a:solidFill>
              <a:latin typeface="Comic Sans MS" charset="0"/>
              <a:ea typeface="Comic Sans MS" charset="0"/>
              <a:cs typeface="Comic Sans MS" charset="0"/>
            </a:rPr>
            <a:t>CertChain</a:t>
          </a:r>
          <a:endParaRPr lang="en-US" sz="2800" kern="1200" dirty="0">
            <a:solidFill>
              <a:srgbClr val="00B0F0"/>
            </a:solidFill>
            <a:latin typeface="Comic Sans MS" charset="0"/>
            <a:ea typeface="Comic Sans MS" charset="0"/>
            <a:cs typeface="Comic Sans MS" charset="0"/>
          </a:endParaRPr>
        </a:p>
      </dsp:txBody>
      <dsp:txXfrm>
        <a:off x="3056857" y="2620101"/>
        <a:ext cx="2827078" cy="8681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0C5FF-BED8-4E63-AB22-923D03FCA54E}">
      <dsp:nvSpPr>
        <dsp:cNvPr id="0" name=""/>
        <dsp:cNvSpPr/>
      </dsp:nvSpPr>
      <dsp:spPr>
        <a:xfrm>
          <a:off x="0" y="0"/>
          <a:ext cx="7942580" cy="15618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1066800" rtl="0">
            <a:lnSpc>
              <a:spcPct val="90000"/>
            </a:lnSpc>
            <a:spcBef>
              <a:spcPct val="0"/>
            </a:spcBef>
            <a:spcAft>
              <a:spcPct val="35000"/>
            </a:spcAft>
          </a:pPr>
          <a:r>
            <a:rPr lang="en-US" sz="2400" kern="1200" dirty="0" smtClean="0">
              <a:solidFill>
                <a:srgbClr val="7030A0"/>
              </a:solidFill>
            </a:rPr>
            <a:t>Centralization in practice</a:t>
          </a:r>
          <a:endParaRPr lang="zh-CN" sz="2400" kern="1200" dirty="0">
            <a:solidFill>
              <a:srgbClr val="7030A0"/>
            </a:solidFill>
          </a:endParaRPr>
        </a:p>
        <a:p>
          <a:pPr marL="228600" lvl="1" indent="-228600" algn="l" defTabSz="889000" rtl="0">
            <a:lnSpc>
              <a:spcPct val="90000"/>
            </a:lnSpc>
            <a:spcBef>
              <a:spcPct val="0"/>
            </a:spcBef>
            <a:spcAft>
              <a:spcPct val="15000"/>
            </a:spcAft>
            <a:buChar char="•"/>
          </a:pPr>
          <a:r>
            <a:rPr lang="en-US" altLang="zh-CN" sz="2000" kern="1200" dirty="0" smtClean="0">
              <a:solidFill>
                <a:srgbClr val="000000"/>
              </a:solidFill>
            </a:rPr>
            <a:t>POW/POS/DPOS have privileged nodes</a:t>
          </a:r>
          <a:endParaRPr lang="zh-CN" sz="2000" kern="1200" dirty="0">
            <a:solidFill>
              <a:srgbClr val="000000"/>
            </a:solidFill>
          </a:endParaRPr>
        </a:p>
        <a:p>
          <a:pPr marL="228600" lvl="1" indent="-228600" algn="l" defTabSz="889000" rtl="0">
            <a:lnSpc>
              <a:spcPct val="90000"/>
            </a:lnSpc>
            <a:spcBef>
              <a:spcPct val="0"/>
            </a:spcBef>
            <a:spcAft>
              <a:spcPct val="15000"/>
            </a:spcAft>
            <a:buChar char="•"/>
          </a:pPr>
          <a:r>
            <a:rPr lang="en-US" altLang="zh-CN" sz="2000" kern="1200" dirty="0" smtClean="0">
              <a:solidFill>
                <a:srgbClr val="000000"/>
              </a:solidFill>
            </a:rPr>
            <a:t>These nodes generate most of the blocks</a:t>
          </a:r>
          <a:endParaRPr lang="zh-CN" sz="2000" kern="1200" dirty="0">
            <a:solidFill>
              <a:srgbClr val="000000"/>
            </a:solidFill>
          </a:endParaRPr>
        </a:p>
        <a:p>
          <a:pPr marL="228600" lvl="1" indent="-228600" algn="l" defTabSz="889000" rtl="0">
            <a:lnSpc>
              <a:spcPct val="90000"/>
            </a:lnSpc>
            <a:spcBef>
              <a:spcPct val="0"/>
            </a:spcBef>
            <a:spcAft>
              <a:spcPct val="15000"/>
            </a:spcAft>
            <a:buChar char="•"/>
          </a:pPr>
          <a:r>
            <a:rPr lang="en-US" altLang="zh-CN" sz="2000" kern="1200" dirty="0" smtClean="0">
              <a:solidFill>
                <a:srgbClr val="000000"/>
              </a:solidFill>
            </a:rPr>
            <a:t>Control the blockchain to some extent</a:t>
          </a:r>
          <a:endParaRPr lang="zh-CN" sz="2000" kern="1200" dirty="0">
            <a:solidFill>
              <a:srgbClr val="000000"/>
            </a:solidFill>
          </a:endParaRPr>
        </a:p>
      </dsp:txBody>
      <dsp:txXfrm>
        <a:off x="1744700" y="0"/>
        <a:ext cx="6197879" cy="1561846"/>
      </dsp:txXfrm>
    </dsp:sp>
    <dsp:sp modelId="{E30D509D-8E99-4BF1-9F48-1829EEB88CD7}">
      <dsp:nvSpPr>
        <dsp:cNvPr id="0" name=""/>
        <dsp:cNvSpPr/>
      </dsp:nvSpPr>
      <dsp:spPr>
        <a:xfrm>
          <a:off x="156184" y="156184"/>
          <a:ext cx="1588516" cy="124947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3B066BA-7307-4B0D-BF82-363F54404BDD}">
      <dsp:nvSpPr>
        <dsp:cNvPr id="0" name=""/>
        <dsp:cNvSpPr/>
      </dsp:nvSpPr>
      <dsp:spPr>
        <a:xfrm>
          <a:off x="0" y="1718031"/>
          <a:ext cx="7942580" cy="15618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kern="1200" dirty="0" smtClean="0">
              <a:solidFill>
                <a:srgbClr val="7030A0"/>
              </a:solidFill>
            </a:rPr>
            <a:t>Mandatory traversal</a:t>
          </a:r>
          <a:endParaRPr lang="zh-CN" sz="2500" kern="1200" dirty="0">
            <a:solidFill>
              <a:srgbClr val="7030A0"/>
            </a:solidFill>
          </a:endParaRPr>
        </a:p>
        <a:p>
          <a:pPr marL="228600" lvl="1" indent="-228600" algn="l" defTabSz="889000" rtl="0">
            <a:lnSpc>
              <a:spcPct val="90000"/>
            </a:lnSpc>
            <a:spcBef>
              <a:spcPct val="0"/>
            </a:spcBef>
            <a:spcAft>
              <a:spcPct val="15000"/>
            </a:spcAft>
            <a:buChar char="•"/>
          </a:pPr>
          <a:r>
            <a:rPr lang="en-US" altLang="zh-CN" sz="2000" kern="1200" dirty="0" smtClean="0">
              <a:solidFill>
                <a:srgbClr val="000000"/>
              </a:solidFill>
            </a:rPr>
            <a:t>Unrelated certificates</a:t>
          </a:r>
          <a:endParaRPr lang="zh-CN" sz="2000" kern="1200" dirty="0">
            <a:solidFill>
              <a:srgbClr val="000000"/>
            </a:solidFill>
          </a:endParaRPr>
        </a:p>
        <a:p>
          <a:pPr marL="228600" lvl="1" indent="-228600" algn="l" defTabSz="889000" rtl="0">
            <a:lnSpc>
              <a:spcPct val="90000"/>
            </a:lnSpc>
            <a:spcBef>
              <a:spcPct val="0"/>
            </a:spcBef>
            <a:spcAft>
              <a:spcPct val="15000"/>
            </a:spcAft>
            <a:buChar char="•"/>
          </a:pPr>
          <a:r>
            <a:rPr lang="en-US" altLang="zh-CN" sz="2000" kern="1200" dirty="0" smtClean="0">
              <a:solidFill>
                <a:srgbClr val="000000"/>
              </a:solidFill>
            </a:rPr>
            <a:t>Traverse the whole blockchain is tedious and time-consuming</a:t>
          </a:r>
          <a:endParaRPr lang="zh-CN" sz="2000" kern="1200" dirty="0">
            <a:solidFill>
              <a:srgbClr val="000000"/>
            </a:solidFill>
          </a:endParaRPr>
        </a:p>
      </dsp:txBody>
      <dsp:txXfrm>
        <a:off x="1744700" y="1718031"/>
        <a:ext cx="6197879" cy="1561846"/>
      </dsp:txXfrm>
    </dsp:sp>
    <dsp:sp modelId="{21B2557B-A846-422D-8B2B-8601032650FB}">
      <dsp:nvSpPr>
        <dsp:cNvPr id="0" name=""/>
        <dsp:cNvSpPr/>
      </dsp:nvSpPr>
      <dsp:spPr>
        <a:xfrm>
          <a:off x="156184" y="1874215"/>
          <a:ext cx="1588516" cy="1249477"/>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655BEF0-043B-4F8A-862F-E8991B675A54}">
      <dsp:nvSpPr>
        <dsp:cNvPr id="0" name=""/>
        <dsp:cNvSpPr/>
      </dsp:nvSpPr>
      <dsp:spPr>
        <a:xfrm>
          <a:off x="0" y="3436062"/>
          <a:ext cx="7942580" cy="15618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kern="1200" dirty="0" smtClean="0">
              <a:solidFill>
                <a:srgbClr val="7030A0"/>
              </a:solidFill>
            </a:rPr>
            <a:t>Block size limitation</a:t>
          </a:r>
          <a:endParaRPr lang="zh-CN" sz="2500" kern="1200" dirty="0">
            <a:solidFill>
              <a:srgbClr val="7030A0"/>
            </a:solidFill>
          </a:endParaRPr>
        </a:p>
        <a:p>
          <a:pPr marL="228600" lvl="1" indent="-228600" algn="l" defTabSz="889000" rtl="0">
            <a:lnSpc>
              <a:spcPct val="90000"/>
            </a:lnSpc>
            <a:spcBef>
              <a:spcPct val="0"/>
            </a:spcBef>
            <a:spcAft>
              <a:spcPct val="15000"/>
            </a:spcAft>
            <a:buChar char="•"/>
          </a:pPr>
          <a:r>
            <a:rPr lang="en-US" altLang="zh-CN" sz="2000" kern="1200" dirty="0" smtClean="0">
              <a:solidFill>
                <a:srgbClr val="000000"/>
              </a:solidFill>
            </a:rPr>
            <a:t>The size of CRL may exceeds the capacity of one block</a:t>
          </a:r>
          <a:endParaRPr lang="zh-CN" sz="2000" kern="1200" dirty="0">
            <a:solidFill>
              <a:srgbClr val="000000"/>
            </a:solidFill>
          </a:endParaRPr>
        </a:p>
        <a:p>
          <a:pPr marL="228600" lvl="1" indent="-228600" algn="l" defTabSz="889000" rtl="0">
            <a:lnSpc>
              <a:spcPct val="90000"/>
            </a:lnSpc>
            <a:spcBef>
              <a:spcPct val="0"/>
            </a:spcBef>
            <a:spcAft>
              <a:spcPct val="15000"/>
            </a:spcAft>
            <a:buChar char="•"/>
          </a:pPr>
          <a:r>
            <a:rPr lang="en-US" altLang="zh-CN" sz="2000" kern="1200" dirty="0" smtClean="0">
              <a:solidFill>
                <a:srgbClr val="000000"/>
              </a:solidFill>
            </a:rPr>
            <a:t>Number of revoked certificates keeps increasing</a:t>
          </a:r>
          <a:endParaRPr lang="zh-CN" sz="2000" kern="1200" dirty="0">
            <a:solidFill>
              <a:srgbClr val="000000"/>
            </a:solidFill>
          </a:endParaRPr>
        </a:p>
      </dsp:txBody>
      <dsp:txXfrm>
        <a:off x="1744700" y="3436062"/>
        <a:ext cx="6197879" cy="1561846"/>
      </dsp:txXfrm>
    </dsp:sp>
    <dsp:sp modelId="{8660E787-E0EA-42EA-A3F2-40513EF19F16}">
      <dsp:nvSpPr>
        <dsp:cNvPr id="0" name=""/>
        <dsp:cNvSpPr/>
      </dsp:nvSpPr>
      <dsp:spPr>
        <a:xfrm>
          <a:off x="156184" y="3592247"/>
          <a:ext cx="1588516" cy="124947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E4AC0-C35F-45AF-816F-C291F2E25725}">
      <dsp:nvSpPr>
        <dsp:cNvPr id="0" name=""/>
        <dsp:cNvSpPr/>
      </dsp:nvSpPr>
      <dsp:spPr>
        <a:xfrm rot="5400000">
          <a:off x="5398051" y="-2331902"/>
          <a:ext cx="531722" cy="533074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the name of a domain </a:t>
          </a:r>
          <a:endParaRPr lang="zh-CN" sz="2000" kern="1200" dirty="0"/>
        </a:p>
      </dsp:txBody>
      <dsp:txXfrm rot="-5400000">
        <a:off x="2998542" y="93564"/>
        <a:ext cx="5304784" cy="479808"/>
      </dsp:txXfrm>
    </dsp:sp>
    <dsp:sp modelId="{88F06F47-5A82-4A0A-8F3E-A3C4D7BC88D1}">
      <dsp:nvSpPr>
        <dsp:cNvPr id="0" name=""/>
        <dsp:cNvSpPr/>
      </dsp:nvSpPr>
      <dsp:spPr>
        <a:xfrm>
          <a:off x="0" y="1141"/>
          <a:ext cx="2998542" cy="6646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t>Subject name </a:t>
          </a:r>
          <a:endParaRPr lang="zh-CN" sz="2300" kern="1200" dirty="0"/>
        </a:p>
      </dsp:txBody>
      <dsp:txXfrm>
        <a:off x="32446" y="33587"/>
        <a:ext cx="2933650" cy="599761"/>
      </dsp:txXfrm>
    </dsp:sp>
    <dsp:sp modelId="{83A4D040-860D-405F-A7A4-DC727A7AF554}">
      <dsp:nvSpPr>
        <dsp:cNvPr id="0" name=""/>
        <dsp:cNvSpPr/>
      </dsp:nvSpPr>
      <dsp:spPr>
        <a:xfrm rot="5400000">
          <a:off x="5398051" y="-1634016"/>
          <a:ext cx="531722" cy="533074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smtClean="0"/>
            <a:t>the name of a CA </a:t>
          </a:r>
          <a:endParaRPr lang="zh-CN" sz="2000" kern="1200"/>
        </a:p>
      </dsp:txBody>
      <dsp:txXfrm rot="-5400000">
        <a:off x="2998542" y="791450"/>
        <a:ext cx="5304784" cy="479808"/>
      </dsp:txXfrm>
    </dsp:sp>
    <dsp:sp modelId="{D23A0483-D7EF-4A0C-98B1-B5A7697AE081}">
      <dsp:nvSpPr>
        <dsp:cNvPr id="0" name=""/>
        <dsp:cNvSpPr/>
      </dsp:nvSpPr>
      <dsp:spPr>
        <a:xfrm>
          <a:off x="0" y="699027"/>
          <a:ext cx="2998542" cy="6646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smtClean="0"/>
            <a:t>Operator name </a:t>
          </a:r>
          <a:endParaRPr lang="zh-CN" sz="2300" kern="1200"/>
        </a:p>
      </dsp:txBody>
      <dsp:txXfrm>
        <a:off x="32446" y="731473"/>
        <a:ext cx="2933650" cy="599761"/>
      </dsp:txXfrm>
    </dsp:sp>
    <dsp:sp modelId="{2C17FD4E-FE4C-499C-93BB-51D77EED34FF}">
      <dsp:nvSpPr>
        <dsp:cNvPr id="0" name=""/>
        <dsp:cNvSpPr/>
      </dsp:nvSpPr>
      <dsp:spPr>
        <a:xfrm rot="5400000">
          <a:off x="5398051" y="-936130"/>
          <a:ext cx="531722" cy="533074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the type of certificate operation</a:t>
          </a:r>
          <a:endParaRPr lang="zh-CN" sz="2000" kern="1200" dirty="0"/>
        </a:p>
      </dsp:txBody>
      <dsp:txXfrm rot="-5400000">
        <a:off x="2998542" y="1489336"/>
        <a:ext cx="5304784" cy="479808"/>
      </dsp:txXfrm>
    </dsp:sp>
    <dsp:sp modelId="{BDACC7D1-8B29-4DDA-BC4B-AEA042EF3342}">
      <dsp:nvSpPr>
        <dsp:cNvPr id="0" name=""/>
        <dsp:cNvSpPr/>
      </dsp:nvSpPr>
      <dsp:spPr>
        <a:xfrm>
          <a:off x="0" y="1396913"/>
          <a:ext cx="2998542" cy="6646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smtClean="0"/>
            <a:t>Operation type</a:t>
          </a:r>
          <a:endParaRPr lang="zh-CN" sz="2300" kern="1200"/>
        </a:p>
      </dsp:txBody>
      <dsp:txXfrm>
        <a:off x="32446" y="1429359"/>
        <a:ext cx="2933650" cy="599761"/>
      </dsp:txXfrm>
    </dsp:sp>
    <dsp:sp modelId="{BB6CB48E-29F7-4B88-B79C-5B53A4435CC8}">
      <dsp:nvSpPr>
        <dsp:cNvPr id="0" name=""/>
        <dsp:cNvSpPr/>
      </dsp:nvSpPr>
      <dsp:spPr>
        <a:xfrm rot="5400000">
          <a:off x="5398051" y="-238244"/>
          <a:ext cx="531722" cy="533074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smtClean="0"/>
            <a:t>the generation time of an operation, and the expiration time Current</a:t>
          </a:r>
          <a:endParaRPr lang="zh-CN" sz="2000" kern="1200"/>
        </a:p>
      </dsp:txBody>
      <dsp:txXfrm rot="-5400000">
        <a:off x="2998542" y="2187222"/>
        <a:ext cx="5304784" cy="479808"/>
      </dsp:txXfrm>
    </dsp:sp>
    <dsp:sp modelId="{68214412-1A89-444C-8351-2DB85E1B4673}">
      <dsp:nvSpPr>
        <dsp:cNvPr id="0" name=""/>
        <dsp:cNvSpPr/>
      </dsp:nvSpPr>
      <dsp:spPr>
        <a:xfrm>
          <a:off x="0" y="2094799"/>
          <a:ext cx="2998542" cy="6646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smtClean="0"/>
            <a:t>Timestamp &amp; NotAfter</a:t>
          </a:r>
          <a:endParaRPr lang="zh-CN" sz="2300" kern="1200"/>
        </a:p>
      </dsp:txBody>
      <dsp:txXfrm>
        <a:off x="32446" y="2127245"/>
        <a:ext cx="2933650" cy="599761"/>
      </dsp:txXfrm>
    </dsp:sp>
    <dsp:sp modelId="{B281B37F-DF3E-4EDB-B970-1D018FCEFBFC}">
      <dsp:nvSpPr>
        <dsp:cNvPr id="0" name=""/>
        <dsp:cNvSpPr/>
      </dsp:nvSpPr>
      <dsp:spPr>
        <a:xfrm rot="5400000">
          <a:off x="5398051" y="459640"/>
          <a:ext cx="531722" cy="533074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smtClean="0"/>
            <a:t>the hash of the subject domain’s certificate</a:t>
          </a:r>
          <a:endParaRPr lang="zh-CN" sz="2000" kern="1200"/>
        </a:p>
      </dsp:txBody>
      <dsp:txXfrm rot="-5400000">
        <a:off x="2998542" y="2885107"/>
        <a:ext cx="5304784" cy="479808"/>
      </dsp:txXfrm>
    </dsp:sp>
    <dsp:sp modelId="{F85CB359-EB65-49FE-840A-3C66810542E6}">
      <dsp:nvSpPr>
        <dsp:cNvPr id="0" name=""/>
        <dsp:cNvSpPr/>
      </dsp:nvSpPr>
      <dsp:spPr>
        <a:xfrm>
          <a:off x="0" y="2792685"/>
          <a:ext cx="2998542" cy="6646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smtClean="0"/>
            <a:t>Certificate Hash</a:t>
          </a:r>
          <a:endParaRPr lang="zh-CN" sz="2300" kern="1200"/>
        </a:p>
      </dsp:txBody>
      <dsp:txXfrm>
        <a:off x="32446" y="2825131"/>
        <a:ext cx="2933650" cy="599761"/>
      </dsp:txXfrm>
    </dsp:sp>
    <dsp:sp modelId="{5FFC87ED-192C-4D45-ACD2-470F0A65D118}">
      <dsp:nvSpPr>
        <dsp:cNvPr id="0" name=""/>
        <dsp:cNvSpPr/>
      </dsp:nvSpPr>
      <dsp:spPr>
        <a:xfrm rot="5400000">
          <a:off x="5398051" y="1157526"/>
          <a:ext cx="531722" cy="533074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smtClean="0"/>
            <a:t>Filled in the block height of the subject’s last certificate operation</a:t>
          </a:r>
          <a:endParaRPr lang="zh-CN" sz="2000" kern="1200"/>
        </a:p>
      </dsp:txBody>
      <dsp:txXfrm rot="-5400000">
        <a:off x="2998542" y="3582993"/>
        <a:ext cx="5304784" cy="479808"/>
      </dsp:txXfrm>
    </dsp:sp>
    <dsp:sp modelId="{1583E1BA-B6BE-4C51-BF68-78B06C11D705}">
      <dsp:nvSpPr>
        <dsp:cNvPr id="0" name=""/>
        <dsp:cNvSpPr/>
      </dsp:nvSpPr>
      <dsp:spPr>
        <a:xfrm>
          <a:off x="0" y="3490571"/>
          <a:ext cx="2998542" cy="6646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smtClean="0"/>
            <a:t>Last Operation Height</a:t>
          </a:r>
          <a:endParaRPr lang="zh-CN" sz="2300" kern="1200"/>
        </a:p>
      </dsp:txBody>
      <dsp:txXfrm>
        <a:off x="32446" y="3523017"/>
        <a:ext cx="2933650" cy="5997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09102-6833-4D81-9D43-C70C01DA240C}">
      <dsp:nvSpPr>
        <dsp:cNvPr id="0" name=""/>
        <dsp:cNvSpPr/>
      </dsp:nvSpPr>
      <dsp:spPr>
        <a:xfrm>
          <a:off x="0" y="45887"/>
          <a:ext cx="7229126" cy="5996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rgbClr val="FF0000"/>
              </a:solidFill>
              <a:latin typeface="Candara" charset="0"/>
              <a:ea typeface="Candara" charset="0"/>
              <a:cs typeface="Candara" charset="0"/>
            </a:rPr>
            <a:t>Dependability-rank</a:t>
          </a:r>
          <a:endParaRPr lang="zh-CN" sz="2500" kern="1200" dirty="0">
            <a:solidFill>
              <a:srgbClr val="FF0000"/>
            </a:solidFill>
            <a:latin typeface="Candara" charset="0"/>
            <a:ea typeface="Candara" charset="0"/>
            <a:cs typeface="Candara" charset="0"/>
          </a:endParaRPr>
        </a:p>
      </dsp:txBody>
      <dsp:txXfrm>
        <a:off x="29271" y="75158"/>
        <a:ext cx="7170584" cy="541083"/>
      </dsp:txXfrm>
    </dsp:sp>
    <dsp:sp modelId="{29E1E944-B47B-4F7B-B120-ED4AE717AC5C}">
      <dsp:nvSpPr>
        <dsp:cNvPr id="0" name=""/>
        <dsp:cNvSpPr/>
      </dsp:nvSpPr>
      <dsp:spPr>
        <a:xfrm>
          <a:off x="0" y="645512"/>
          <a:ext cx="7229126" cy="672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525" tIns="27940" rIns="156464" bIns="27940" numCol="1" spcCol="1270" anchor="t" anchorCtr="0">
          <a:noAutofit/>
        </a:bodyPr>
        <a:lstStyle/>
        <a:p>
          <a:pPr marL="228600" lvl="1" indent="-228600" algn="l" defTabSz="977900" rtl="0">
            <a:lnSpc>
              <a:spcPct val="90000"/>
            </a:lnSpc>
            <a:spcBef>
              <a:spcPct val="0"/>
            </a:spcBef>
            <a:spcAft>
              <a:spcPct val="20000"/>
            </a:spcAft>
            <a:buChar char="•"/>
          </a:pPr>
          <a14:m xmlns:a14="http://schemas.microsoft.com/office/drawing/2010/main">
            <m:oMath xmlns:m="http://schemas.openxmlformats.org/officeDocument/2006/math">
              <m:sSub>
                <m:sSubPr>
                  <m:ctrlPr>
                    <a:rPr lang="en-US" sz="2200" b="0" i="1" kern="1200" smtClean="0">
                      <a:latin typeface="Cambria Math" charset="0"/>
                      <a:ea typeface="Candara" charset="0"/>
                      <a:cs typeface="Candara" charset="0"/>
                    </a:rPr>
                  </m:ctrlPr>
                </m:sSubPr>
                <m:e>
                  <m:r>
                    <a:rPr lang="en-US" sz="2200" b="0" i="1" kern="1200">
                      <a:latin typeface="Cambria Math" charset="0"/>
                      <a:ea typeface="Candara" charset="0"/>
                      <a:cs typeface="Candara" charset="0"/>
                    </a:rPr>
                    <m:t>𝑑</m:t>
                  </m:r>
                </m:e>
                <m:sub>
                  <m:r>
                    <a:rPr lang="en-US" sz="2200" b="0" i="1" kern="1200">
                      <a:latin typeface="Cambria Math" charset="0"/>
                      <a:ea typeface="Candara" charset="0"/>
                      <a:cs typeface="Candara" charset="0"/>
                    </a:rPr>
                    <m:t>𝑖</m:t>
                  </m:r>
                </m:sub>
              </m:sSub>
            </m:oMath>
          </a14:m>
          <a:r>
            <a:rPr lang="en-US" sz="2200" kern="1200" dirty="0">
              <a:latin typeface="Candara" charset="0"/>
              <a:ea typeface="Candara" charset="0"/>
              <a:cs typeface="Candara" charset="0"/>
            </a:rPr>
            <a:t> is used to express the dependability degree of a bookkeeper or a CA</a:t>
          </a:r>
          <a:endParaRPr lang="zh-CN" sz="2200" kern="1200" dirty="0">
            <a:latin typeface="Candara" charset="0"/>
            <a:ea typeface="Candara" charset="0"/>
            <a:cs typeface="Candara" charset="0"/>
          </a:endParaRPr>
        </a:p>
      </dsp:txBody>
      <dsp:txXfrm>
        <a:off x="0" y="645512"/>
        <a:ext cx="7229126" cy="672750"/>
      </dsp:txXfrm>
    </dsp:sp>
    <dsp:sp modelId="{1ADF93DE-0514-4AA2-B6F7-248474BE94FF}">
      <dsp:nvSpPr>
        <dsp:cNvPr id="0" name=""/>
        <dsp:cNvSpPr/>
      </dsp:nvSpPr>
      <dsp:spPr>
        <a:xfrm>
          <a:off x="0" y="1318262"/>
          <a:ext cx="7229126" cy="5996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latin typeface="Candara" charset="0"/>
              <a:ea typeface="Candara" charset="0"/>
              <a:cs typeface="Candara" charset="0"/>
            </a:rPr>
            <a:t>Genesis block (B</a:t>
          </a:r>
          <a:r>
            <a:rPr lang="en-US" sz="2500" kern="1200" baseline="-25000" dirty="0" smtClean="0">
              <a:latin typeface="Candara" charset="0"/>
              <a:ea typeface="Candara" charset="0"/>
              <a:cs typeface="Candara" charset="0"/>
            </a:rPr>
            <a:t>0</a:t>
          </a:r>
          <a:r>
            <a:rPr lang="en-US" sz="2500" kern="1200" dirty="0" smtClean="0">
              <a:latin typeface="Candara" charset="0"/>
              <a:ea typeface="Candara" charset="0"/>
              <a:cs typeface="Candara" charset="0"/>
            </a:rPr>
            <a:t>)</a:t>
          </a:r>
          <a:endParaRPr lang="zh-CN" sz="2500" kern="1200" dirty="0">
            <a:latin typeface="Candara" charset="0"/>
            <a:ea typeface="Candara" charset="0"/>
            <a:cs typeface="Candara" charset="0"/>
          </a:endParaRPr>
        </a:p>
      </dsp:txBody>
      <dsp:txXfrm>
        <a:off x="29271" y="1347533"/>
        <a:ext cx="7170584" cy="541083"/>
      </dsp:txXfrm>
    </dsp:sp>
    <dsp:sp modelId="{2D137D68-A9E8-408A-A291-7ED8D60B9942}">
      <dsp:nvSpPr>
        <dsp:cNvPr id="0" name=""/>
        <dsp:cNvSpPr/>
      </dsp:nvSpPr>
      <dsp:spPr>
        <a:xfrm>
          <a:off x="0" y="1917887"/>
          <a:ext cx="7229126"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525" tIns="31750" rIns="177800" bIns="31750" numCol="1" spcCol="1270" anchor="t" anchorCtr="0">
          <a:noAutofit/>
        </a:bodyPr>
        <a:lstStyle/>
        <a:p>
          <a:pPr marL="228600" lvl="1" indent="-228600" algn="l" defTabSz="889000" rtl="0">
            <a:lnSpc>
              <a:spcPct val="90000"/>
            </a:lnSpc>
            <a:spcBef>
              <a:spcPct val="0"/>
            </a:spcBef>
            <a:spcAft>
              <a:spcPct val="20000"/>
            </a:spcAft>
            <a:buChar char="•"/>
          </a:pPr>
          <a14:m xmlns:a14="http://schemas.microsoft.com/office/drawing/2010/main">
            <m:oMath xmlns:m="http://schemas.openxmlformats.org/officeDocument/2006/math">
              <m:sSub>
                <m:sSubPr>
                  <m:ctrlPr>
                    <a:rPr lang="en-US" sz="2000" b="0" i="1" kern="1200" smtClean="0">
                      <a:latin typeface="Cambria Math" charset="0"/>
                    </a:rPr>
                  </m:ctrlPr>
                </m:sSubPr>
                <m:e>
                  <m:r>
                    <a:rPr lang="en-US" sz="2000" b="0" i="1" kern="1200">
                      <a:latin typeface="Cambria Math" panose="02040503050406030204" pitchFamily="18" charset="0"/>
                    </a:rPr>
                    <m:t>𝐵</m:t>
                  </m:r>
                </m:e>
                <m:sub>
                  <m:r>
                    <a:rPr lang="en-US" sz="2000" b="0" i="1" kern="1200">
                      <a:latin typeface="Cambria Math" panose="02040503050406030204" pitchFamily="18" charset="0"/>
                    </a:rPr>
                    <m:t>0</m:t>
                  </m:r>
                </m:sub>
              </m:sSub>
              <m:r>
                <a:rPr lang="en-US" sz="2000" b="0" i="1" kern="1200">
                  <a:latin typeface="Cambria Math" panose="02040503050406030204" pitchFamily="18" charset="0"/>
                </a:rPr>
                <m:t>={</m:t>
              </m:r>
              <m:d>
                <m:dPr>
                  <m:ctrlPr>
                    <a:rPr lang="en-US" sz="2000" b="0" i="1" kern="1200">
                      <a:latin typeface="Cambria Math" charset="0"/>
                    </a:rPr>
                  </m:ctrlPr>
                </m:dPr>
                <m:e>
                  <m:r>
                    <a:rPr lang="en-US" sz="2000" b="0" i="1" kern="1200">
                      <a:latin typeface="Cambria Math" panose="02040503050406030204" pitchFamily="18" charset="0"/>
                    </a:rPr>
                    <m:t>𝑣</m:t>
                  </m:r>
                  <m:sSub>
                    <m:sSubPr>
                      <m:ctrlPr>
                        <a:rPr lang="en-US" sz="2000" b="0" i="1" kern="1200">
                          <a:latin typeface="Cambria Math" charset="0"/>
                        </a:rPr>
                      </m:ctrlPr>
                    </m:sSubPr>
                    <m:e>
                      <m:r>
                        <a:rPr lang="en-US" sz="2000" b="0" i="1" kern="1200">
                          <a:latin typeface="Cambria Math" panose="02040503050406030204" pitchFamily="18" charset="0"/>
                        </a:rPr>
                        <m:t>𝑘</m:t>
                      </m:r>
                    </m:e>
                    <m:sub>
                      <m:r>
                        <a:rPr lang="en-US" sz="2000" b="0" i="1" kern="1200">
                          <a:latin typeface="Cambria Math" panose="02040503050406030204" pitchFamily="18" charset="0"/>
                        </a:rPr>
                        <m:t>1</m:t>
                      </m:r>
                    </m:sub>
                  </m:sSub>
                  <m:r>
                    <a:rPr lang="en-US" sz="2000" b="0" i="1" kern="1200">
                      <a:latin typeface="Cambria Math" panose="02040503050406030204" pitchFamily="18" charset="0"/>
                    </a:rPr>
                    <m:t>, </m:t>
                  </m:r>
                  <m:sSub>
                    <m:sSubPr>
                      <m:ctrlPr>
                        <a:rPr lang="en-US" sz="2000" b="0" i="1" kern="1200">
                          <a:latin typeface="Cambria Math" charset="0"/>
                        </a:rPr>
                      </m:ctrlPr>
                    </m:sSubPr>
                    <m:e>
                      <m:r>
                        <a:rPr lang="en-US" sz="2000" b="0" i="1" kern="1200">
                          <a:latin typeface="Cambria Math" panose="02040503050406030204" pitchFamily="18" charset="0"/>
                        </a:rPr>
                        <m:t>𝑑</m:t>
                      </m:r>
                    </m:e>
                    <m:sub>
                      <m:r>
                        <a:rPr lang="en-US" sz="2000" b="0" i="1" kern="1200">
                          <a:latin typeface="Cambria Math" panose="02040503050406030204" pitchFamily="18" charset="0"/>
                        </a:rPr>
                        <m:t>1</m:t>
                      </m:r>
                    </m:sub>
                  </m:sSub>
                </m:e>
              </m:d>
              <m:r>
                <a:rPr lang="en-US" sz="2000" b="0" i="1" kern="1200">
                  <a:latin typeface="Cambria Math" panose="02040503050406030204" pitchFamily="18" charset="0"/>
                </a:rPr>
                <m:t>, …,(</m:t>
              </m:r>
              <m:r>
                <a:rPr lang="en-US" sz="2000" b="0" i="1" kern="1200">
                  <a:latin typeface="Cambria Math" panose="02040503050406030204" pitchFamily="18" charset="0"/>
                </a:rPr>
                <m:t>𝑣</m:t>
              </m:r>
              <m:sSub>
                <m:sSubPr>
                  <m:ctrlPr>
                    <a:rPr lang="en-US" sz="2000" b="0" i="1" kern="1200">
                      <a:latin typeface="Cambria Math" charset="0"/>
                    </a:rPr>
                  </m:ctrlPr>
                </m:sSubPr>
                <m:e>
                  <m:r>
                    <a:rPr lang="en-US" sz="2000" b="0" i="1" kern="1200">
                      <a:latin typeface="Cambria Math" panose="02040503050406030204" pitchFamily="18" charset="0"/>
                    </a:rPr>
                    <m:t>𝑘</m:t>
                  </m:r>
                </m:e>
                <m:sub>
                  <m:r>
                    <a:rPr lang="en-US" sz="2000" b="0" i="1" kern="1200">
                      <a:latin typeface="Cambria Math" panose="02040503050406030204" pitchFamily="18" charset="0"/>
                    </a:rPr>
                    <m:t>𝑛</m:t>
                  </m:r>
                </m:sub>
              </m:sSub>
              <m:r>
                <a:rPr lang="en-US" sz="2000" b="0" i="1" kern="1200">
                  <a:latin typeface="Cambria Math" panose="02040503050406030204" pitchFamily="18" charset="0"/>
                </a:rPr>
                <m:t>, </m:t>
              </m:r>
              <m:sSub>
                <m:sSubPr>
                  <m:ctrlPr>
                    <a:rPr lang="en-US" sz="2000" b="0" i="1" kern="1200">
                      <a:latin typeface="Cambria Math" charset="0"/>
                    </a:rPr>
                  </m:ctrlPr>
                </m:sSubPr>
                <m:e>
                  <m:r>
                    <a:rPr lang="en-US" sz="2000" b="0" i="1" kern="1200">
                      <a:latin typeface="Cambria Math" panose="02040503050406030204" pitchFamily="18" charset="0"/>
                    </a:rPr>
                    <m:t>𝑑</m:t>
                  </m:r>
                </m:e>
                <m:sub>
                  <m:r>
                    <a:rPr lang="en-US" sz="2000" b="0" i="1" kern="1200">
                      <a:latin typeface="Cambria Math" panose="02040503050406030204" pitchFamily="18" charset="0"/>
                    </a:rPr>
                    <m:t>𝑛</m:t>
                  </m:r>
                </m:sub>
              </m:sSub>
              <m:r>
                <a:rPr lang="en-US" sz="2000" b="0" i="1" kern="1200">
                  <a:latin typeface="Cambria Math" panose="02040503050406030204" pitchFamily="18" charset="0"/>
                </a:rPr>
                <m:t>)}</m:t>
              </m:r>
            </m:oMath>
          </a14:m>
          <a:endParaRPr lang="zh-CN" sz="2000" kern="1200" dirty="0"/>
        </a:p>
      </dsp:txBody>
      <dsp:txXfrm>
        <a:off x="0" y="1917887"/>
        <a:ext cx="7229126" cy="414000"/>
      </dsp:txXfrm>
    </dsp:sp>
    <dsp:sp modelId="{DAE5A604-42DA-4D0C-B14C-0FC4E87D0615}">
      <dsp:nvSpPr>
        <dsp:cNvPr id="0" name=""/>
        <dsp:cNvSpPr/>
      </dsp:nvSpPr>
      <dsp:spPr>
        <a:xfrm>
          <a:off x="0" y="2331887"/>
          <a:ext cx="7229126" cy="5996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smtClean="0"/>
            <a:t>Block</a:t>
          </a:r>
          <a:endParaRPr lang="zh-CN" sz="2500" kern="1200"/>
        </a:p>
      </dsp:txBody>
      <dsp:txXfrm>
        <a:off x="29271" y="2361158"/>
        <a:ext cx="7170584" cy="541083"/>
      </dsp:txXfrm>
    </dsp:sp>
    <dsp:sp modelId="{93665AD7-8FF8-4559-A56B-C410C16ECEF6}">
      <dsp:nvSpPr>
        <dsp:cNvPr id="0" name=""/>
        <dsp:cNvSpPr/>
      </dsp:nvSpPr>
      <dsp:spPr>
        <a:xfrm>
          <a:off x="0" y="2931512"/>
          <a:ext cx="7229126"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525" tIns="31750" rIns="177800" bIns="31750" numCol="1" spcCol="1270" anchor="t" anchorCtr="0">
          <a:noAutofit/>
        </a:bodyPr>
        <a:lstStyle/>
        <a:p>
          <a:pPr marL="228600" lvl="1" indent="-228600" algn="l" defTabSz="889000" rtl="0">
            <a:lnSpc>
              <a:spcPct val="90000"/>
            </a:lnSpc>
            <a:spcBef>
              <a:spcPct val="0"/>
            </a:spcBef>
            <a:spcAft>
              <a:spcPct val="20000"/>
            </a:spcAft>
            <a:buChar char="•"/>
          </a:pPr>
          <a14:m xmlns:a14="http://schemas.microsoft.com/office/drawing/2010/main">
            <m:oMath xmlns:m="http://schemas.openxmlformats.org/officeDocument/2006/math">
              <m:sSub>
                <m:sSubPr>
                  <m:ctrlPr>
                    <a:rPr lang="en-US" sz="2000" b="0" i="1" kern="1200" smtClean="0">
                      <a:latin typeface="Cambria Math" charset="0"/>
                    </a:rPr>
                  </m:ctrlPr>
                </m:sSubPr>
                <m:e>
                  <m:r>
                    <a:rPr lang="en-US" sz="2000" b="0" i="1" kern="1200">
                      <a:latin typeface="Cambria Math" panose="02040503050406030204" pitchFamily="18" charset="0"/>
                    </a:rPr>
                    <m:t>𝐵</m:t>
                  </m:r>
                </m:e>
                <m:sub>
                  <m:r>
                    <a:rPr lang="en-US" sz="2000" b="0" i="1" kern="1200">
                      <a:latin typeface="Cambria Math" panose="02040503050406030204" pitchFamily="18" charset="0"/>
                    </a:rPr>
                    <m:t>𝑖</m:t>
                  </m:r>
                </m:sub>
              </m:sSub>
              <m:r>
                <a:rPr lang="en-US" sz="2000" b="0" i="1" kern="1200">
                  <a:latin typeface="Cambria Math" panose="02040503050406030204" pitchFamily="18" charset="0"/>
                </a:rPr>
                <m:t>=(</m:t>
              </m:r>
              <m:r>
                <a:rPr lang="en-US" sz="2000" b="0" i="1" kern="1200">
                  <a:latin typeface="Cambria Math" panose="02040503050406030204" pitchFamily="18" charset="0"/>
                </a:rPr>
                <m:t>𝑠</m:t>
              </m:r>
              <m:sSub>
                <m:sSubPr>
                  <m:ctrlPr>
                    <a:rPr lang="en-US" sz="2000" b="0" i="1" kern="1200">
                      <a:latin typeface="Cambria Math" charset="0"/>
                    </a:rPr>
                  </m:ctrlPr>
                </m:sSubPr>
                <m:e>
                  <m:r>
                    <a:rPr lang="en-US" sz="2000" b="0" i="1" kern="1200">
                      <a:latin typeface="Cambria Math" panose="02040503050406030204" pitchFamily="18" charset="0"/>
                    </a:rPr>
                    <m:t>𝑡</m:t>
                  </m:r>
                </m:e>
                <m:sub>
                  <m:r>
                    <a:rPr lang="en-US" sz="2000" b="0" i="1" kern="1200">
                      <a:latin typeface="Cambria Math" panose="02040503050406030204" pitchFamily="18" charset="0"/>
                    </a:rPr>
                    <m:t>𝑖</m:t>
                  </m:r>
                  <m:r>
                    <a:rPr lang="en-US" sz="2000" b="0" i="1" kern="1200">
                      <a:latin typeface="Cambria Math" panose="02040503050406030204" pitchFamily="18" charset="0"/>
                    </a:rPr>
                    <m:t>−1</m:t>
                  </m:r>
                </m:sub>
              </m:sSub>
              <m:r>
                <a:rPr lang="en-US" sz="2000" b="0" i="1" kern="1200">
                  <a:latin typeface="Cambria Math" panose="02040503050406030204" pitchFamily="18" charset="0"/>
                </a:rPr>
                <m:t>,</m:t>
              </m:r>
              <m:r>
                <a:rPr lang="en-US" sz="2000" b="0" i="1" kern="1200">
                  <a:latin typeface="Cambria Math" panose="02040503050406030204" pitchFamily="18" charset="0"/>
                </a:rPr>
                <m:t>𝑜𝑝</m:t>
              </m:r>
              <m:r>
                <a:rPr lang="en-US" sz="2000" b="0" i="1" kern="1200">
                  <a:latin typeface="Cambria Math" panose="02040503050406030204" pitchFamily="18" charset="0"/>
                </a:rPr>
                <m:t>,</m:t>
              </m:r>
              <m:r>
                <a:rPr lang="en-US" sz="2000" b="0" i="1" kern="1200">
                  <a:latin typeface="Cambria Math" panose="02040503050406030204" pitchFamily="18" charset="0"/>
                </a:rPr>
                <m:t>𝑠</m:t>
              </m:r>
              <m:sSub>
                <m:sSubPr>
                  <m:ctrlPr>
                    <a:rPr lang="en-US" sz="2000" b="0" i="1" kern="1200">
                      <a:latin typeface="Cambria Math" charset="0"/>
                    </a:rPr>
                  </m:ctrlPr>
                </m:sSubPr>
                <m:e>
                  <m:r>
                    <a:rPr lang="en-US" sz="2000" b="0" i="1" kern="1200">
                      <a:latin typeface="Cambria Math" panose="02040503050406030204" pitchFamily="18" charset="0"/>
                    </a:rPr>
                    <m:t>𝑙</m:t>
                  </m:r>
                </m:e>
                <m:sub>
                  <m:r>
                    <a:rPr lang="en-US" sz="2000" b="0" i="1" kern="1200">
                      <a:latin typeface="Cambria Math" panose="02040503050406030204" pitchFamily="18" charset="0"/>
                    </a:rPr>
                    <m:t>𝑘</m:t>
                  </m:r>
                </m:sub>
              </m:sSub>
              <m:r>
                <a:rPr lang="en-US" sz="2000" b="0" i="1" kern="1200">
                  <a:latin typeface="Cambria Math" panose="02040503050406030204" pitchFamily="18" charset="0"/>
                </a:rPr>
                <m:t>,</m:t>
              </m:r>
              <m:r>
                <a:rPr lang="en-US" sz="2000" b="0" i="1" kern="1200">
                  <a:latin typeface="Cambria Math" panose="02040503050406030204" pitchFamily="18" charset="0"/>
                </a:rPr>
                <m:t>𝜎</m:t>
              </m:r>
              <m:r>
                <a:rPr lang="en-US" sz="2000" b="0" i="1" kern="1200">
                  <a:latin typeface="Cambria Math" panose="02040503050406030204" pitchFamily="18" charset="0"/>
                </a:rPr>
                <m:t>)</m:t>
              </m:r>
            </m:oMath>
          </a14:m>
          <a:endParaRPr lang="zh-CN" sz="2000" kern="1200" dirty="0"/>
        </a:p>
      </dsp:txBody>
      <dsp:txXfrm>
        <a:off x="0" y="2931512"/>
        <a:ext cx="7229126" cy="414000"/>
      </dsp:txXfrm>
    </dsp:sp>
    <dsp:sp modelId="{A674566B-128C-48E5-B67D-F9DE85FFB55E}">
      <dsp:nvSpPr>
        <dsp:cNvPr id="0" name=""/>
        <dsp:cNvSpPr/>
      </dsp:nvSpPr>
      <dsp:spPr>
        <a:xfrm>
          <a:off x="0" y="3345512"/>
          <a:ext cx="7229126" cy="5996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err="1" smtClean="0"/>
            <a:t>Blockchain</a:t>
          </a:r>
          <a:endParaRPr lang="zh-CN" sz="2500" kern="1200" dirty="0"/>
        </a:p>
      </dsp:txBody>
      <dsp:txXfrm>
        <a:off x="29271" y="3374783"/>
        <a:ext cx="7170584" cy="541083"/>
      </dsp:txXfrm>
    </dsp:sp>
    <dsp:sp modelId="{C43C4E43-A24A-4608-A144-CFC3009B121A}">
      <dsp:nvSpPr>
        <dsp:cNvPr id="0" name=""/>
        <dsp:cNvSpPr/>
      </dsp:nvSpPr>
      <dsp:spPr>
        <a:xfrm>
          <a:off x="0" y="3945137"/>
          <a:ext cx="7229126"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525" tIns="31750" rIns="177800" bIns="31750" numCol="1" spcCol="1270" anchor="t" anchorCtr="0">
          <a:noAutofit/>
        </a:bodyPr>
        <a:lstStyle/>
        <a:p>
          <a:pPr marL="228600" lvl="1" indent="-228600" algn="l" defTabSz="889000" rtl="0">
            <a:lnSpc>
              <a:spcPct val="90000"/>
            </a:lnSpc>
            <a:spcBef>
              <a:spcPct val="0"/>
            </a:spcBef>
            <a:spcAft>
              <a:spcPct val="20000"/>
            </a:spcAft>
            <a:buChar char="•"/>
          </a:pPr>
          <a14:m xmlns:a14="http://schemas.microsoft.com/office/drawing/2010/main">
            <m:oMath xmlns:m="http://schemas.openxmlformats.org/officeDocument/2006/math">
              <m:sSub>
                <m:sSubPr>
                  <m:ctrlPr>
                    <a:rPr lang="en-US" sz="2000" b="0" i="1" kern="1200" smtClean="0">
                      <a:latin typeface="Cambria Math" charset="0"/>
                    </a:rPr>
                  </m:ctrlPr>
                </m:sSubPr>
                <m:e>
                  <m:r>
                    <a:rPr lang="en-US" sz="2000" b="0" i="1" kern="1200">
                      <a:latin typeface="Cambria Math" panose="02040503050406030204" pitchFamily="18" charset="0"/>
                    </a:rPr>
                    <m:t>𝐵</m:t>
                  </m:r>
                </m:e>
                <m:sub>
                  <m:r>
                    <a:rPr lang="en-US" sz="2000" b="0" i="1" kern="1200">
                      <a:latin typeface="Cambria Math" panose="02040503050406030204" pitchFamily="18" charset="0"/>
                    </a:rPr>
                    <m:t>0</m:t>
                  </m:r>
                </m:sub>
              </m:sSub>
              <m:r>
                <a:rPr lang="en-US" sz="2000" b="0" i="1" kern="1200">
                  <a:latin typeface="Cambria Math" panose="02040503050406030204" pitchFamily="18" charset="0"/>
                </a:rPr>
                <m:t>, </m:t>
              </m:r>
              <m:sSub>
                <m:sSubPr>
                  <m:ctrlPr>
                    <a:rPr lang="en-US" sz="2000" b="0" i="1" kern="1200">
                      <a:latin typeface="Cambria Math" charset="0"/>
                    </a:rPr>
                  </m:ctrlPr>
                </m:sSubPr>
                <m:e>
                  <m:r>
                    <a:rPr lang="en-US" sz="2000" b="0" i="1" kern="1200">
                      <a:latin typeface="Cambria Math" panose="02040503050406030204" pitchFamily="18" charset="0"/>
                    </a:rPr>
                    <m:t>𝐵</m:t>
                  </m:r>
                </m:e>
                <m:sub>
                  <m:r>
                    <a:rPr lang="en-US" sz="2000" b="0" i="1" kern="1200">
                      <a:latin typeface="Cambria Math" panose="02040503050406030204" pitchFamily="18" charset="0"/>
                    </a:rPr>
                    <m:t>1</m:t>
                  </m:r>
                </m:sub>
              </m:sSub>
              <m:r>
                <a:rPr lang="en-US" sz="2000" b="0" i="1" kern="1200">
                  <a:latin typeface="Cambria Math" panose="02040503050406030204" pitchFamily="18" charset="0"/>
                </a:rPr>
                <m:t> ,…, </m:t>
              </m:r>
              <m:sSub>
                <m:sSubPr>
                  <m:ctrlPr>
                    <a:rPr lang="en-US" sz="2000" b="0" i="1" kern="1200">
                      <a:latin typeface="Cambria Math" charset="0"/>
                    </a:rPr>
                  </m:ctrlPr>
                </m:sSubPr>
                <m:e>
                  <m:r>
                    <a:rPr lang="en-US" sz="2000" b="0" i="1" kern="1200">
                      <a:latin typeface="Cambria Math" panose="02040503050406030204" pitchFamily="18" charset="0"/>
                    </a:rPr>
                    <m:t>𝐵</m:t>
                  </m:r>
                </m:e>
                <m:sub>
                  <m:r>
                    <a:rPr lang="en-US" sz="2000" b="0" i="1" kern="1200">
                      <a:latin typeface="Cambria Math" panose="02040503050406030204" pitchFamily="18" charset="0"/>
                    </a:rPr>
                    <m:t>𝑛</m:t>
                  </m:r>
                </m:sub>
              </m:sSub>
            </m:oMath>
          </a14:m>
          <a:r>
            <a:rPr lang="en-US" sz="2000" kern="1200"/>
            <a:t>,   </a:t>
          </a:r>
          <a14:m xmlns:a14="http://schemas.microsoft.com/office/drawing/2010/main">
            <m:oMath xmlns:m="http://schemas.openxmlformats.org/officeDocument/2006/math">
              <m:r>
                <a:rPr lang="en-US" sz="2000" b="0" i="1" kern="1200">
                  <a:latin typeface="Cambria Math" panose="02040503050406030204" pitchFamily="18" charset="0"/>
                </a:rPr>
                <m:t>𝑠</m:t>
              </m:r>
              <m:sSub>
                <m:sSubPr>
                  <m:ctrlPr>
                    <a:rPr lang="en-US" sz="2000" b="0" i="1" kern="1200">
                      <a:latin typeface="Cambria Math" charset="0"/>
                    </a:rPr>
                  </m:ctrlPr>
                </m:sSubPr>
                <m:e>
                  <m:r>
                    <a:rPr lang="en-US" sz="2000" b="0" i="1" kern="1200">
                      <a:latin typeface="Cambria Math" panose="02040503050406030204" pitchFamily="18" charset="0"/>
                    </a:rPr>
                    <m:t>𝑡</m:t>
                  </m:r>
                </m:e>
                <m:sub>
                  <m:r>
                    <a:rPr lang="en-US" sz="2000" b="0" i="1" kern="1200">
                      <a:latin typeface="Cambria Math" panose="02040503050406030204" pitchFamily="18" charset="0"/>
                    </a:rPr>
                    <m:t>𝑖</m:t>
                  </m:r>
                </m:sub>
              </m:sSub>
              <m:r>
                <a:rPr lang="en-US" sz="2000" b="0" i="1" kern="1200">
                  <a:latin typeface="Cambria Math" panose="02040503050406030204" pitchFamily="18" charset="0"/>
                </a:rPr>
                <m:t>=</m:t>
              </m:r>
              <m:r>
                <a:rPr lang="en-US" sz="2000" b="0" i="1" kern="1200">
                  <a:latin typeface="Cambria Math" panose="02040503050406030204" pitchFamily="18" charset="0"/>
                </a:rPr>
                <m:t>𝐻</m:t>
              </m:r>
              <m:d>
                <m:dPr>
                  <m:ctrlPr>
                    <a:rPr lang="en-US" sz="2000" b="0" i="1" kern="1200">
                      <a:latin typeface="Cambria Math" charset="0"/>
                    </a:rPr>
                  </m:ctrlPr>
                </m:dPr>
                <m:e>
                  <m:sSub>
                    <m:sSubPr>
                      <m:ctrlPr>
                        <a:rPr lang="en-US" sz="2000" b="0" i="1" kern="1200">
                          <a:latin typeface="Cambria Math" charset="0"/>
                        </a:rPr>
                      </m:ctrlPr>
                    </m:sSubPr>
                    <m:e>
                      <m:r>
                        <a:rPr lang="en-US" sz="2000" b="0" i="1" kern="1200">
                          <a:latin typeface="Cambria Math" panose="02040503050406030204" pitchFamily="18" charset="0"/>
                        </a:rPr>
                        <m:t>𝐵</m:t>
                      </m:r>
                    </m:e>
                    <m:sub>
                      <m:r>
                        <a:rPr lang="en-US" sz="2000" b="0" i="1" kern="1200">
                          <a:latin typeface="Cambria Math" panose="02040503050406030204" pitchFamily="18" charset="0"/>
                        </a:rPr>
                        <m:t>𝑖</m:t>
                      </m:r>
                      <m:r>
                        <a:rPr lang="en-US" sz="2000" b="0" i="1" kern="1200">
                          <a:latin typeface="Cambria Math" panose="02040503050406030204" pitchFamily="18" charset="0"/>
                        </a:rPr>
                        <m:t>−1</m:t>
                      </m:r>
                    </m:sub>
                  </m:sSub>
                </m:e>
              </m:d>
            </m:oMath>
          </a14:m>
          <a:r>
            <a:rPr lang="en-US" sz="2000" kern="1200"/>
            <a:t>,  </a:t>
          </a:r>
          <a14:m xmlns:a14="http://schemas.microsoft.com/office/drawing/2010/main">
            <m:oMath xmlns:m="http://schemas.openxmlformats.org/officeDocument/2006/math">
              <m:r>
                <a:rPr lang="en-US" sz="2000" b="0" i="1" kern="1200">
                  <a:latin typeface="Cambria Math" panose="02040503050406030204" pitchFamily="18" charset="0"/>
                </a:rPr>
                <m:t>𝑙𝑒𝑛</m:t>
              </m:r>
              <m:d>
                <m:dPr>
                  <m:ctrlPr>
                    <a:rPr lang="en-US" sz="2000" b="0" i="1" kern="1200">
                      <a:latin typeface="Cambria Math" charset="0"/>
                    </a:rPr>
                  </m:ctrlPr>
                </m:dPr>
                <m:e>
                  <m:r>
                    <a:rPr lang="zh-CN" sz="2000" b="0" i="1" kern="1200">
                      <a:latin typeface="Cambria Math" panose="02040503050406030204" pitchFamily="18" charset="0"/>
                    </a:rPr>
                    <m:t>𝒞</m:t>
                  </m:r>
                </m:e>
              </m:d>
              <m:r>
                <a:rPr lang="en-US" sz="2000" b="0" i="1" kern="1200">
                  <a:latin typeface="Cambria Math" panose="02040503050406030204" pitchFamily="18" charset="0"/>
                </a:rPr>
                <m:t>, </m:t>
              </m:r>
              <m:r>
                <a:rPr lang="en-US" sz="2000" b="0" i="1" kern="1200">
                  <a:latin typeface="Cambria Math" panose="02040503050406030204" pitchFamily="18" charset="0"/>
                </a:rPr>
                <m:t>h𝑒𝑎𝑑</m:t>
              </m:r>
              <m:r>
                <a:rPr lang="en-US" sz="2000" b="0" i="1" kern="1200">
                  <a:latin typeface="Cambria Math" panose="02040503050406030204" pitchFamily="18" charset="0"/>
                </a:rPr>
                <m:t>(</m:t>
              </m:r>
              <m:r>
                <a:rPr lang="zh-CN" sz="2000" i="1" kern="1200">
                  <a:latin typeface="Cambria Math" panose="02040503050406030204" pitchFamily="18" charset="0"/>
                </a:rPr>
                <m:t>𝒞</m:t>
              </m:r>
              <m:r>
                <a:rPr lang="en-US" sz="2000" b="0" i="1" kern="1200">
                  <a:latin typeface="Cambria Math" panose="02040503050406030204" pitchFamily="18" charset="0"/>
                </a:rPr>
                <m:t>)</m:t>
              </m:r>
            </m:oMath>
          </a14:m>
          <a:endParaRPr lang="zh-CN" sz="2000" kern="1200"/>
        </a:p>
      </dsp:txBody>
      <dsp:txXfrm>
        <a:off x="0" y="3945137"/>
        <a:ext cx="7229126" cy="414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C4A9F-3F53-4AC9-8D3E-D512CA98D471}">
      <dsp:nvSpPr>
        <dsp:cNvPr id="0" name=""/>
        <dsp:cNvSpPr/>
      </dsp:nvSpPr>
      <dsp:spPr>
        <a:xfrm rot="21300000">
          <a:off x="20621" y="1425488"/>
          <a:ext cx="7582744" cy="804285"/>
        </a:xfrm>
        <a:prstGeom prst="mathMinus">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83DC6F-658B-43D9-A9FA-FA59A7B7841C}">
      <dsp:nvSpPr>
        <dsp:cNvPr id="0" name=""/>
        <dsp:cNvSpPr/>
      </dsp:nvSpPr>
      <dsp:spPr>
        <a:xfrm>
          <a:off x="442481" y="185438"/>
          <a:ext cx="1880395" cy="1462104"/>
        </a:xfrm>
        <a:prstGeom prst="downArrow">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1BFE99-F3DE-40EE-A66A-74BDE6EB206F}">
      <dsp:nvSpPr>
        <dsp:cNvPr id="0" name=""/>
        <dsp:cNvSpPr/>
      </dsp:nvSpPr>
      <dsp:spPr>
        <a:xfrm>
          <a:off x="1204163" y="135190"/>
          <a:ext cx="4708111" cy="153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rtl="0">
            <a:lnSpc>
              <a:spcPct val="90000"/>
            </a:lnSpc>
            <a:spcBef>
              <a:spcPct val="0"/>
            </a:spcBef>
            <a:spcAft>
              <a:spcPct val="35000"/>
            </a:spcAft>
          </a:pPr>
          <a:r>
            <a:rPr lang="en-US" sz="2400" kern="1200" dirty="0" smtClean="0"/>
            <a:t>CA </a:t>
          </a:r>
          <a:endParaRPr lang="zh-CN" sz="2400" kern="1200" dirty="0"/>
        </a:p>
        <a:p>
          <a:pPr marL="228600" lvl="1" indent="-228600" algn="l" defTabSz="1066800" rtl="0">
            <a:lnSpc>
              <a:spcPct val="90000"/>
            </a:lnSpc>
            <a:spcBef>
              <a:spcPct val="0"/>
            </a:spcBef>
            <a:spcAft>
              <a:spcPct val="15000"/>
            </a:spcAft>
            <a:buChar char="•"/>
          </a:pPr>
          <a:r>
            <a:rPr lang="en-US" sz="2400" kern="1200" dirty="0" smtClean="0">
              <a:latin typeface="Candara" charset="0"/>
              <a:ea typeface="Candara" charset="0"/>
              <a:cs typeface="Candara" charset="0"/>
            </a:rPr>
            <a:t>Economic benefit</a:t>
          </a:r>
          <a:endParaRPr lang="zh-CN" sz="2400" kern="1200" dirty="0">
            <a:latin typeface="Candara" charset="0"/>
            <a:ea typeface="Candara" charset="0"/>
            <a:cs typeface="Candara" charset="0"/>
          </a:endParaRPr>
        </a:p>
        <a:p>
          <a:pPr marL="228600" lvl="1" indent="-228600" algn="l" defTabSz="1066800" rtl="0">
            <a:lnSpc>
              <a:spcPct val="90000"/>
            </a:lnSpc>
            <a:spcBef>
              <a:spcPct val="0"/>
            </a:spcBef>
            <a:spcAft>
              <a:spcPct val="15000"/>
            </a:spcAft>
            <a:buChar char="•"/>
          </a:pPr>
          <a:r>
            <a:rPr lang="en-US" sz="2400" kern="1200" dirty="0" smtClean="0">
              <a:latin typeface="Candara" charset="0"/>
              <a:ea typeface="Candara" charset="0"/>
              <a:cs typeface="Candara" charset="0"/>
            </a:rPr>
            <a:t>misbehavior </a:t>
          </a:r>
          <a:endParaRPr lang="zh-CN" sz="2400" kern="1200" dirty="0">
            <a:latin typeface="Candara" charset="0"/>
            <a:ea typeface="Candara" charset="0"/>
            <a:cs typeface="Candara" charset="0"/>
          </a:endParaRPr>
        </a:p>
      </dsp:txBody>
      <dsp:txXfrm>
        <a:off x="1204163" y="135190"/>
        <a:ext cx="4708111" cy="1535210"/>
      </dsp:txXfrm>
    </dsp:sp>
    <dsp:sp modelId="{04E3DDDA-EFE5-41E1-A197-0803F2963EF1}">
      <dsp:nvSpPr>
        <dsp:cNvPr id="0" name=""/>
        <dsp:cNvSpPr/>
      </dsp:nvSpPr>
      <dsp:spPr>
        <a:xfrm>
          <a:off x="5748235" y="2010394"/>
          <a:ext cx="1863058" cy="1462104"/>
        </a:xfrm>
        <a:prstGeom prst="upArrow">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EBDA3F-51F2-4424-8428-B315F3A4367F}">
      <dsp:nvSpPr>
        <dsp:cNvPr id="0" name=""/>
        <dsp:cNvSpPr/>
      </dsp:nvSpPr>
      <dsp:spPr>
        <a:xfrm>
          <a:off x="2010390" y="2120051"/>
          <a:ext cx="3550997" cy="153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rtl="0">
            <a:lnSpc>
              <a:spcPct val="90000"/>
            </a:lnSpc>
            <a:spcBef>
              <a:spcPct val="0"/>
            </a:spcBef>
            <a:spcAft>
              <a:spcPct val="35000"/>
            </a:spcAft>
          </a:pPr>
          <a:r>
            <a:rPr lang="en-US" sz="2400" kern="1200" dirty="0" smtClean="0">
              <a:latin typeface="Candara" charset="0"/>
              <a:ea typeface="Candara" charset="0"/>
              <a:cs typeface="Candara" charset="0"/>
            </a:rPr>
            <a:t>Bookkeeper</a:t>
          </a:r>
          <a:endParaRPr lang="zh-CN" sz="2400" kern="1200" dirty="0">
            <a:latin typeface="Candara" charset="0"/>
            <a:ea typeface="Candara" charset="0"/>
            <a:cs typeface="Candara" charset="0"/>
          </a:endParaRPr>
        </a:p>
        <a:p>
          <a:pPr marL="171450" lvl="1" indent="-171450" algn="l" defTabSz="800100" rtl="0">
            <a:lnSpc>
              <a:spcPct val="90000"/>
            </a:lnSpc>
            <a:spcBef>
              <a:spcPct val="0"/>
            </a:spcBef>
            <a:spcAft>
              <a:spcPct val="15000"/>
            </a:spcAft>
            <a:buChar char="•"/>
          </a:pPr>
          <a14:m xmlns:a14="http://schemas.microsoft.com/office/drawing/2010/main">
            <m:oMath xmlns:m="http://schemas.openxmlformats.org/officeDocument/2006/math">
              <m:r>
                <a:rPr lang="en-US" sz="1800" b="0" i="1" kern="1200" smtClean="0">
                  <a:latin typeface="Cambria Math" panose="02040503050406030204" pitchFamily="18" charset="0"/>
                </a:rPr>
                <m:t>𝐷</m:t>
              </m:r>
              <m:r>
                <a:rPr lang="en-US" sz="1800" b="0" i="1" kern="1200" smtClean="0">
                  <a:latin typeface="Cambria Math" panose="02040503050406030204" pitchFamily="18" charset="0"/>
                </a:rPr>
                <m:t>={</m:t>
              </m:r>
              <m:sSub>
                <m:sSubPr>
                  <m:ctrlPr>
                    <a:rPr lang="en-US" sz="1800" b="0" i="1" kern="1200">
                      <a:latin typeface="Cambria Math" charset="0"/>
                    </a:rPr>
                  </m:ctrlPr>
                </m:sSubPr>
                <m:e>
                  <m:r>
                    <a:rPr lang="en-US" sz="1800" b="0" i="1" kern="1200">
                      <a:latin typeface="Cambria Math" panose="02040503050406030204" pitchFamily="18" charset="0"/>
                    </a:rPr>
                    <m:t>𝑑</m:t>
                  </m:r>
                </m:e>
                <m:sub>
                  <m:r>
                    <a:rPr lang="en-US" sz="1800" b="0" i="1" kern="1200">
                      <a:latin typeface="Cambria Math" panose="02040503050406030204" pitchFamily="18" charset="0"/>
                    </a:rPr>
                    <m:t>1</m:t>
                  </m:r>
                </m:sub>
              </m:sSub>
              <m:r>
                <a:rPr lang="en-US" sz="1800" b="0" i="1" kern="1200">
                  <a:latin typeface="Cambria Math" panose="02040503050406030204" pitchFamily="18" charset="0"/>
                </a:rPr>
                <m:t>, </m:t>
              </m:r>
              <m:sSub>
                <m:sSubPr>
                  <m:ctrlPr>
                    <a:rPr lang="en-US" sz="1800" b="0" i="1" kern="1200">
                      <a:latin typeface="Cambria Math" charset="0"/>
                    </a:rPr>
                  </m:ctrlPr>
                </m:sSubPr>
                <m:e>
                  <m:r>
                    <a:rPr lang="en-US" sz="1800" b="0" i="1" kern="1200">
                      <a:latin typeface="Cambria Math" panose="02040503050406030204" pitchFamily="18" charset="0"/>
                    </a:rPr>
                    <m:t>𝑑</m:t>
                  </m:r>
                </m:e>
                <m:sub>
                  <m:r>
                    <a:rPr lang="en-US" sz="1800" b="0" i="1" kern="1200">
                      <a:latin typeface="Cambria Math" panose="02040503050406030204" pitchFamily="18" charset="0"/>
                    </a:rPr>
                    <m:t>2</m:t>
                  </m:r>
                </m:sub>
              </m:sSub>
              <m:r>
                <a:rPr lang="en-US" sz="1800" b="0" i="1" kern="1200">
                  <a:latin typeface="Cambria Math" panose="02040503050406030204" pitchFamily="18" charset="0"/>
                </a:rPr>
                <m:t>,…,</m:t>
              </m:r>
              <m:sSub>
                <m:sSubPr>
                  <m:ctrlPr>
                    <a:rPr lang="en-US" sz="1800" b="0" i="1" kern="1200">
                      <a:latin typeface="Cambria Math" charset="0"/>
                    </a:rPr>
                  </m:ctrlPr>
                </m:sSubPr>
                <m:e>
                  <m:r>
                    <a:rPr lang="en-US" sz="1800" b="0" i="1" kern="1200">
                      <a:latin typeface="Cambria Math" panose="02040503050406030204" pitchFamily="18" charset="0"/>
                    </a:rPr>
                    <m:t>𝑑</m:t>
                  </m:r>
                </m:e>
                <m:sub>
                  <m:r>
                    <a:rPr lang="en-US" sz="1800" b="0" i="1" kern="1200">
                      <a:latin typeface="Cambria Math" panose="02040503050406030204" pitchFamily="18" charset="0"/>
                    </a:rPr>
                    <m:t>𝑛</m:t>
                  </m:r>
                </m:sub>
              </m:sSub>
              <m:r>
                <a:rPr lang="en-US" sz="1800" b="0" i="1" kern="1200">
                  <a:latin typeface="Cambria Math" panose="02040503050406030204" pitchFamily="18" charset="0"/>
                </a:rPr>
                <m:t>}</m:t>
              </m:r>
            </m:oMath>
          </a14:m>
          <a:r>
            <a:rPr lang="zh-CN" sz="1800" kern="1200" dirty="0"/>
            <a:t> </a:t>
          </a:r>
          <a:r>
            <a:rPr lang="en-US" sz="1800" kern="1200" dirty="0"/>
            <a:t>is initialized by CA’s certificates operation</a:t>
          </a:r>
          <a:endParaRPr lang="zh-CN" sz="1800" kern="1200" dirty="0"/>
        </a:p>
        <a:p>
          <a:pPr marL="171450" lvl="1" indent="-171450" algn="l" defTabSz="800100" rtl="0">
            <a:lnSpc>
              <a:spcPct val="90000"/>
            </a:lnSpc>
            <a:spcBef>
              <a:spcPct val="0"/>
            </a:spcBef>
            <a:spcAft>
              <a:spcPct val="15000"/>
            </a:spcAft>
            <a:buChar char="•"/>
          </a:pPr>
          <a:r>
            <a:rPr lang="en-US" sz="1800" kern="1200" smtClean="0"/>
            <a:t>The leader election</a:t>
          </a:r>
          <a:endParaRPr lang="zh-CN" sz="1800" kern="1200"/>
        </a:p>
      </dsp:txBody>
      <dsp:txXfrm>
        <a:off x="2010390" y="2120051"/>
        <a:ext cx="3550997" cy="15352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A4888-E65E-43E0-AD46-ED9E2CDC68C2}">
      <dsp:nvSpPr>
        <dsp:cNvPr id="0" name=""/>
        <dsp:cNvSpPr/>
      </dsp:nvSpPr>
      <dsp:spPr>
        <a:xfrm>
          <a:off x="0" y="2226"/>
          <a:ext cx="3976687" cy="1139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Candara" charset="0"/>
              <a:ea typeface="Candara" charset="0"/>
              <a:cs typeface="Candara" charset="0"/>
            </a:rPr>
            <a:t>Check the </a:t>
          </a:r>
          <a14:m xmlns:a14="http://schemas.microsoft.com/office/drawing/2010/main">
            <m:oMath xmlns:m="http://schemas.openxmlformats.org/officeDocument/2006/math">
              <m:r>
                <a:rPr lang="en-US" sz="2000" i="1" kern="1200">
                  <a:latin typeface="Cambria Math" charset="0"/>
                  <a:ea typeface="Candara" charset="0"/>
                  <a:cs typeface="Candara" charset="0"/>
                </a:rPr>
                <m:t>𝐶𝐵</m:t>
              </m:r>
              <m:sSub>
                <m:sSubPr>
                  <m:ctrlPr>
                    <a:rPr lang="en-US" sz="2000" i="1" kern="1200">
                      <a:latin typeface="Cambria Math" charset="0"/>
                      <a:ea typeface="Candara" charset="0"/>
                      <a:cs typeface="Candara" charset="0"/>
                    </a:rPr>
                  </m:ctrlPr>
                </m:sSubPr>
                <m:e>
                  <m:r>
                    <a:rPr lang="en-US" sz="2000" i="1" kern="1200">
                      <a:latin typeface="Cambria Math" charset="0"/>
                      <a:ea typeface="Candara" charset="0"/>
                      <a:cs typeface="Candara" charset="0"/>
                    </a:rPr>
                    <m:t>𝐹</m:t>
                  </m:r>
                </m:e>
                <m:sub>
                  <m:r>
                    <a:rPr lang="en-US" sz="2000" i="1" kern="1200">
                      <a:latin typeface="Cambria Math" charset="0"/>
                      <a:ea typeface="Candara" charset="0"/>
                      <a:cs typeface="Candara" charset="0"/>
                    </a:rPr>
                    <m:t>2</m:t>
                  </m:r>
                </m:sub>
              </m:sSub>
            </m:oMath>
          </a14:m>
          <a:endParaRPr lang="zh-CN" sz="2000" kern="1200" dirty="0">
            <a:latin typeface="Candara" charset="0"/>
            <a:ea typeface="Candara" charset="0"/>
            <a:cs typeface="Candara" charset="0"/>
          </a:endParaRPr>
        </a:p>
        <a:p>
          <a:pPr marL="171450" lvl="1" indent="-171450" algn="l" defTabSz="800100" rtl="0">
            <a:lnSpc>
              <a:spcPct val="90000"/>
            </a:lnSpc>
            <a:spcBef>
              <a:spcPct val="0"/>
            </a:spcBef>
            <a:spcAft>
              <a:spcPct val="15000"/>
            </a:spcAft>
            <a:buChar char="•"/>
          </a:pPr>
          <a:r>
            <a:rPr lang="en-US" sz="1800" kern="1200" dirty="0" smtClean="0">
              <a:latin typeface="Candara" charset="0"/>
              <a:ea typeface="Candara" charset="0"/>
              <a:cs typeface="Candara" charset="0"/>
            </a:rPr>
            <a:t>Not in  -&gt;  valid</a:t>
          </a:r>
          <a:endParaRPr lang="zh-CN" sz="1800" kern="1200" dirty="0">
            <a:latin typeface="Candara" charset="0"/>
            <a:ea typeface="Candara" charset="0"/>
            <a:cs typeface="Candara" charset="0"/>
          </a:endParaRPr>
        </a:p>
        <a:p>
          <a:pPr marL="171450" lvl="1" indent="-171450" algn="l" defTabSz="800100" rtl="0">
            <a:lnSpc>
              <a:spcPct val="90000"/>
            </a:lnSpc>
            <a:spcBef>
              <a:spcPct val="0"/>
            </a:spcBef>
            <a:spcAft>
              <a:spcPct val="15000"/>
            </a:spcAft>
            <a:buChar char="•"/>
          </a:pPr>
          <a:r>
            <a:rPr lang="en-US" sz="1800" kern="1200" dirty="0" smtClean="0">
              <a:latin typeface="Candara" charset="0"/>
              <a:ea typeface="Candara" charset="0"/>
              <a:cs typeface="Candara" charset="0"/>
            </a:rPr>
            <a:t>In -&gt;next step</a:t>
          </a:r>
          <a:endParaRPr lang="zh-CN" sz="1800" kern="1200" dirty="0">
            <a:latin typeface="Candara" charset="0"/>
            <a:ea typeface="Candara" charset="0"/>
            <a:cs typeface="Candara" charset="0"/>
          </a:endParaRPr>
        </a:p>
      </dsp:txBody>
      <dsp:txXfrm>
        <a:off x="33361" y="35587"/>
        <a:ext cx="3909965" cy="1072302"/>
      </dsp:txXfrm>
    </dsp:sp>
    <dsp:sp modelId="{21AE75CE-C01A-4BD1-86BB-FA1544164026}">
      <dsp:nvSpPr>
        <dsp:cNvPr id="0" name=""/>
        <dsp:cNvSpPr/>
      </dsp:nvSpPr>
      <dsp:spPr>
        <a:xfrm rot="5400000">
          <a:off x="1774776" y="1169726"/>
          <a:ext cx="427134" cy="5125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rot="-5400000">
        <a:off x="1834575" y="1212439"/>
        <a:ext cx="307536" cy="298994"/>
      </dsp:txXfrm>
    </dsp:sp>
    <dsp:sp modelId="{34A8FCC2-6B54-43A0-9852-B99BC8A1FD64}">
      <dsp:nvSpPr>
        <dsp:cNvPr id="0" name=""/>
        <dsp:cNvSpPr/>
      </dsp:nvSpPr>
      <dsp:spPr>
        <a:xfrm>
          <a:off x="0" y="1710762"/>
          <a:ext cx="3976687" cy="1139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Candara" charset="0"/>
              <a:ea typeface="Candara" charset="0"/>
              <a:cs typeface="Candara" charset="0"/>
            </a:rPr>
            <a:t>Check the </a:t>
          </a:r>
          <a14:m xmlns:a14="http://schemas.microsoft.com/office/drawing/2010/main">
            <m:oMath xmlns:m="http://schemas.openxmlformats.org/officeDocument/2006/math">
              <m:r>
                <a:rPr lang="en-US" sz="2000" i="1" kern="1200">
                  <a:latin typeface="Cambria Math" charset="0"/>
                  <a:ea typeface="Candara" charset="0"/>
                  <a:cs typeface="Candara" charset="0"/>
                </a:rPr>
                <m:t>𝐶𝐵</m:t>
              </m:r>
              <m:sSub>
                <m:sSubPr>
                  <m:ctrlPr>
                    <a:rPr lang="en-US" sz="2000" i="1" kern="1200">
                      <a:latin typeface="Cambria Math" charset="0"/>
                      <a:ea typeface="Candara" charset="0"/>
                      <a:cs typeface="Candara" charset="0"/>
                    </a:rPr>
                  </m:ctrlPr>
                </m:sSubPr>
                <m:e>
                  <m:r>
                    <a:rPr lang="en-US" sz="2000" i="1" kern="1200">
                      <a:latin typeface="Cambria Math" charset="0"/>
                      <a:ea typeface="Candara" charset="0"/>
                      <a:cs typeface="Candara" charset="0"/>
                    </a:rPr>
                    <m:t>𝐹</m:t>
                  </m:r>
                </m:e>
                <m:sub>
                  <m:r>
                    <a:rPr lang="en-US" sz="2000" i="1" kern="1200">
                      <a:latin typeface="Cambria Math" charset="0"/>
                      <a:ea typeface="Candara" charset="0"/>
                      <a:cs typeface="Candara" charset="0"/>
                    </a:rPr>
                    <m:t>1</m:t>
                  </m:r>
                </m:sub>
              </m:sSub>
            </m:oMath>
          </a14:m>
          <a:endParaRPr lang="zh-CN" sz="2000" kern="1200" dirty="0">
            <a:latin typeface="Candara" charset="0"/>
            <a:ea typeface="Candara" charset="0"/>
            <a:cs typeface="Candara" charset="0"/>
          </a:endParaRPr>
        </a:p>
        <a:p>
          <a:pPr marL="171450" lvl="1" indent="-171450" algn="l" defTabSz="800100" rtl="0">
            <a:lnSpc>
              <a:spcPct val="90000"/>
            </a:lnSpc>
            <a:spcBef>
              <a:spcPct val="0"/>
            </a:spcBef>
            <a:spcAft>
              <a:spcPct val="15000"/>
            </a:spcAft>
            <a:buChar char="•"/>
          </a:pPr>
          <a:r>
            <a:rPr lang="en-US" sz="1800" kern="1200" dirty="0" smtClean="0">
              <a:latin typeface="Candara" charset="0"/>
              <a:ea typeface="Candara" charset="0"/>
              <a:cs typeface="Candara" charset="0"/>
            </a:rPr>
            <a:t>Not in -&gt; revoked</a:t>
          </a:r>
          <a:endParaRPr lang="zh-CN" sz="1800" kern="1200" dirty="0">
            <a:latin typeface="Candara" charset="0"/>
            <a:ea typeface="Candara" charset="0"/>
            <a:cs typeface="Candara" charset="0"/>
          </a:endParaRPr>
        </a:p>
        <a:p>
          <a:pPr marL="171450" lvl="1" indent="-171450" algn="l" defTabSz="800100" rtl="0">
            <a:lnSpc>
              <a:spcPct val="90000"/>
            </a:lnSpc>
            <a:spcBef>
              <a:spcPct val="0"/>
            </a:spcBef>
            <a:spcAft>
              <a:spcPct val="15000"/>
            </a:spcAft>
            <a:buChar char="•"/>
          </a:pPr>
          <a:r>
            <a:rPr lang="en-US" sz="1800" kern="1200" dirty="0" smtClean="0">
              <a:latin typeface="Candara" charset="0"/>
              <a:ea typeface="Candara" charset="0"/>
              <a:cs typeface="Candara" charset="0"/>
            </a:rPr>
            <a:t>In -&gt; next step</a:t>
          </a:r>
          <a:endParaRPr lang="zh-CN" sz="1800" kern="1200" dirty="0">
            <a:latin typeface="Candara" charset="0"/>
            <a:ea typeface="Candara" charset="0"/>
            <a:cs typeface="Candara" charset="0"/>
          </a:endParaRPr>
        </a:p>
      </dsp:txBody>
      <dsp:txXfrm>
        <a:off x="33361" y="1744123"/>
        <a:ext cx="3909965" cy="1072302"/>
      </dsp:txXfrm>
    </dsp:sp>
    <dsp:sp modelId="{6EBBC7E5-F151-4BC7-9E5C-AC916DF7B872}">
      <dsp:nvSpPr>
        <dsp:cNvPr id="0" name=""/>
        <dsp:cNvSpPr/>
      </dsp:nvSpPr>
      <dsp:spPr>
        <a:xfrm rot="5400000">
          <a:off x="1774776" y="2878262"/>
          <a:ext cx="427134" cy="5125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p>
      </dsp:txBody>
      <dsp:txXfrm rot="-5400000">
        <a:off x="1834575" y="2920975"/>
        <a:ext cx="307536" cy="298994"/>
      </dsp:txXfrm>
    </dsp:sp>
    <dsp:sp modelId="{B25B2F4A-C1F9-4874-8173-83122BACE577}">
      <dsp:nvSpPr>
        <dsp:cNvPr id="0" name=""/>
        <dsp:cNvSpPr/>
      </dsp:nvSpPr>
      <dsp:spPr>
        <a:xfrm>
          <a:off x="0" y="3419299"/>
          <a:ext cx="3976687" cy="11390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Candara" charset="0"/>
              <a:ea typeface="Candara" charset="0"/>
              <a:cs typeface="Candara" charset="0"/>
            </a:rPr>
            <a:t>Query blockchain the revoked status</a:t>
          </a:r>
          <a:endParaRPr lang="zh-CN" sz="2000" kern="1200" dirty="0">
            <a:latin typeface="Candara" charset="0"/>
            <a:ea typeface="Candara" charset="0"/>
            <a:cs typeface="Candara" charset="0"/>
          </a:endParaRPr>
        </a:p>
        <a:p>
          <a:pPr marL="171450" lvl="1" indent="-171450" algn="l" defTabSz="800100" rtl="0">
            <a:lnSpc>
              <a:spcPct val="90000"/>
            </a:lnSpc>
            <a:spcBef>
              <a:spcPct val="0"/>
            </a:spcBef>
            <a:spcAft>
              <a:spcPct val="15000"/>
            </a:spcAft>
            <a:buChar char="•"/>
          </a:pPr>
          <a:r>
            <a:rPr lang="en-US" sz="1800" kern="1200" dirty="0" smtClean="0">
              <a:latin typeface="Candara" charset="0"/>
              <a:ea typeface="Candara" charset="0"/>
              <a:cs typeface="Candara" charset="0"/>
            </a:rPr>
            <a:t>Not in -&gt; valid</a:t>
          </a:r>
          <a:endParaRPr lang="zh-CN" sz="1800" kern="1200" dirty="0">
            <a:latin typeface="Candara" charset="0"/>
            <a:ea typeface="Candara" charset="0"/>
            <a:cs typeface="Candara" charset="0"/>
          </a:endParaRPr>
        </a:p>
        <a:p>
          <a:pPr marL="171450" lvl="1" indent="-171450" algn="l" defTabSz="800100" rtl="0">
            <a:lnSpc>
              <a:spcPct val="90000"/>
            </a:lnSpc>
            <a:spcBef>
              <a:spcPct val="0"/>
            </a:spcBef>
            <a:spcAft>
              <a:spcPct val="15000"/>
            </a:spcAft>
            <a:buChar char="•"/>
          </a:pPr>
          <a:r>
            <a:rPr lang="en-US" sz="1800" kern="1200" dirty="0" smtClean="0">
              <a:latin typeface="Candara" charset="0"/>
              <a:ea typeface="Candara" charset="0"/>
              <a:cs typeface="Candara" charset="0"/>
            </a:rPr>
            <a:t>In revoked</a:t>
          </a:r>
          <a:endParaRPr lang="zh-CN" sz="1800" kern="1200" dirty="0">
            <a:latin typeface="Candara" charset="0"/>
            <a:ea typeface="Candara" charset="0"/>
            <a:cs typeface="Candara" charset="0"/>
          </a:endParaRPr>
        </a:p>
      </dsp:txBody>
      <dsp:txXfrm>
        <a:off x="33361" y="3452660"/>
        <a:ext cx="3909965" cy="10723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66293-7AE6-4F6E-9C04-04ED561C5B4B}">
      <dsp:nvSpPr>
        <dsp:cNvPr id="0" name=""/>
        <dsp:cNvSpPr/>
      </dsp:nvSpPr>
      <dsp:spPr>
        <a:xfrm>
          <a:off x="0" y="775277"/>
          <a:ext cx="7483318" cy="604800"/>
        </a:xfrm>
        <a:prstGeom prst="rect">
          <a:avLst/>
        </a:prstGeom>
        <a:solidFill>
          <a:schemeClr val="accent1">
            <a:lumMod val="20000"/>
            <a:lumOff val="80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6E0AF4-B88E-45DF-AEE9-EF17B6CC1646}">
      <dsp:nvSpPr>
        <dsp:cNvPr id="0" name=""/>
        <dsp:cNvSpPr/>
      </dsp:nvSpPr>
      <dsp:spPr>
        <a:xfrm>
          <a:off x="374165" y="32931"/>
          <a:ext cx="6692376" cy="109658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996" tIns="0" rIns="197996" bIns="0" numCol="1" spcCol="1270" anchor="ctr" anchorCtr="0">
          <a:noAutofit/>
        </a:bodyPr>
        <a:lstStyle/>
        <a:p>
          <a:pPr lvl="0" algn="l" defTabSz="1066800" rtl="0">
            <a:lnSpc>
              <a:spcPct val="90000"/>
            </a:lnSpc>
            <a:spcBef>
              <a:spcPct val="0"/>
            </a:spcBef>
            <a:spcAft>
              <a:spcPct val="35000"/>
            </a:spcAft>
          </a:pPr>
          <a:r>
            <a:rPr lang="en-US" sz="2400" b="0" kern="1200" dirty="0" smtClean="0">
              <a:latin typeface="Candara" charset="0"/>
              <a:ea typeface="Candara" charset="0"/>
              <a:cs typeface="Candara" charset="0"/>
            </a:rPr>
            <a:t>1. Propose a public and efficient certificate audit scheme based on </a:t>
          </a:r>
          <a:r>
            <a:rPr lang="en-US" sz="2400" b="0" kern="1200" dirty="0" err="1" smtClean="0">
              <a:latin typeface="Candara" charset="0"/>
              <a:ea typeface="Candara" charset="0"/>
              <a:cs typeface="Candara" charset="0"/>
            </a:rPr>
            <a:t>blockchain</a:t>
          </a:r>
          <a:r>
            <a:rPr lang="en-US" sz="2400" b="0" kern="1200" dirty="0" smtClean="0">
              <a:latin typeface="Candara" charset="0"/>
              <a:ea typeface="Candara" charset="0"/>
              <a:cs typeface="Candara" charset="0"/>
            </a:rPr>
            <a:t>.</a:t>
          </a:r>
          <a:endParaRPr lang="zh-CN" sz="2400" b="0" kern="1200" dirty="0">
            <a:latin typeface="Candara" charset="0"/>
            <a:ea typeface="Candara" charset="0"/>
            <a:cs typeface="Candara" charset="0"/>
          </a:endParaRPr>
        </a:p>
      </dsp:txBody>
      <dsp:txXfrm>
        <a:off x="427696" y="86462"/>
        <a:ext cx="6585314" cy="989523"/>
      </dsp:txXfrm>
    </dsp:sp>
    <dsp:sp modelId="{C57857D5-8D6C-4710-B6B6-EE67A164C930}">
      <dsp:nvSpPr>
        <dsp:cNvPr id="0" name=""/>
        <dsp:cNvSpPr/>
      </dsp:nvSpPr>
      <dsp:spPr>
        <a:xfrm>
          <a:off x="0" y="1863917"/>
          <a:ext cx="7483318" cy="604800"/>
        </a:xfrm>
        <a:prstGeom prst="rect">
          <a:avLst/>
        </a:prstGeom>
        <a:solidFill>
          <a:schemeClr val="accent1">
            <a:lumMod val="20000"/>
            <a:lumOff val="80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45A159-C77D-4E30-A459-14FD27F5BF7A}">
      <dsp:nvSpPr>
        <dsp:cNvPr id="0" name=""/>
        <dsp:cNvSpPr/>
      </dsp:nvSpPr>
      <dsp:spPr>
        <a:xfrm>
          <a:off x="416656" y="1487530"/>
          <a:ext cx="6522968" cy="7084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996" tIns="0" rIns="197996" bIns="0" numCol="1" spcCol="1270" anchor="ctr" anchorCtr="0">
          <a:noAutofit/>
        </a:bodyPr>
        <a:lstStyle/>
        <a:p>
          <a:pPr lvl="0" algn="l" defTabSz="1066800" rtl="0">
            <a:lnSpc>
              <a:spcPct val="90000"/>
            </a:lnSpc>
            <a:spcBef>
              <a:spcPct val="0"/>
            </a:spcBef>
            <a:spcAft>
              <a:spcPct val="35000"/>
            </a:spcAft>
          </a:pPr>
          <a:r>
            <a:rPr lang="en-US" sz="2400" b="0" kern="1200" dirty="0" smtClean="0">
              <a:latin typeface="Candara" charset="0"/>
              <a:ea typeface="Candara" charset="0"/>
              <a:cs typeface="Candara" charset="0"/>
            </a:rPr>
            <a:t>2. Design a distributed dependability-rank based consensus protocol.</a:t>
          </a:r>
          <a:endParaRPr lang="zh-CN" sz="2400" b="0" kern="1200" dirty="0">
            <a:latin typeface="Candara" charset="0"/>
            <a:ea typeface="Candara" charset="0"/>
            <a:cs typeface="Candara" charset="0"/>
          </a:endParaRPr>
        </a:p>
      </dsp:txBody>
      <dsp:txXfrm>
        <a:off x="451241" y="1522115"/>
        <a:ext cx="6453798" cy="639310"/>
      </dsp:txXfrm>
    </dsp:sp>
    <dsp:sp modelId="{C7213685-7A21-4F84-8BD2-025A0A620647}">
      <dsp:nvSpPr>
        <dsp:cNvPr id="0" name=""/>
        <dsp:cNvSpPr/>
      </dsp:nvSpPr>
      <dsp:spPr>
        <a:xfrm>
          <a:off x="0" y="2952557"/>
          <a:ext cx="7483318" cy="604800"/>
        </a:xfrm>
        <a:prstGeom prst="rect">
          <a:avLst/>
        </a:prstGeom>
        <a:solidFill>
          <a:schemeClr val="accent1">
            <a:lumMod val="20000"/>
            <a:lumOff val="80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CFA5B3-838F-423C-8F47-E6838861C387}">
      <dsp:nvSpPr>
        <dsp:cNvPr id="0" name=""/>
        <dsp:cNvSpPr/>
      </dsp:nvSpPr>
      <dsp:spPr>
        <a:xfrm>
          <a:off x="396720" y="2596659"/>
          <a:ext cx="6522968" cy="7084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996" tIns="0" rIns="197996" bIns="0" numCol="1" spcCol="1270" anchor="ctr" anchorCtr="0">
          <a:noAutofit/>
        </a:bodyPr>
        <a:lstStyle/>
        <a:p>
          <a:pPr lvl="0" algn="l" defTabSz="1066800" rtl="0">
            <a:lnSpc>
              <a:spcPct val="90000"/>
            </a:lnSpc>
            <a:spcBef>
              <a:spcPct val="0"/>
            </a:spcBef>
            <a:spcAft>
              <a:spcPct val="35000"/>
            </a:spcAft>
          </a:pPr>
          <a:r>
            <a:rPr lang="en-US" sz="2400" b="0" kern="1200" dirty="0" smtClean="0">
              <a:latin typeface="Candara" charset="0"/>
              <a:ea typeface="Candara" charset="0"/>
              <a:cs typeface="Candara" charset="0"/>
            </a:rPr>
            <a:t>3. Propose a new data structure called </a:t>
          </a:r>
          <a:r>
            <a:rPr lang="en-US" sz="2400" b="0" kern="1200" dirty="0" err="1" smtClean="0">
              <a:latin typeface="Candara" charset="0"/>
              <a:ea typeface="Candara" charset="0"/>
              <a:cs typeface="Candara" charset="0"/>
            </a:rPr>
            <a:t>CertOper</a:t>
          </a:r>
          <a:r>
            <a:rPr lang="en-US" sz="2400" b="0" kern="1200" dirty="0" smtClean="0">
              <a:latin typeface="Candara" charset="0"/>
              <a:ea typeface="Candara" charset="0"/>
              <a:cs typeface="Candara" charset="0"/>
            </a:rPr>
            <a:t>.</a:t>
          </a:r>
          <a:endParaRPr lang="zh-CN" sz="2400" b="0" kern="1200" dirty="0">
            <a:latin typeface="Candara" charset="0"/>
            <a:ea typeface="Candara" charset="0"/>
            <a:cs typeface="Candara" charset="0"/>
          </a:endParaRPr>
        </a:p>
      </dsp:txBody>
      <dsp:txXfrm>
        <a:off x="431305" y="2631244"/>
        <a:ext cx="6453798" cy="639310"/>
      </dsp:txXfrm>
    </dsp:sp>
    <dsp:sp modelId="{A232F5D9-E841-47B1-8D55-F6BE06EB9ECC}">
      <dsp:nvSpPr>
        <dsp:cNvPr id="0" name=""/>
        <dsp:cNvSpPr/>
      </dsp:nvSpPr>
      <dsp:spPr>
        <a:xfrm>
          <a:off x="0" y="4523275"/>
          <a:ext cx="7483318" cy="604800"/>
        </a:xfrm>
        <a:prstGeom prst="rect">
          <a:avLst/>
        </a:prstGeom>
        <a:solidFill>
          <a:schemeClr val="accent1">
            <a:lumMod val="20000"/>
            <a:lumOff val="80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6A7A53-1C37-4600-BE37-D8D1812F32F6}">
      <dsp:nvSpPr>
        <dsp:cNvPr id="0" name=""/>
        <dsp:cNvSpPr/>
      </dsp:nvSpPr>
      <dsp:spPr>
        <a:xfrm>
          <a:off x="374165" y="3686957"/>
          <a:ext cx="6526792" cy="119055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996" tIns="0" rIns="197996" bIns="0" numCol="1" spcCol="1270" anchor="ctr" anchorCtr="0">
          <a:noAutofit/>
        </a:bodyPr>
        <a:lstStyle/>
        <a:p>
          <a:pPr lvl="0" algn="l" defTabSz="1066800" rtl="0">
            <a:lnSpc>
              <a:spcPct val="90000"/>
            </a:lnSpc>
            <a:spcBef>
              <a:spcPct val="0"/>
            </a:spcBef>
            <a:spcAft>
              <a:spcPct val="35000"/>
            </a:spcAft>
          </a:pPr>
          <a:r>
            <a:rPr lang="en-US" sz="2400" b="0" kern="1200" dirty="0" smtClean="0">
              <a:latin typeface="Candara" charset="0"/>
              <a:ea typeface="Candara" charset="0"/>
              <a:cs typeface="Candara" charset="0"/>
            </a:rPr>
            <a:t>4. Present a DCBF to achieve economic space and efficient query for certificate revocation checking.</a:t>
          </a:r>
          <a:endParaRPr lang="zh-CN" sz="2400" b="0" kern="1200" dirty="0">
            <a:latin typeface="Candara" charset="0"/>
            <a:ea typeface="Candara" charset="0"/>
            <a:cs typeface="Candara" charset="0"/>
          </a:endParaRPr>
        </a:p>
      </dsp:txBody>
      <dsp:txXfrm>
        <a:off x="432283" y="3745075"/>
        <a:ext cx="6410556" cy="107432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1026"/>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baseline="0">
                <a:ea typeface="+mn-ea"/>
                <a:cs typeface="Times New Roman" pitchFamily="18" charset="0"/>
              </a:defRPr>
            </a:lvl1pPr>
          </a:lstStyle>
          <a:p>
            <a:pPr>
              <a:defRPr/>
            </a:pPr>
            <a:endParaRPr lang="zh-CN" altLang="en-US"/>
          </a:p>
        </p:txBody>
      </p:sp>
      <p:sp>
        <p:nvSpPr>
          <p:cNvPr id="97283" name="Rectangle 1027"/>
          <p:cNvSpPr>
            <a:spLocks noGrp="1" noChangeArrowheads="1"/>
          </p:cNvSpPr>
          <p:nvPr>
            <p:ph type="dt" sz="quarter" idx="1"/>
          </p:nvPr>
        </p:nvSpPr>
        <p:spPr bwMode="auto">
          <a:xfrm>
            <a:off x="4022725" y="0"/>
            <a:ext cx="3076575" cy="51117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baseline="0">
                <a:ea typeface="+mn-ea"/>
                <a:cs typeface="Times New Roman" pitchFamily="18" charset="0"/>
              </a:defRPr>
            </a:lvl1pPr>
          </a:lstStyle>
          <a:p>
            <a:pPr>
              <a:defRPr/>
            </a:pPr>
            <a:endParaRPr lang="zh-CN" altLang="en-US"/>
          </a:p>
        </p:txBody>
      </p:sp>
      <p:sp>
        <p:nvSpPr>
          <p:cNvPr id="97284" name="Rectangle 1028"/>
          <p:cNvSpPr>
            <a:spLocks noGrp="1" noChangeArrowheads="1"/>
          </p:cNvSpPr>
          <p:nvPr>
            <p:ph type="ftr" sz="quarter" idx="2"/>
          </p:nvPr>
        </p:nvSpPr>
        <p:spPr bwMode="auto">
          <a:xfrm>
            <a:off x="0" y="9723438"/>
            <a:ext cx="3076575" cy="51117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baseline="0">
                <a:ea typeface="+mn-ea"/>
                <a:cs typeface="Times New Roman" pitchFamily="18" charset="0"/>
              </a:defRPr>
            </a:lvl1pPr>
          </a:lstStyle>
          <a:p>
            <a:pPr>
              <a:defRPr/>
            </a:pPr>
            <a:endParaRPr lang="zh-CN" altLang="en-US"/>
          </a:p>
        </p:txBody>
      </p:sp>
      <p:sp>
        <p:nvSpPr>
          <p:cNvPr id="97285" name="Rectangle 1029"/>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baseline="0">
                <a:ea typeface="+mn-ea"/>
                <a:cs typeface="Times New Roman" pitchFamily="18" charset="0"/>
              </a:defRPr>
            </a:lvl1pPr>
          </a:lstStyle>
          <a:p>
            <a:pPr>
              <a:defRPr/>
            </a:pPr>
            <a:fld id="{B156617D-84B6-4EE7-A241-0DD2827CDAE4}" type="slidenum">
              <a:rPr lang="zh-CN" altLang="en-US"/>
              <a:pPr>
                <a:defRPr/>
              </a:pPr>
              <a:t>‹#›</a:t>
            </a:fld>
            <a:endParaRPr lang="en-US" altLang="zh-CN"/>
          </a:p>
        </p:txBody>
      </p:sp>
    </p:spTree>
    <p:extLst>
      <p:ext uri="{BB962C8B-B14F-4D97-AF65-F5344CB8AC3E}">
        <p14:creationId xmlns:p14="http://schemas.microsoft.com/office/powerpoint/2010/main" val="2062452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baseline="0">
                <a:ea typeface="+mn-ea"/>
                <a:cs typeface="Times New Roman" pitchFamily="18" charset="0"/>
              </a:defRPr>
            </a:lvl1pPr>
          </a:lstStyle>
          <a:p>
            <a:pPr>
              <a:defRPr/>
            </a:pPr>
            <a:endParaRPr lang="zh-CN" altLang="en-US"/>
          </a:p>
        </p:txBody>
      </p:sp>
      <p:sp>
        <p:nvSpPr>
          <p:cNvPr id="40963"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baseline="0">
                <a:ea typeface="+mn-ea"/>
                <a:cs typeface="Times New Roman" pitchFamily="18" charset="0"/>
              </a:defRPr>
            </a:lvl1pPr>
          </a:lstStyle>
          <a:p>
            <a:pPr>
              <a:defRPr/>
            </a:pPr>
            <a:endParaRPr lang="zh-CN" altLang="en-US"/>
          </a:p>
        </p:txBody>
      </p:sp>
      <p:sp>
        <p:nvSpPr>
          <p:cNvPr id="74756"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946150" y="4862513"/>
            <a:ext cx="5207000" cy="460375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baseline="0">
                <a:ea typeface="+mn-ea"/>
                <a:cs typeface="Times New Roman" pitchFamily="18" charset="0"/>
              </a:defRPr>
            </a:lvl1pPr>
          </a:lstStyle>
          <a:p>
            <a:pPr>
              <a:defRPr/>
            </a:pPr>
            <a:endParaRPr lang="zh-CN" altLang="en-US"/>
          </a:p>
        </p:txBody>
      </p:sp>
      <p:sp>
        <p:nvSpPr>
          <p:cNvPr id="40967"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baseline="0">
                <a:ea typeface="+mn-ea"/>
                <a:cs typeface="Times New Roman" pitchFamily="18" charset="0"/>
              </a:defRPr>
            </a:lvl1pPr>
          </a:lstStyle>
          <a:p>
            <a:pPr>
              <a:defRPr/>
            </a:pPr>
            <a:fld id="{61CB83AF-659E-486F-A654-9C36B5B3D6B0}" type="slidenum">
              <a:rPr lang="zh-CN" altLang="en-US"/>
              <a:pPr>
                <a:defRPr/>
              </a:pPr>
              <a:t>‹#›</a:t>
            </a:fld>
            <a:endParaRPr lang="en-US" altLang="zh-CN"/>
          </a:p>
        </p:txBody>
      </p:sp>
    </p:spTree>
    <p:extLst>
      <p:ext uri="{BB962C8B-B14F-4D97-AF65-F5344CB8AC3E}">
        <p14:creationId xmlns:p14="http://schemas.microsoft.com/office/powerpoint/2010/main" val="35413490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smtClean="0">
              <a:solidFill>
                <a:srgbClr val="00B050"/>
              </a:solidFill>
            </a:endParaRPr>
          </a:p>
        </p:txBody>
      </p:sp>
      <p:sp>
        <p:nvSpPr>
          <p:cNvPr id="74756" name="Slide Number Placeholder 3"/>
          <p:cNvSpPr>
            <a:spLocks noGrp="1"/>
          </p:cNvSpPr>
          <p:nvPr>
            <p:ph type="sldNum" sz="quarter" idx="5"/>
          </p:nvPr>
        </p:nvSpPr>
        <p:spPr/>
        <p:txBody>
          <a:bodyPr/>
          <a:lstStyle/>
          <a:p>
            <a:pPr>
              <a:defRPr/>
            </a:pPr>
            <a:fld id="{F6F3B600-DA9A-4F9E-9302-301DC2DB3CF9}" type="slidenum">
              <a:rPr lang="zh-CN" altLang="en-US" smtClean="0"/>
              <a:pPr>
                <a:defRPr/>
              </a:pPr>
              <a:t>1</a:t>
            </a:fld>
            <a:endParaRPr lang="en-US" altLang="zh-CN" smtClean="0"/>
          </a:p>
        </p:txBody>
      </p:sp>
    </p:spTree>
    <p:extLst>
      <p:ext uri="{BB962C8B-B14F-4D97-AF65-F5344CB8AC3E}">
        <p14:creationId xmlns:p14="http://schemas.microsoft.com/office/powerpoint/2010/main" val="2033864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12</a:t>
            </a:fld>
            <a:endParaRPr lang="en-US" altLang="zh-CN"/>
          </a:p>
        </p:txBody>
      </p:sp>
    </p:spTree>
    <p:extLst>
      <p:ext uri="{BB962C8B-B14F-4D97-AF65-F5344CB8AC3E}">
        <p14:creationId xmlns:p14="http://schemas.microsoft.com/office/powerpoint/2010/main" val="567478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13</a:t>
            </a:fld>
            <a:endParaRPr lang="en-US" altLang="zh-CN"/>
          </a:p>
        </p:txBody>
      </p:sp>
    </p:spTree>
    <p:extLst>
      <p:ext uri="{BB962C8B-B14F-4D97-AF65-F5344CB8AC3E}">
        <p14:creationId xmlns:p14="http://schemas.microsoft.com/office/powerpoint/2010/main" val="2079632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 real transaction in the bitcoin. The in indicates</a:t>
            </a:r>
            <a:r>
              <a:rPr lang="en-US" baseline="0" dirty="0" smtClean="0"/>
              <a:t> the input, which is a hash pointer. The out contains the address of the person will be sent and the amount of coin. </a:t>
            </a:r>
            <a:endParaRPr lang="en-US" dirty="0"/>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14</a:t>
            </a:fld>
            <a:endParaRPr lang="en-US" altLang="zh-CN"/>
          </a:p>
        </p:txBody>
      </p:sp>
    </p:spTree>
    <p:extLst>
      <p:ext uri="{BB962C8B-B14F-4D97-AF65-F5344CB8AC3E}">
        <p14:creationId xmlns:p14="http://schemas.microsoft.com/office/powerpoint/2010/main" val="258902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a:t>
            </a:r>
            <a:r>
              <a:rPr lang="en-US" dirty="0" smtClean="0"/>
              <a:t>very</a:t>
            </a:r>
            <a:r>
              <a:rPr lang="en-US" baseline="0" dirty="0" smtClean="0"/>
              <a:t> node in the bitcoin network should store the blockchain or ledger. So there is a problem, who should create and maintain the blockchain? In the bitcoin system,  there are a group of nodes to do this, which called miners. I will interpret why this group of nodes are called miners later. </a:t>
            </a:r>
            <a:endParaRPr lang="en-US" dirty="0"/>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15</a:t>
            </a:fld>
            <a:endParaRPr lang="en-US" altLang="zh-CN"/>
          </a:p>
        </p:txBody>
      </p:sp>
    </p:spTree>
    <p:extLst>
      <p:ext uri="{BB962C8B-B14F-4D97-AF65-F5344CB8AC3E}">
        <p14:creationId xmlns:p14="http://schemas.microsoft.com/office/powerpoint/2010/main" val="1390643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already</a:t>
            </a:r>
            <a:r>
              <a:rPr lang="en-US" baseline="0" dirty="0" smtClean="0"/>
              <a:t> know that blockchain can guarantee the correctness of the whole system</a:t>
            </a:r>
            <a:r>
              <a:rPr lang="en-US" dirty="0" smtClean="0"/>
              <a:t>.</a:t>
            </a:r>
            <a:r>
              <a:rPr lang="en-US" baseline="0" dirty="0" smtClean="0"/>
              <a:t> So next problem is how to design a blockchain, what’s the structure of the blockchain. Before this, we first consider the threat model in this system. There are a list of transactions in the bitcoin network. There exists an attacker node, he can do some things to damage the system. first, he can tamper his past transactions, because he has the private key. And if there is a double—spending problem, which means two transactions have the same input, or the input of the transaction is nonexistent. how to solve these threat by blockchain?</a:t>
            </a:r>
            <a:endParaRPr lang="en-US" dirty="0"/>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16</a:t>
            </a:fld>
            <a:endParaRPr lang="en-US" altLang="zh-CN"/>
          </a:p>
        </p:txBody>
      </p:sp>
    </p:spTree>
    <p:extLst>
      <p:ext uri="{BB962C8B-B14F-4D97-AF65-F5344CB8AC3E}">
        <p14:creationId xmlns:p14="http://schemas.microsoft.com/office/powerpoint/2010/main" val="1563613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Bitcoin solves these problems by the design of blockchain. In the bitcoin, blocks are linked and it uses proof-of-work. Blocks are linked, which means the next block has a hash pointer to the last block. We will interpret it one by one.  And this can also show how the blockchain is generated. </a:t>
            </a:r>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17</a:t>
            </a:fld>
            <a:endParaRPr lang="en-US" altLang="zh-CN"/>
          </a:p>
        </p:txBody>
      </p:sp>
    </p:spTree>
    <p:extLst>
      <p:ext uri="{BB962C8B-B14F-4D97-AF65-F5344CB8AC3E}">
        <p14:creationId xmlns:p14="http://schemas.microsoft.com/office/powerpoint/2010/main" val="1308371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Bitcoin solves these problems by the design of blockchain. In the bitcoin, blocks are linked and it uses proof-of-work. Blocks are linked, which means the next block has a hash pointer to the last block. We will interpret it one by one.  And this can also show how the blockchain is generated. </a:t>
            </a:r>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18</a:t>
            </a:fld>
            <a:endParaRPr lang="en-US" altLang="zh-CN"/>
          </a:p>
        </p:txBody>
      </p:sp>
    </p:spTree>
    <p:extLst>
      <p:ext uri="{BB962C8B-B14F-4D97-AF65-F5344CB8AC3E}">
        <p14:creationId xmlns:p14="http://schemas.microsoft.com/office/powerpoint/2010/main" val="1035654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it must verify the input is authorized. The public key is contained in the transaction, you can compare with each other to make sure the input is authorized. </a:t>
            </a:r>
            <a:endParaRPr lang="en-US" dirty="0"/>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19</a:t>
            </a:fld>
            <a:endParaRPr lang="en-US" altLang="zh-CN"/>
          </a:p>
        </p:txBody>
      </p:sp>
    </p:spTree>
    <p:extLst>
      <p:ext uri="{BB962C8B-B14F-4D97-AF65-F5344CB8AC3E}">
        <p14:creationId xmlns:p14="http://schemas.microsoft.com/office/powerpoint/2010/main" val="1983242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then verify</a:t>
            </a:r>
            <a:r>
              <a:rPr lang="en-US" baseline="0" dirty="0" smtClean="0"/>
              <a:t> the input has not been spent.  Because the miner has all the past transactions, it can see whether the input has  been spent or not. This can solve a part of double-spending problem. We will talk another case of double-spending problem later. </a:t>
            </a:r>
          </a:p>
          <a:p>
            <a:endParaRPr lang="en-US" baseline="0" dirty="0" smtClean="0"/>
          </a:p>
          <a:p>
            <a:r>
              <a:rPr lang="en-US" baseline="0" dirty="0" smtClean="0"/>
              <a:t>The last one is to verify the output can’t exceed the input. After the three processes, this transaction can be seen as valid. After the verification, we can solve the double-spending problem and invalid input problem. </a:t>
            </a:r>
            <a:endParaRPr lang="en-US" dirty="0"/>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20</a:t>
            </a:fld>
            <a:endParaRPr lang="en-US" altLang="zh-CN"/>
          </a:p>
        </p:txBody>
      </p:sp>
    </p:spTree>
    <p:extLst>
      <p:ext uri="{BB962C8B-B14F-4D97-AF65-F5344CB8AC3E}">
        <p14:creationId xmlns:p14="http://schemas.microsoft.com/office/powerpoint/2010/main" val="70860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Bitcoin solves these problems by the design of blockchain. In the bitcoin, blocks are linked and it uses proof-of-work. Blocks are linked, which means the next block has a hash pointer to the last block. We will interpret it one by one.  And this can also show how the blockchain is generated. </a:t>
            </a:r>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21</a:t>
            </a:fld>
            <a:endParaRPr lang="en-US" altLang="zh-CN"/>
          </a:p>
        </p:txBody>
      </p:sp>
    </p:spTree>
    <p:extLst>
      <p:ext uri="{BB962C8B-B14F-4D97-AF65-F5344CB8AC3E}">
        <p14:creationId xmlns:p14="http://schemas.microsoft.com/office/powerpoint/2010/main" val="499250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3</a:t>
            </a:fld>
            <a:endParaRPr lang="en-US" altLang="zh-CN"/>
          </a:p>
        </p:txBody>
      </p:sp>
    </p:spTree>
    <p:extLst>
      <p:ext uri="{BB962C8B-B14F-4D97-AF65-F5344CB8AC3E}">
        <p14:creationId xmlns:p14="http://schemas.microsoft.com/office/powerpoint/2010/main" val="1744415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will</a:t>
            </a:r>
            <a:r>
              <a:rPr lang="en-US" baseline="0" dirty="0" smtClean="0"/>
              <a:t> talk about the proof-of-work, why we need proof-of-work here? </a:t>
            </a:r>
            <a:r>
              <a:rPr lang="en-US" dirty="0" smtClean="0"/>
              <a:t>Proof-of-work</a:t>
            </a:r>
            <a:r>
              <a:rPr lang="en-US" baseline="0" dirty="0" smtClean="0"/>
              <a:t> here is by incrementing a nonce  in the block until a value is found that gives the block’s hash the required zero bits. After 4250 try in the figure, this block completes the process of proof-of-work. </a:t>
            </a:r>
            <a:endParaRPr lang="en-US" dirty="0"/>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22</a:t>
            </a:fld>
            <a:endParaRPr lang="en-US" altLang="zh-CN"/>
          </a:p>
        </p:txBody>
      </p:sp>
    </p:spTree>
    <p:extLst>
      <p:ext uri="{BB962C8B-B14F-4D97-AF65-F5344CB8AC3E}">
        <p14:creationId xmlns:p14="http://schemas.microsoft.com/office/powerpoint/2010/main" val="1365367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23</a:t>
            </a:fld>
            <a:endParaRPr lang="en-US" altLang="zh-CN"/>
          </a:p>
        </p:txBody>
      </p:sp>
    </p:spTree>
    <p:extLst>
      <p:ext uri="{BB962C8B-B14F-4D97-AF65-F5344CB8AC3E}">
        <p14:creationId xmlns:p14="http://schemas.microsoft.com/office/powerpoint/2010/main" val="2032805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the attacker tampers the data in block100, he needs to redo the proof-of-work until finding a nonce to make the hash of the block begin with the required zero bits. This will result in  the changing of the final hash of this block. All the following block101,102 and other will encounter the same problem, so it needs to compute much time. In the bitcoin, </a:t>
            </a:r>
            <a:r>
              <a:rPr lang="mr-IN" baseline="0" dirty="0" smtClean="0"/>
              <a:t>…</a:t>
            </a:r>
            <a:endParaRPr lang="en-US" baseline="0" dirty="0" smtClean="0"/>
          </a:p>
          <a:p>
            <a:r>
              <a:rPr lang="en-US" baseline="0" dirty="0" smtClean="0"/>
              <a:t>So in this situation, the attacker will spend more time to generate the block, so it’s probably the block will not be received by the system, which guarantee the security of the whole system</a:t>
            </a:r>
            <a:endParaRPr lang="en-US" dirty="0"/>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24</a:t>
            </a:fld>
            <a:endParaRPr lang="en-US" altLang="zh-CN"/>
          </a:p>
        </p:txBody>
      </p:sp>
    </p:spTree>
    <p:extLst>
      <p:ext uri="{BB962C8B-B14F-4D97-AF65-F5344CB8AC3E}">
        <p14:creationId xmlns:p14="http://schemas.microsoft.com/office/powerpoint/2010/main" val="2101490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problem, how to make nodes in the network be willing to be this generator?</a:t>
            </a:r>
            <a:r>
              <a:rPr lang="zh-CN" altLang="en-US" baseline="0" dirty="0" smtClean="0"/>
              <a:t> </a:t>
            </a:r>
            <a:r>
              <a:rPr lang="en-US" altLang="zh-CN" baseline="0" dirty="0" smtClean="0"/>
              <a:t>There are two kinds of incentives. The first one is reward transaction. </a:t>
            </a:r>
            <a:endParaRPr lang="en-US" dirty="0"/>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25</a:t>
            </a:fld>
            <a:endParaRPr lang="en-US" altLang="zh-CN"/>
          </a:p>
        </p:txBody>
      </p:sp>
    </p:spTree>
    <p:extLst>
      <p:ext uri="{BB962C8B-B14F-4D97-AF65-F5344CB8AC3E}">
        <p14:creationId xmlns:p14="http://schemas.microsoft.com/office/powerpoint/2010/main" val="1910566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a:t>
            </a:r>
            <a:r>
              <a:rPr lang="en-US" baseline="0" dirty="0" smtClean="0"/>
              <a:t>, let’s talk about another potential double-spending problem. </a:t>
            </a:r>
            <a:r>
              <a:rPr lang="en-US" altLang="zh-CN" baseline="0" dirty="0" smtClean="0"/>
              <a:t>Suppose</a:t>
            </a:r>
            <a:r>
              <a:rPr lang="zh-CN" altLang="en-US" baseline="0" dirty="0" smtClean="0"/>
              <a:t> </a:t>
            </a:r>
            <a:r>
              <a:rPr lang="en-US" altLang="zh-CN" baseline="0" dirty="0" smtClean="0"/>
              <a:t>Alice, Bob and Miya are the nodes in the bitcoin network. Now they all have the same blockchain. In the next stage, there are three block in the network that each contains a same input but transfers to different address.  So the blockchain is different from each other, so how to solve this problem. This problem will be solved when someone solve the next block. The general rule is that you always switch immediately to the longest branch available. </a:t>
            </a:r>
            <a:endParaRPr lang="en-US" dirty="0"/>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26</a:t>
            </a:fld>
            <a:endParaRPr lang="en-US" altLang="zh-CN"/>
          </a:p>
        </p:txBody>
      </p:sp>
    </p:spTree>
    <p:extLst>
      <p:ext uri="{BB962C8B-B14F-4D97-AF65-F5344CB8AC3E}">
        <p14:creationId xmlns:p14="http://schemas.microsoft.com/office/powerpoint/2010/main" val="144579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give</a:t>
            </a:r>
            <a:r>
              <a:rPr lang="en-US" baseline="0" dirty="0" smtClean="0"/>
              <a:t> a brief summary about how does bitcoin work. </a:t>
            </a:r>
            <a:endParaRPr lang="en-US" dirty="0"/>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27</a:t>
            </a:fld>
            <a:endParaRPr lang="en-US" altLang="zh-CN"/>
          </a:p>
        </p:txBody>
      </p:sp>
    </p:spTree>
    <p:extLst>
      <p:ext uri="{BB962C8B-B14F-4D97-AF65-F5344CB8AC3E}">
        <p14:creationId xmlns:p14="http://schemas.microsoft.com/office/powerpoint/2010/main" val="547499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30</a:t>
            </a:fld>
            <a:endParaRPr lang="en-US" altLang="zh-CN"/>
          </a:p>
        </p:txBody>
      </p:sp>
    </p:spTree>
    <p:extLst>
      <p:ext uri="{BB962C8B-B14F-4D97-AF65-F5344CB8AC3E}">
        <p14:creationId xmlns:p14="http://schemas.microsoft.com/office/powerpoint/2010/main" val="1419462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AD5EBB-275F-4C24-B082-C5EEF143550F}" type="slidenum">
              <a:rPr lang="zh-CN" altLang="en-US" smtClean="0"/>
              <a:t>33</a:t>
            </a:fld>
            <a:endParaRPr lang="zh-CN" altLang="en-US"/>
          </a:p>
        </p:txBody>
      </p:sp>
    </p:spTree>
    <p:extLst>
      <p:ext uri="{BB962C8B-B14F-4D97-AF65-F5344CB8AC3E}">
        <p14:creationId xmlns:p14="http://schemas.microsoft.com/office/powerpoint/2010/main" val="2395542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sz="1200" b="0" i="0" u="none" strike="noStrike" kern="1200" baseline="0" dirty="0" smtClean="0">
                <a:solidFill>
                  <a:schemeClr val="tx1"/>
                </a:solidFill>
                <a:latin typeface="+mn-lt"/>
                <a:ea typeface="+mn-ea"/>
                <a:cs typeface="+mn-cs"/>
              </a:rPr>
              <a:t>which possess the stronger computing ability or more stake in the system</a:t>
            </a:r>
          </a:p>
          <a:p>
            <a:r>
              <a:rPr lang="en-US" altLang="zh-CN" sz="1200" b="0" i="0" u="none" strike="noStrike" kern="1200" baseline="0" dirty="0" smtClean="0">
                <a:solidFill>
                  <a:schemeClr val="tx1"/>
                </a:solidFill>
                <a:latin typeface="+mn-lt"/>
                <a:ea typeface="+mn-ea"/>
                <a:cs typeface="+mn-cs"/>
              </a:rPr>
              <a:t>2. if we need to learn a domain’s history certificate operations in blockchain</a:t>
            </a:r>
          </a:p>
          <a:p>
            <a:r>
              <a:rPr lang="en-US" altLang="zh-CN" sz="1200" b="0" i="0" u="none" strike="noStrike" kern="1200" baseline="0" dirty="0" smtClean="0">
                <a:solidFill>
                  <a:schemeClr val="tx1"/>
                </a:solidFill>
                <a:latin typeface="+mn-lt"/>
                <a:ea typeface="+mn-ea"/>
                <a:cs typeface="+mn-cs"/>
              </a:rPr>
              <a:t>3. more blocks are generated in order to store this revocation information.</a:t>
            </a:r>
            <a:endParaRPr lang="zh-CN" altLang="en-US" dirty="0"/>
          </a:p>
        </p:txBody>
      </p:sp>
      <p:sp>
        <p:nvSpPr>
          <p:cNvPr id="4" name="灯片编号占位符 3"/>
          <p:cNvSpPr>
            <a:spLocks noGrp="1"/>
          </p:cNvSpPr>
          <p:nvPr>
            <p:ph type="sldNum" sz="quarter" idx="10"/>
          </p:nvPr>
        </p:nvSpPr>
        <p:spPr/>
        <p:txBody>
          <a:bodyPr/>
          <a:lstStyle/>
          <a:p>
            <a:fld id="{73AD5EBB-275F-4C24-B082-C5EEF143550F}" type="slidenum">
              <a:rPr lang="zh-CN" altLang="en-US" smtClean="0"/>
              <a:t>37</a:t>
            </a:fld>
            <a:endParaRPr lang="zh-CN" altLang="en-US"/>
          </a:p>
        </p:txBody>
      </p:sp>
    </p:spTree>
    <p:extLst>
      <p:ext uri="{BB962C8B-B14F-4D97-AF65-F5344CB8AC3E}">
        <p14:creationId xmlns:p14="http://schemas.microsoft.com/office/powerpoint/2010/main" val="953440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AD5EBB-275F-4C24-B082-C5EEF143550F}" type="slidenum">
              <a:rPr lang="zh-CN" altLang="en-US" smtClean="0"/>
              <a:t>40</a:t>
            </a:fld>
            <a:endParaRPr lang="zh-CN" altLang="en-US"/>
          </a:p>
        </p:txBody>
      </p:sp>
    </p:spTree>
    <p:extLst>
      <p:ext uri="{BB962C8B-B14F-4D97-AF65-F5344CB8AC3E}">
        <p14:creationId xmlns:p14="http://schemas.microsoft.com/office/powerpoint/2010/main" val="3900981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4</a:t>
            </a:fld>
            <a:endParaRPr lang="en-US" altLang="zh-CN"/>
          </a:p>
        </p:txBody>
      </p:sp>
    </p:spTree>
    <p:extLst>
      <p:ext uri="{BB962C8B-B14F-4D97-AF65-F5344CB8AC3E}">
        <p14:creationId xmlns:p14="http://schemas.microsoft.com/office/powerpoint/2010/main" val="319854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AD5EBB-275F-4C24-B082-C5EEF143550F}" type="slidenum">
              <a:rPr lang="zh-CN" altLang="en-US" smtClean="0"/>
              <a:t>41</a:t>
            </a:fld>
            <a:endParaRPr lang="zh-CN" altLang="en-US"/>
          </a:p>
        </p:txBody>
      </p:sp>
    </p:spTree>
    <p:extLst>
      <p:ext uri="{BB962C8B-B14F-4D97-AF65-F5344CB8AC3E}">
        <p14:creationId xmlns:p14="http://schemas.microsoft.com/office/powerpoint/2010/main" val="2111429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AD5EBB-275F-4C24-B082-C5EEF143550F}" type="slidenum">
              <a:rPr lang="zh-CN" altLang="en-US" smtClean="0"/>
              <a:t>42</a:t>
            </a:fld>
            <a:endParaRPr lang="zh-CN" altLang="en-US"/>
          </a:p>
        </p:txBody>
      </p:sp>
    </p:spTree>
    <p:extLst>
      <p:ext uri="{BB962C8B-B14F-4D97-AF65-F5344CB8AC3E}">
        <p14:creationId xmlns:p14="http://schemas.microsoft.com/office/powerpoint/2010/main" val="2786585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AD5EBB-275F-4C24-B082-C5EEF143550F}" type="slidenum">
              <a:rPr lang="zh-CN" altLang="en-US" smtClean="0"/>
              <a:t>43</a:t>
            </a:fld>
            <a:endParaRPr lang="zh-CN" altLang="en-US"/>
          </a:p>
        </p:txBody>
      </p:sp>
    </p:spTree>
    <p:extLst>
      <p:ext uri="{BB962C8B-B14F-4D97-AF65-F5344CB8AC3E}">
        <p14:creationId xmlns:p14="http://schemas.microsoft.com/office/powerpoint/2010/main" val="2075181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 who requests a certificate operation</a:t>
            </a:r>
          </a:p>
          <a:p>
            <a:r>
              <a:rPr lang="en-US" altLang="zh-CN" dirty="0" smtClean="0"/>
              <a:t>2 who signs a certificate and generates this data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4 used by bookkeepers to clear the expired revocation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5. which is used for the process of certificate validation.</a:t>
            </a:r>
          </a:p>
          <a:p>
            <a:endParaRPr lang="zh-CN" altLang="en-US" dirty="0"/>
          </a:p>
        </p:txBody>
      </p:sp>
      <p:sp>
        <p:nvSpPr>
          <p:cNvPr id="4" name="灯片编号占位符 3"/>
          <p:cNvSpPr>
            <a:spLocks noGrp="1"/>
          </p:cNvSpPr>
          <p:nvPr>
            <p:ph type="sldNum" sz="quarter" idx="10"/>
          </p:nvPr>
        </p:nvSpPr>
        <p:spPr/>
        <p:txBody>
          <a:bodyPr/>
          <a:lstStyle/>
          <a:p>
            <a:fld id="{73AD5EBB-275F-4C24-B082-C5EEF143550F}" type="slidenum">
              <a:rPr lang="zh-CN" altLang="en-US" smtClean="0"/>
              <a:t>44</a:t>
            </a:fld>
            <a:endParaRPr lang="zh-CN" altLang="en-US"/>
          </a:p>
        </p:txBody>
      </p:sp>
    </p:spTree>
    <p:extLst>
      <p:ext uri="{BB962C8B-B14F-4D97-AF65-F5344CB8AC3E}">
        <p14:creationId xmlns:p14="http://schemas.microsoft.com/office/powerpoint/2010/main" val="1462750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 who requests a certificate operation</a:t>
            </a:r>
          </a:p>
          <a:p>
            <a:r>
              <a:rPr lang="en-US" altLang="zh-CN" dirty="0" smtClean="0"/>
              <a:t>2 who signs a certificate and generates this data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4 used by bookkeepers to clear the expired revocation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5. which is used for the process of certificate validation.</a:t>
            </a:r>
          </a:p>
          <a:p>
            <a:endParaRPr lang="zh-CN" altLang="en-US" dirty="0"/>
          </a:p>
        </p:txBody>
      </p:sp>
      <p:sp>
        <p:nvSpPr>
          <p:cNvPr id="4" name="灯片编号占位符 3"/>
          <p:cNvSpPr>
            <a:spLocks noGrp="1"/>
          </p:cNvSpPr>
          <p:nvPr>
            <p:ph type="sldNum" sz="quarter" idx="10"/>
          </p:nvPr>
        </p:nvSpPr>
        <p:spPr/>
        <p:txBody>
          <a:bodyPr/>
          <a:lstStyle/>
          <a:p>
            <a:fld id="{73AD5EBB-275F-4C24-B082-C5EEF143550F}" type="slidenum">
              <a:rPr lang="zh-CN" altLang="en-US" smtClean="0"/>
              <a:t>45</a:t>
            </a:fld>
            <a:endParaRPr lang="zh-CN" altLang="en-US"/>
          </a:p>
        </p:txBody>
      </p:sp>
    </p:spTree>
    <p:extLst>
      <p:ext uri="{BB962C8B-B14F-4D97-AF65-F5344CB8AC3E}">
        <p14:creationId xmlns:p14="http://schemas.microsoft.com/office/powerpoint/2010/main" val="1841973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Drawback: Not</a:t>
            </a:r>
            <a:r>
              <a:rPr lang="en-US" altLang="zh-CN" baseline="0" dirty="0" smtClean="0"/>
              <a:t> a complete revoked certificates</a:t>
            </a:r>
            <a:endParaRPr lang="zh-CN" altLang="en-US" dirty="0"/>
          </a:p>
        </p:txBody>
      </p:sp>
      <p:sp>
        <p:nvSpPr>
          <p:cNvPr id="4" name="灯片编号占位符 3"/>
          <p:cNvSpPr>
            <a:spLocks noGrp="1"/>
          </p:cNvSpPr>
          <p:nvPr>
            <p:ph type="sldNum" sz="quarter" idx="10"/>
          </p:nvPr>
        </p:nvSpPr>
        <p:spPr/>
        <p:txBody>
          <a:bodyPr/>
          <a:lstStyle/>
          <a:p>
            <a:fld id="{73AD5EBB-275F-4C24-B082-C5EEF143550F}" type="slidenum">
              <a:rPr lang="zh-CN" altLang="en-US" smtClean="0"/>
              <a:t>46</a:t>
            </a:fld>
            <a:endParaRPr lang="zh-CN" altLang="en-US"/>
          </a:p>
        </p:txBody>
      </p:sp>
    </p:spTree>
    <p:extLst>
      <p:ext uri="{BB962C8B-B14F-4D97-AF65-F5344CB8AC3E}">
        <p14:creationId xmlns:p14="http://schemas.microsoft.com/office/powerpoint/2010/main" val="1547637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AD5EBB-275F-4C24-B082-C5EEF143550F}" type="slidenum">
              <a:rPr lang="zh-CN" altLang="en-US" smtClean="0"/>
              <a:t>47</a:t>
            </a:fld>
            <a:endParaRPr lang="zh-CN" altLang="en-US"/>
          </a:p>
        </p:txBody>
      </p:sp>
    </p:spTree>
    <p:extLst>
      <p:ext uri="{BB962C8B-B14F-4D97-AF65-F5344CB8AC3E}">
        <p14:creationId xmlns:p14="http://schemas.microsoft.com/office/powerpoint/2010/main" val="257856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Blockchain</a:t>
            </a:r>
            <a:r>
              <a:rPr lang="en-US" altLang="zh-CN" dirty="0" smtClean="0"/>
              <a:t> is maintained by </a:t>
            </a:r>
            <a:r>
              <a:rPr lang="en-US" altLang="zh-CN" dirty="0" err="1" smtClean="0"/>
              <a:t>bookeepers</a:t>
            </a:r>
            <a:endParaRPr lang="zh-CN" altLang="en-US" dirty="0"/>
          </a:p>
        </p:txBody>
      </p:sp>
      <p:sp>
        <p:nvSpPr>
          <p:cNvPr id="4" name="灯片编号占位符 3"/>
          <p:cNvSpPr>
            <a:spLocks noGrp="1"/>
          </p:cNvSpPr>
          <p:nvPr>
            <p:ph type="sldNum" sz="quarter" idx="10"/>
          </p:nvPr>
        </p:nvSpPr>
        <p:spPr/>
        <p:txBody>
          <a:bodyPr/>
          <a:lstStyle/>
          <a:p>
            <a:fld id="{73AD5EBB-275F-4C24-B082-C5EEF143550F}" type="slidenum">
              <a:rPr lang="zh-CN" altLang="en-US" smtClean="0"/>
              <a:t>48</a:t>
            </a:fld>
            <a:endParaRPr lang="zh-CN" altLang="en-US"/>
          </a:p>
        </p:txBody>
      </p:sp>
    </p:spTree>
    <p:extLst>
      <p:ext uri="{BB962C8B-B14F-4D97-AF65-F5344CB8AC3E}">
        <p14:creationId xmlns:p14="http://schemas.microsoft.com/office/powerpoint/2010/main" val="20097066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AD5EBB-275F-4C24-B082-C5EEF143550F}" type="slidenum">
              <a:rPr lang="zh-CN" altLang="en-US" smtClean="0"/>
              <a:t>49</a:t>
            </a:fld>
            <a:endParaRPr lang="zh-CN" altLang="en-US"/>
          </a:p>
        </p:txBody>
      </p:sp>
    </p:spTree>
    <p:extLst>
      <p:ext uri="{BB962C8B-B14F-4D97-AF65-F5344CB8AC3E}">
        <p14:creationId xmlns:p14="http://schemas.microsoft.com/office/powerpoint/2010/main" val="10287788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AD5EBB-275F-4C24-B082-C5EEF143550F}" type="slidenum">
              <a:rPr lang="zh-CN" altLang="en-US" smtClean="0"/>
              <a:t>50</a:t>
            </a:fld>
            <a:endParaRPr lang="zh-CN" altLang="en-US"/>
          </a:p>
        </p:txBody>
      </p:sp>
    </p:spTree>
    <p:extLst>
      <p:ext uri="{BB962C8B-B14F-4D97-AF65-F5344CB8AC3E}">
        <p14:creationId xmlns:p14="http://schemas.microsoft.com/office/powerpoint/2010/main" val="104857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5</a:t>
            </a:fld>
            <a:endParaRPr lang="en-US" altLang="zh-CN"/>
          </a:p>
        </p:txBody>
      </p:sp>
    </p:spTree>
    <p:extLst>
      <p:ext uri="{BB962C8B-B14F-4D97-AF65-F5344CB8AC3E}">
        <p14:creationId xmlns:p14="http://schemas.microsoft.com/office/powerpoint/2010/main" val="9073288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CA shares the dependability</a:t>
            </a:r>
            <a:r>
              <a:rPr lang="en-US" altLang="zh-CN" baseline="0" dirty="0" smtClean="0"/>
              <a:t>-rank with the corresponding bookkeeper</a:t>
            </a:r>
            <a:endParaRPr lang="zh-CN" altLang="en-US" dirty="0"/>
          </a:p>
        </p:txBody>
      </p:sp>
      <p:sp>
        <p:nvSpPr>
          <p:cNvPr id="4" name="灯片编号占位符 3"/>
          <p:cNvSpPr>
            <a:spLocks noGrp="1"/>
          </p:cNvSpPr>
          <p:nvPr>
            <p:ph type="sldNum" sz="quarter" idx="10"/>
          </p:nvPr>
        </p:nvSpPr>
        <p:spPr/>
        <p:txBody>
          <a:bodyPr/>
          <a:lstStyle/>
          <a:p>
            <a:fld id="{73AD5EBB-275F-4C24-B082-C5EEF143550F}" type="slidenum">
              <a:rPr lang="zh-CN" altLang="en-US" smtClean="0"/>
              <a:t>51</a:t>
            </a:fld>
            <a:endParaRPr lang="zh-CN" altLang="en-US"/>
          </a:p>
        </p:txBody>
      </p:sp>
    </p:spTree>
    <p:extLst>
      <p:ext uri="{BB962C8B-B14F-4D97-AF65-F5344CB8AC3E}">
        <p14:creationId xmlns:p14="http://schemas.microsoft.com/office/powerpoint/2010/main" val="1715723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AD5EBB-275F-4C24-B082-C5EEF143550F}" type="slidenum">
              <a:rPr lang="zh-CN" altLang="en-US" smtClean="0"/>
              <a:t>52</a:t>
            </a:fld>
            <a:endParaRPr lang="zh-CN" altLang="en-US"/>
          </a:p>
        </p:txBody>
      </p:sp>
    </p:spTree>
    <p:extLst>
      <p:ext uri="{BB962C8B-B14F-4D97-AF65-F5344CB8AC3E}">
        <p14:creationId xmlns:p14="http://schemas.microsoft.com/office/powerpoint/2010/main" val="1995241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AD5EBB-275F-4C24-B082-C5EEF143550F}" type="slidenum">
              <a:rPr lang="zh-CN" altLang="en-US" smtClean="0"/>
              <a:t>53</a:t>
            </a:fld>
            <a:endParaRPr lang="zh-CN" altLang="en-US"/>
          </a:p>
        </p:txBody>
      </p:sp>
    </p:spTree>
    <p:extLst>
      <p:ext uri="{BB962C8B-B14F-4D97-AF65-F5344CB8AC3E}">
        <p14:creationId xmlns:p14="http://schemas.microsoft.com/office/powerpoint/2010/main" val="40520984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AD5EBB-275F-4C24-B082-C5EEF143550F}" type="slidenum">
              <a:rPr lang="zh-CN" altLang="en-US" smtClean="0"/>
              <a:t>55</a:t>
            </a:fld>
            <a:endParaRPr lang="zh-CN" altLang="en-US"/>
          </a:p>
        </p:txBody>
      </p:sp>
    </p:spTree>
    <p:extLst>
      <p:ext uri="{BB962C8B-B14F-4D97-AF65-F5344CB8AC3E}">
        <p14:creationId xmlns:p14="http://schemas.microsoft.com/office/powerpoint/2010/main" val="3173152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AD5EBB-275F-4C24-B082-C5EEF143550F}" type="slidenum">
              <a:rPr lang="zh-CN" altLang="en-US" smtClean="0"/>
              <a:t>56</a:t>
            </a:fld>
            <a:endParaRPr lang="zh-CN" altLang="en-US"/>
          </a:p>
        </p:txBody>
      </p:sp>
    </p:spTree>
    <p:extLst>
      <p:ext uri="{BB962C8B-B14F-4D97-AF65-F5344CB8AC3E}">
        <p14:creationId xmlns:p14="http://schemas.microsoft.com/office/powerpoint/2010/main" val="31842230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AD5EBB-275F-4C24-B082-C5EEF143550F}" type="slidenum">
              <a:rPr lang="zh-CN" altLang="en-US" smtClean="0"/>
              <a:t>57</a:t>
            </a:fld>
            <a:endParaRPr lang="zh-CN" altLang="en-US"/>
          </a:p>
        </p:txBody>
      </p:sp>
    </p:spTree>
    <p:extLst>
      <p:ext uri="{BB962C8B-B14F-4D97-AF65-F5344CB8AC3E}">
        <p14:creationId xmlns:p14="http://schemas.microsoft.com/office/powerpoint/2010/main" val="26261162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AD5EBB-275F-4C24-B082-C5EEF143550F}" type="slidenum">
              <a:rPr lang="zh-CN" altLang="en-US" smtClean="0"/>
              <a:t>58</a:t>
            </a:fld>
            <a:endParaRPr lang="zh-CN" altLang="en-US"/>
          </a:p>
        </p:txBody>
      </p:sp>
    </p:spTree>
    <p:extLst>
      <p:ext uri="{BB962C8B-B14F-4D97-AF65-F5344CB8AC3E}">
        <p14:creationId xmlns:p14="http://schemas.microsoft.com/office/powerpoint/2010/main" val="22453921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AD5EBB-275F-4C24-B082-C5EEF143550F}" type="slidenum">
              <a:rPr lang="zh-CN" altLang="en-US" smtClean="0"/>
              <a:t>59</a:t>
            </a:fld>
            <a:endParaRPr lang="zh-CN" altLang="en-US"/>
          </a:p>
        </p:txBody>
      </p:sp>
    </p:spTree>
    <p:extLst>
      <p:ext uri="{BB962C8B-B14F-4D97-AF65-F5344CB8AC3E}">
        <p14:creationId xmlns:p14="http://schemas.microsoft.com/office/powerpoint/2010/main" val="39538330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AD5EBB-275F-4C24-B082-C5EEF143550F}" type="slidenum">
              <a:rPr lang="zh-CN" altLang="en-US" smtClean="0"/>
              <a:t>60</a:t>
            </a:fld>
            <a:endParaRPr lang="zh-CN" altLang="en-US"/>
          </a:p>
        </p:txBody>
      </p:sp>
    </p:spTree>
    <p:extLst>
      <p:ext uri="{BB962C8B-B14F-4D97-AF65-F5344CB8AC3E}">
        <p14:creationId xmlns:p14="http://schemas.microsoft.com/office/powerpoint/2010/main" val="29520485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AD5EBB-275F-4C24-B082-C5EEF143550F}" type="slidenum">
              <a:rPr lang="zh-CN" altLang="en-US" smtClean="0"/>
              <a:t>61</a:t>
            </a:fld>
            <a:endParaRPr lang="zh-CN" altLang="en-US"/>
          </a:p>
        </p:txBody>
      </p:sp>
    </p:spTree>
    <p:extLst>
      <p:ext uri="{BB962C8B-B14F-4D97-AF65-F5344CB8AC3E}">
        <p14:creationId xmlns:p14="http://schemas.microsoft.com/office/powerpoint/2010/main" val="1428838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6</a:t>
            </a:fld>
            <a:endParaRPr lang="en-US" altLang="zh-CN"/>
          </a:p>
        </p:txBody>
      </p:sp>
    </p:spTree>
    <p:extLst>
      <p:ext uri="{BB962C8B-B14F-4D97-AF65-F5344CB8AC3E}">
        <p14:creationId xmlns:p14="http://schemas.microsoft.com/office/powerpoint/2010/main" val="16291052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AD5EBB-275F-4C24-B082-C5EEF143550F}" type="slidenum">
              <a:rPr lang="zh-CN" altLang="en-US" smtClean="0"/>
              <a:t>62</a:t>
            </a:fld>
            <a:endParaRPr lang="zh-CN" altLang="en-US"/>
          </a:p>
        </p:txBody>
      </p:sp>
    </p:spTree>
    <p:extLst>
      <p:ext uri="{BB962C8B-B14F-4D97-AF65-F5344CB8AC3E}">
        <p14:creationId xmlns:p14="http://schemas.microsoft.com/office/powerpoint/2010/main" val="86784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8</a:t>
            </a:fld>
            <a:endParaRPr lang="en-US" altLang="zh-CN"/>
          </a:p>
        </p:txBody>
      </p:sp>
    </p:spTree>
    <p:extLst>
      <p:ext uri="{BB962C8B-B14F-4D97-AF65-F5344CB8AC3E}">
        <p14:creationId xmlns:p14="http://schemas.microsoft.com/office/powerpoint/2010/main" val="784462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9</a:t>
            </a:fld>
            <a:endParaRPr lang="en-US" altLang="zh-CN"/>
          </a:p>
        </p:txBody>
      </p:sp>
    </p:spTree>
    <p:extLst>
      <p:ext uri="{BB962C8B-B14F-4D97-AF65-F5344CB8AC3E}">
        <p14:creationId xmlns:p14="http://schemas.microsoft.com/office/powerpoint/2010/main" val="1902294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10</a:t>
            </a:fld>
            <a:endParaRPr lang="en-US" altLang="zh-CN"/>
          </a:p>
        </p:txBody>
      </p:sp>
    </p:spTree>
    <p:extLst>
      <p:ext uri="{BB962C8B-B14F-4D97-AF65-F5344CB8AC3E}">
        <p14:creationId xmlns:p14="http://schemas.microsoft.com/office/powerpoint/2010/main" val="1294741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61CB83AF-659E-486F-A654-9C36B5B3D6B0}" type="slidenum">
              <a:rPr lang="zh-CN" altLang="en-US" smtClean="0"/>
              <a:pPr>
                <a:defRPr/>
              </a:pPr>
              <a:t>11</a:t>
            </a:fld>
            <a:endParaRPr lang="en-US" altLang="zh-CN"/>
          </a:p>
        </p:txBody>
      </p:sp>
    </p:spTree>
    <p:extLst>
      <p:ext uri="{BB962C8B-B14F-4D97-AF65-F5344CB8AC3E}">
        <p14:creationId xmlns:p14="http://schemas.microsoft.com/office/powerpoint/2010/main" val="164323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7"/>
          <p:cNvGrpSpPr>
            <a:grpSpLocks/>
          </p:cNvGrpSpPr>
          <p:nvPr/>
        </p:nvGrpSpPr>
        <p:grpSpPr bwMode="auto">
          <a:xfrm>
            <a:off x="0" y="0"/>
            <a:ext cx="9144000" cy="6858000"/>
            <a:chOff x="0" y="0"/>
            <a:chExt cx="5760" cy="4320"/>
          </a:xfrm>
        </p:grpSpPr>
        <p:grpSp>
          <p:nvGrpSpPr>
            <p:cNvPr id="5" name="Group 7"/>
            <p:cNvGrpSpPr>
              <a:grpSpLocks/>
            </p:cNvGrpSpPr>
            <p:nvPr/>
          </p:nvGrpSpPr>
          <p:grpSpPr bwMode="auto">
            <a:xfrm>
              <a:off x="0" y="0"/>
              <a:ext cx="5760" cy="4320"/>
              <a:chOff x="0" y="0"/>
              <a:chExt cx="5760" cy="4320"/>
            </a:xfrm>
          </p:grpSpPr>
          <p:sp>
            <p:nvSpPr>
              <p:cNvPr id="15" name="Rectangle 3"/>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zh-CN" altLang="zh-CN"/>
              </a:p>
            </p:txBody>
          </p:sp>
          <p:grpSp>
            <p:nvGrpSpPr>
              <p:cNvPr id="16" name="Group 4"/>
              <p:cNvGrpSpPr>
                <a:grpSpLocks/>
              </p:cNvGrpSpPr>
              <p:nvPr userDrawn="1"/>
            </p:nvGrpSpPr>
            <p:grpSpPr bwMode="auto">
              <a:xfrm>
                <a:off x="0" y="0"/>
                <a:ext cx="5760" cy="4320"/>
                <a:chOff x="0" y="0"/>
                <a:chExt cx="5760" cy="4320"/>
              </a:xfrm>
            </p:grpSpPr>
            <p:sp>
              <p:nvSpPr>
                <p:cNvPr id="18"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19"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20"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21"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22"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23"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24"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25"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26"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27"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28"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29"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30"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31"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32"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33"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34"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35"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36"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37"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38"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39"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40"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41"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42"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43"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44"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45"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46"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47"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48"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49"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50"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51"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52"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53"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54"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55"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56"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57"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58"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59"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60"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61"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62"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63"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64"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65"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66"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67"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sp>
              <p:nvSpPr>
                <p:cNvPr id="68"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ea typeface="+mn-ea"/>
                  </a:endParaRPr>
                </a:p>
              </p:txBody>
            </p:sp>
          </p:grpSp>
          <p:sp>
            <p:nvSpPr>
              <p:cNvPr id="17" name="Line 56"/>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ea typeface="+mn-ea"/>
                </a:endParaRPr>
              </a:p>
            </p:txBody>
          </p:sp>
        </p:grpSp>
        <p:grpSp>
          <p:nvGrpSpPr>
            <p:cNvPr id="6" name="Group 76"/>
            <p:cNvGrpSpPr>
              <a:grpSpLocks/>
            </p:cNvGrpSpPr>
            <p:nvPr userDrawn="1"/>
          </p:nvGrpSpPr>
          <p:grpSpPr bwMode="auto">
            <a:xfrm>
              <a:off x="3" y="559"/>
              <a:ext cx="4192" cy="1796"/>
              <a:chOff x="3" y="559"/>
              <a:chExt cx="4192" cy="1796"/>
            </a:xfrm>
          </p:grpSpPr>
          <p:sp>
            <p:nvSpPr>
              <p:cNvPr id="11" name="Line 65"/>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US">
                  <a:ea typeface="+mn-ea"/>
                </a:endParaRPr>
              </a:p>
            </p:txBody>
          </p:sp>
          <p:sp>
            <p:nvSpPr>
              <p:cNvPr id="12" name="Line 63"/>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US">
                  <a:ea typeface="+mn-ea"/>
                </a:endParaRPr>
              </a:p>
            </p:txBody>
          </p:sp>
          <p:sp>
            <p:nvSpPr>
              <p:cNvPr id="13" name="Line 64"/>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US">
                  <a:ea typeface="+mn-ea"/>
                </a:endParaRPr>
              </a:p>
            </p:txBody>
          </p:sp>
          <p:sp>
            <p:nvSpPr>
              <p:cNvPr id="14" name="Arc 6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ea typeface="+mn-ea"/>
                </a:endParaRPr>
              </a:p>
            </p:txBody>
          </p:sp>
        </p:grpSp>
        <p:grpSp>
          <p:nvGrpSpPr>
            <p:cNvPr id="7" name="Group 75"/>
            <p:cNvGrpSpPr>
              <a:grpSpLocks/>
            </p:cNvGrpSpPr>
            <p:nvPr userDrawn="1"/>
          </p:nvGrpSpPr>
          <p:grpSpPr bwMode="auto">
            <a:xfrm>
              <a:off x="1480" y="1952"/>
              <a:ext cx="3808" cy="1812"/>
              <a:chOff x="1480" y="1952"/>
              <a:chExt cx="3808" cy="1812"/>
            </a:xfrm>
          </p:grpSpPr>
          <p:sp>
            <p:nvSpPr>
              <p:cNvPr id="8" name="Line 67"/>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US">
                  <a:ea typeface="+mn-ea"/>
                </a:endParaRPr>
              </a:p>
            </p:txBody>
          </p:sp>
          <p:sp>
            <p:nvSpPr>
              <p:cNvPr id="9" name="Line 68"/>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US">
                  <a:ea typeface="+mn-ea"/>
                </a:endParaRPr>
              </a:p>
            </p:txBody>
          </p:sp>
          <p:sp>
            <p:nvSpPr>
              <p:cNvPr id="10" name="Arc 69"/>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ea typeface="+mn-ea"/>
                </a:endParaRPr>
              </a:p>
            </p:txBody>
          </p:sp>
        </p:grpSp>
      </p:grpSp>
      <p:sp>
        <p:nvSpPr>
          <p:cNvPr id="6201" name="Rectangle 57"/>
          <p:cNvSpPr>
            <a:spLocks noGrp="1" noChangeArrowheads="1"/>
          </p:cNvSpPr>
          <p:nvPr>
            <p:ph type="ctrTitle"/>
          </p:nvPr>
        </p:nvSpPr>
        <p:spPr>
          <a:xfrm>
            <a:off x="990600" y="1752600"/>
            <a:ext cx="7772400" cy="1143000"/>
          </a:xfrm>
        </p:spPr>
        <p:txBody>
          <a:bodyPr/>
          <a:lstStyle>
            <a:lvl1pPr>
              <a:defRPr>
                <a:latin typeface="Candara" charset="0"/>
                <a:ea typeface="Candara" charset="0"/>
                <a:cs typeface="Candara" charset="0"/>
              </a:defRPr>
            </a:lvl1pPr>
          </a:lstStyle>
          <a:p>
            <a:r>
              <a:rPr lang="en-US" dirty="0"/>
              <a:t>Click to edit Master title style</a:t>
            </a:r>
          </a:p>
        </p:txBody>
      </p:sp>
      <p:sp>
        <p:nvSpPr>
          <p:cNvPr id="6202" name="Rectangle 5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atin typeface="Candara" charset="0"/>
                <a:ea typeface="Candara" charset="0"/>
                <a:cs typeface="Candara" charset="0"/>
              </a:defRPr>
            </a:lvl1pPr>
          </a:lstStyle>
          <a:p>
            <a:r>
              <a:rPr lang="en-US" dirty="0"/>
              <a:t>Click to edit Master subtitle style</a:t>
            </a:r>
          </a:p>
        </p:txBody>
      </p:sp>
      <p:sp>
        <p:nvSpPr>
          <p:cNvPr id="69" name="Rectangle 71"/>
          <p:cNvSpPr>
            <a:spLocks noGrp="1" noChangeArrowheads="1"/>
          </p:cNvSpPr>
          <p:nvPr>
            <p:ph type="dt" sz="quarter" idx="10"/>
          </p:nvPr>
        </p:nvSpPr>
        <p:spPr>
          <a:xfrm>
            <a:off x="685800" y="6248400"/>
            <a:ext cx="1905000" cy="457200"/>
          </a:xfrm>
        </p:spPr>
        <p:txBody>
          <a:bodyPr/>
          <a:lstStyle>
            <a:lvl1pPr>
              <a:defRPr>
                <a:cs typeface="+mn-cs"/>
              </a:defRPr>
            </a:lvl1pPr>
          </a:lstStyle>
          <a:p>
            <a:pPr>
              <a:defRPr/>
            </a:pPr>
            <a:endParaRPr lang="zh-CN" altLang="zh-CN" dirty="0"/>
          </a:p>
        </p:txBody>
      </p:sp>
      <p:sp>
        <p:nvSpPr>
          <p:cNvPr id="70" name="Rectangle 72"/>
          <p:cNvSpPr>
            <a:spLocks noGrp="1" noChangeArrowheads="1"/>
          </p:cNvSpPr>
          <p:nvPr>
            <p:ph type="ftr" sz="quarter" idx="11"/>
          </p:nvPr>
        </p:nvSpPr>
        <p:spPr>
          <a:xfrm>
            <a:off x="3124200" y="6248400"/>
            <a:ext cx="2895600" cy="457200"/>
          </a:xfrm>
          <a:prstGeom prst="rect">
            <a:avLst/>
          </a:prstGeom>
        </p:spPr>
        <p:txBody>
          <a:bodyPr/>
          <a:lstStyle>
            <a:lvl1pPr>
              <a:defRPr>
                <a:ea typeface="宋体" pitchFamily="2" charset="-122"/>
                <a:cs typeface="+mn-cs"/>
              </a:defRPr>
            </a:lvl1pPr>
          </a:lstStyle>
          <a:p>
            <a:pPr>
              <a:defRPr/>
            </a:pPr>
            <a:endParaRPr lang="zh-CN" altLang="zh-CN" dirty="0"/>
          </a:p>
        </p:txBody>
      </p:sp>
      <p:sp>
        <p:nvSpPr>
          <p:cNvPr id="71" name="Rectangle 73"/>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baseline="0">
                <a:ea typeface="宋体" pitchFamily="2" charset="-122"/>
              </a:defRPr>
            </a:lvl1pPr>
          </a:lstStyle>
          <a:p>
            <a:pPr>
              <a:defRPr/>
            </a:pPr>
            <a:fld id="{DA731D13-F4BE-4D8C-BB04-6E91E0338CBD}" type="slidenum">
              <a:rPr lang="en-US" altLang="zh-CN"/>
              <a:pPr>
                <a:defRPr/>
              </a:pPr>
              <a:t>‹#›</a:t>
            </a:fld>
            <a:endParaRPr lang="en-US" altLang="zh-CN" dirty="0"/>
          </a:p>
        </p:txBody>
      </p:sp>
    </p:spTree>
    <p:extLst>
      <p:ext uri="{BB962C8B-B14F-4D97-AF65-F5344CB8AC3E}">
        <p14:creationId xmlns:p14="http://schemas.microsoft.com/office/powerpoint/2010/main" val="3281223634"/>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3"/>
          <p:cNvSpPr>
            <a:spLocks noGrp="1"/>
          </p:cNvSpPr>
          <p:nvPr>
            <p:ph type="dt" sz="half" idx="10"/>
          </p:nvPr>
        </p:nvSpPr>
        <p:spPr/>
        <p:txBody>
          <a:bodyPr/>
          <a:lstStyle>
            <a:lvl1pPr>
              <a:defRPr/>
            </a:lvl1pPr>
          </a:lstStyle>
          <a:p>
            <a:pPr>
              <a:defRPr/>
            </a:pPr>
            <a:fld id="{DD3B969C-02C8-469F-8E9C-8E20F3E35C82}" type="datetimeFigureOut">
              <a:rPr lang="en-US" altLang="zh-CN"/>
              <a:pPr>
                <a:defRPr/>
              </a:pPr>
              <a:t>3/4/19</a:t>
            </a:fld>
            <a:endParaRPr lang="en-US" altLang="zh-CN"/>
          </a:p>
        </p:txBody>
      </p:sp>
      <p:sp>
        <p:nvSpPr>
          <p:cNvPr id="8" name="页脚占位符 4"/>
          <p:cNvSpPr>
            <a:spLocks noGrp="1"/>
          </p:cNvSpPr>
          <p:nvPr>
            <p:ph type="ftr" sz="quarter" idx="11"/>
          </p:nvPr>
        </p:nvSpPr>
        <p:spPr/>
        <p:txBody>
          <a:bodyPr/>
          <a:lstStyle>
            <a:lvl1pPr>
              <a:defRPr/>
            </a:lvl1pPr>
          </a:lstStyle>
          <a:p>
            <a:pPr>
              <a:defRPr/>
            </a:pPr>
            <a:endParaRPr lang="en-US" altLang="zh-CN"/>
          </a:p>
        </p:txBody>
      </p:sp>
      <p:sp>
        <p:nvSpPr>
          <p:cNvPr id="9" name="灯片编号占位符 5"/>
          <p:cNvSpPr>
            <a:spLocks noGrp="1"/>
          </p:cNvSpPr>
          <p:nvPr>
            <p:ph type="sldNum" sz="quarter" idx="12"/>
          </p:nvPr>
        </p:nvSpPr>
        <p:spPr/>
        <p:txBody>
          <a:bodyPr/>
          <a:lstStyle>
            <a:lvl1pPr>
              <a:defRPr/>
            </a:lvl1pPr>
          </a:lstStyle>
          <a:p>
            <a:pPr>
              <a:defRPr/>
            </a:pPr>
            <a:fld id="{85FEF2F0-FA11-4EF7-8682-AB613F560FCE}" type="slidenum">
              <a:rPr lang="en-US" altLang="zh-CN"/>
              <a:pPr>
                <a:defRPr/>
              </a:pPr>
              <a:t>‹#›</a:t>
            </a:fld>
            <a:endParaRPr lang="en-US" altLang="zh-CN"/>
          </a:p>
        </p:txBody>
      </p:sp>
    </p:spTree>
    <p:extLst>
      <p:ext uri="{BB962C8B-B14F-4D97-AF65-F5344CB8AC3E}">
        <p14:creationId xmlns:p14="http://schemas.microsoft.com/office/powerpoint/2010/main" val="318278819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3"/>
          <p:cNvSpPr>
            <a:spLocks noGrp="1"/>
          </p:cNvSpPr>
          <p:nvPr>
            <p:ph type="dt" sz="half" idx="10"/>
          </p:nvPr>
        </p:nvSpPr>
        <p:spPr/>
        <p:txBody>
          <a:bodyPr/>
          <a:lstStyle>
            <a:lvl1pPr>
              <a:defRPr/>
            </a:lvl1pPr>
          </a:lstStyle>
          <a:p>
            <a:pPr>
              <a:defRPr/>
            </a:pPr>
            <a:fld id="{CA02BA08-0C1B-426F-AD8B-433AF7902386}" type="datetimeFigureOut">
              <a:rPr lang="en-US" altLang="zh-CN"/>
              <a:pPr>
                <a:defRPr/>
              </a:pPr>
              <a:t>3/4/19</a:t>
            </a:fld>
            <a:endParaRPr lang="en-US" altLang="zh-CN"/>
          </a:p>
        </p:txBody>
      </p:sp>
      <p:sp>
        <p:nvSpPr>
          <p:cNvPr id="4" name="页脚占位符 4"/>
          <p:cNvSpPr>
            <a:spLocks noGrp="1"/>
          </p:cNvSpPr>
          <p:nvPr>
            <p:ph type="ftr" sz="quarter" idx="11"/>
          </p:nvPr>
        </p:nvSpPr>
        <p:spPr/>
        <p:txBody>
          <a:bodyPr/>
          <a:lstStyle>
            <a:lvl1pPr>
              <a:defRPr/>
            </a:lvl1pPr>
          </a:lstStyle>
          <a:p>
            <a:pPr>
              <a:defRPr/>
            </a:pPr>
            <a:endParaRPr lang="en-US" altLang="zh-CN"/>
          </a:p>
        </p:txBody>
      </p:sp>
      <p:sp>
        <p:nvSpPr>
          <p:cNvPr id="5" name="灯片编号占位符 5"/>
          <p:cNvSpPr>
            <a:spLocks noGrp="1"/>
          </p:cNvSpPr>
          <p:nvPr>
            <p:ph type="sldNum" sz="quarter" idx="12"/>
          </p:nvPr>
        </p:nvSpPr>
        <p:spPr/>
        <p:txBody>
          <a:bodyPr/>
          <a:lstStyle>
            <a:lvl1pPr>
              <a:defRPr/>
            </a:lvl1pPr>
          </a:lstStyle>
          <a:p>
            <a:pPr>
              <a:defRPr/>
            </a:pPr>
            <a:fld id="{D6216E0B-5E31-43D4-9440-63F284385521}" type="slidenum">
              <a:rPr lang="en-US" altLang="zh-CN"/>
              <a:pPr>
                <a:defRPr/>
              </a:pPr>
              <a:t>‹#›</a:t>
            </a:fld>
            <a:endParaRPr lang="en-US" altLang="zh-CN"/>
          </a:p>
        </p:txBody>
      </p:sp>
    </p:spTree>
    <p:extLst>
      <p:ext uri="{BB962C8B-B14F-4D97-AF65-F5344CB8AC3E}">
        <p14:creationId xmlns:p14="http://schemas.microsoft.com/office/powerpoint/2010/main" val="32306564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6BEA16B-198D-43A5-80F1-4BAD6E1E6E7E}" type="datetimeFigureOut">
              <a:rPr lang="en-US" altLang="zh-CN"/>
              <a:pPr>
                <a:defRPr/>
              </a:pPr>
              <a:t>3/4/19</a:t>
            </a:fld>
            <a:endParaRPr lang="en-US" altLang="zh-CN"/>
          </a:p>
        </p:txBody>
      </p:sp>
      <p:sp>
        <p:nvSpPr>
          <p:cNvPr id="3" name="页脚占位符 4"/>
          <p:cNvSpPr>
            <a:spLocks noGrp="1"/>
          </p:cNvSpPr>
          <p:nvPr>
            <p:ph type="ftr" sz="quarter" idx="11"/>
          </p:nvPr>
        </p:nvSpPr>
        <p:spPr/>
        <p:txBody>
          <a:bodyPr/>
          <a:lstStyle>
            <a:lvl1pPr>
              <a:defRPr/>
            </a:lvl1pPr>
          </a:lstStyle>
          <a:p>
            <a:pPr>
              <a:defRPr/>
            </a:pPr>
            <a:endParaRPr lang="en-US" altLang="zh-CN"/>
          </a:p>
        </p:txBody>
      </p:sp>
      <p:sp>
        <p:nvSpPr>
          <p:cNvPr id="4" name="灯片编号占位符 5"/>
          <p:cNvSpPr>
            <a:spLocks noGrp="1"/>
          </p:cNvSpPr>
          <p:nvPr>
            <p:ph type="sldNum" sz="quarter" idx="12"/>
          </p:nvPr>
        </p:nvSpPr>
        <p:spPr/>
        <p:txBody>
          <a:bodyPr/>
          <a:lstStyle>
            <a:lvl1pPr>
              <a:defRPr/>
            </a:lvl1pPr>
          </a:lstStyle>
          <a:p>
            <a:pPr>
              <a:defRPr/>
            </a:pPr>
            <a:fld id="{57AA4892-F645-4081-B7F2-A63FCB395742}" type="slidenum">
              <a:rPr lang="en-US" altLang="zh-CN"/>
              <a:pPr>
                <a:defRPr/>
              </a:pPr>
              <a:t>‹#›</a:t>
            </a:fld>
            <a:endParaRPr lang="en-US" altLang="zh-CN"/>
          </a:p>
        </p:txBody>
      </p:sp>
    </p:spTree>
    <p:extLst>
      <p:ext uri="{BB962C8B-B14F-4D97-AF65-F5344CB8AC3E}">
        <p14:creationId xmlns:p14="http://schemas.microsoft.com/office/powerpoint/2010/main" val="278089846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FE9BF79-B760-4705-8D4E-B1574BC8A95C}" type="datetimeFigureOut">
              <a:rPr lang="en-US" altLang="zh-CN"/>
              <a:pPr>
                <a:defRPr/>
              </a:pPr>
              <a:t>3/4/19</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79C0A0F6-7EA4-4FEF-8DE3-AD2F6E748131}" type="slidenum">
              <a:rPr lang="en-US" altLang="zh-CN"/>
              <a:pPr>
                <a:defRPr/>
              </a:pPr>
              <a:t>‹#›</a:t>
            </a:fld>
            <a:endParaRPr lang="en-US" altLang="zh-CN"/>
          </a:p>
        </p:txBody>
      </p:sp>
    </p:spTree>
    <p:extLst>
      <p:ext uri="{BB962C8B-B14F-4D97-AF65-F5344CB8AC3E}">
        <p14:creationId xmlns:p14="http://schemas.microsoft.com/office/powerpoint/2010/main" val="85364360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01B7689-FE90-435C-93A5-8DA57FAB4F6F}" type="datetimeFigureOut">
              <a:rPr lang="en-US" altLang="zh-CN"/>
              <a:pPr>
                <a:defRPr/>
              </a:pPr>
              <a:t>3/4/19</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351C93B0-0E00-462B-B2CC-793D3784A7F3}" type="slidenum">
              <a:rPr lang="en-US" altLang="zh-CN"/>
              <a:pPr>
                <a:defRPr/>
              </a:pPr>
              <a:t>‹#›</a:t>
            </a:fld>
            <a:endParaRPr lang="en-US" altLang="zh-CN"/>
          </a:p>
        </p:txBody>
      </p:sp>
    </p:spTree>
    <p:extLst>
      <p:ext uri="{BB962C8B-B14F-4D97-AF65-F5344CB8AC3E}">
        <p14:creationId xmlns:p14="http://schemas.microsoft.com/office/powerpoint/2010/main" val="423494523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4C1C18C7-7265-41A4-88AF-E21280816CF4}" type="datetimeFigureOut">
              <a:rPr lang="en-US" altLang="zh-CN"/>
              <a:pPr>
                <a:defRPr/>
              </a:pPr>
              <a:t>3/4/19</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C4FBF9E8-EDB3-4D4B-AF59-49409727C25C}" type="slidenum">
              <a:rPr lang="en-US" altLang="zh-CN"/>
              <a:pPr>
                <a:defRPr/>
              </a:pPr>
              <a:t>‹#›</a:t>
            </a:fld>
            <a:endParaRPr lang="en-US" altLang="zh-CN"/>
          </a:p>
        </p:txBody>
      </p:sp>
    </p:spTree>
    <p:extLst>
      <p:ext uri="{BB962C8B-B14F-4D97-AF65-F5344CB8AC3E}">
        <p14:creationId xmlns:p14="http://schemas.microsoft.com/office/powerpoint/2010/main" val="104773397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49C8C6FF-13A1-4107-8C40-6DB6B1312B6C}" type="datetimeFigureOut">
              <a:rPr lang="en-US" altLang="zh-CN"/>
              <a:pPr>
                <a:defRPr/>
              </a:pPr>
              <a:t>3/4/19</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031ED921-5953-4809-8914-9ADD3DDFC6FC}" type="slidenum">
              <a:rPr lang="en-US" altLang="zh-CN"/>
              <a:pPr>
                <a:defRPr/>
              </a:pPr>
              <a:t>‹#›</a:t>
            </a:fld>
            <a:endParaRPr lang="en-US" altLang="zh-CN"/>
          </a:p>
        </p:txBody>
      </p:sp>
    </p:spTree>
    <p:extLst>
      <p:ext uri="{BB962C8B-B14F-4D97-AF65-F5344CB8AC3E}">
        <p14:creationId xmlns:p14="http://schemas.microsoft.com/office/powerpoint/2010/main" val="41421556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atin typeface="Candara" charset="0"/>
                <a:ea typeface="Candara" charset="0"/>
                <a:cs typeface="Candara"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92394" y="1450258"/>
            <a:ext cx="8001000" cy="4114800"/>
          </a:xfrm>
        </p:spPr>
        <p:txBody>
          <a:bodyPr/>
          <a:lstStyle>
            <a:lvl1pPr>
              <a:defRPr lang="en-US" sz="3000" dirty="0" smtClean="0">
                <a:solidFill>
                  <a:srgbClr val="000000"/>
                </a:solidFill>
                <a:latin typeface="Candara" charset="0"/>
                <a:ea typeface="Candara" charset="0"/>
                <a:cs typeface="Candara" charset="0"/>
              </a:defRPr>
            </a:lvl1pPr>
            <a:lvl2pPr>
              <a:defRPr>
                <a:solidFill>
                  <a:srgbClr val="000000"/>
                </a:solidFill>
                <a:latin typeface="Candara" charset="0"/>
                <a:ea typeface="Candara" charset="0"/>
                <a:cs typeface="Candara" charset="0"/>
              </a:defRPr>
            </a:lvl2pPr>
            <a:lvl3pPr>
              <a:defRPr sz="2600">
                <a:solidFill>
                  <a:srgbClr val="000000"/>
                </a:solidFill>
                <a:latin typeface="Candara" charset="0"/>
                <a:ea typeface="Candara" charset="0"/>
                <a:cs typeface="Candara" charset="0"/>
              </a:defRPr>
            </a:lvl3pPr>
            <a:lvl4pPr>
              <a:defRPr sz="2400">
                <a:solidFill>
                  <a:srgbClr val="000000"/>
                </a:solidFill>
                <a:latin typeface="Candara" charset="0"/>
                <a:ea typeface="Candara" charset="0"/>
                <a:cs typeface="Candara" charset="0"/>
              </a:defRPr>
            </a:lvl4pPr>
            <a:lvl5pPr>
              <a:defRPr sz="2400">
                <a:solidFill>
                  <a:srgbClr val="000000"/>
                </a:solidFill>
                <a:latin typeface="Candara" charset="0"/>
                <a:ea typeface="Candara" charset="0"/>
                <a:cs typeface="Candara"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8"/>
          <p:cNvSpPr>
            <a:spLocks noGrp="1" noChangeArrowheads="1"/>
          </p:cNvSpPr>
          <p:nvPr>
            <p:ph type="dt" sz="half" idx="10"/>
          </p:nvPr>
        </p:nvSpPr>
        <p:spPr>
          <a:ln/>
        </p:spPr>
        <p:txBody>
          <a:bodyPr/>
          <a:lstStyle>
            <a:lvl1pPr>
              <a:defRPr/>
            </a:lvl1pPr>
          </a:lstStyle>
          <a:p>
            <a:pPr>
              <a:defRPr/>
            </a:pPr>
            <a:fld id="{BDED4335-634A-423F-B535-B46CD01A09AB}" type="slidenum">
              <a:rPr lang="en-US" altLang="zh-CN"/>
              <a:pPr>
                <a:defRPr/>
              </a:pPr>
              <a:t>‹#›</a:t>
            </a:fld>
            <a:endParaRPr lang="en-US" altLang="zh-CN" dirty="0"/>
          </a:p>
        </p:txBody>
      </p:sp>
    </p:spTree>
    <p:extLst>
      <p:ext uri="{BB962C8B-B14F-4D97-AF65-F5344CB8AC3E}">
        <p14:creationId xmlns:p14="http://schemas.microsoft.com/office/powerpoint/2010/main" val="2843355090"/>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fld id="{7FA1AA1C-8A22-4235-A29D-DDFC0FEF57AF}" type="slidenum">
              <a:rPr lang="en-US" altLang="zh-CN"/>
              <a:pPr>
                <a:defRPr/>
              </a:pPr>
              <a:t>‹#›</a:t>
            </a:fld>
            <a:endParaRPr lang="en-US" altLang="zh-CN"/>
          </a:p>
        </p:txBody>
      </p:sp>
    </p:spTree>
    <p:extLst>
      <p:ext uri="{BB962C8B-B14F-4D97-AF65-F5344CB8AC3E}">
        <p14:creationId xmlns:p14="http://schemas.microsoft.com/office/powerpoint/2010/main" val="4061341226"/>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fld id="{F5E875E4-CBF8-477D-ADDD-063F884FF25A}" type="slidenum">
              <a:rPr lang="en-US" altLang="zh-CN"/>
              <a:pPr>
                <a:defRPr/>
              </a:pPr>
              <a:t>‹#›</a:t>
            </a:fld>
            <a:endParaRPr lang="en-US" altLang="zh-CN"/>
          </a:p>
        </p:txBody>
      </p:sp>
    </p:spTree>
    <p:extLst>
      <p:ext uri="{BB962C8B-B14F-4D97-AF65-F5344CB8AC3E}">
        <p14:creationId xmlns:p14="http://schemas.microsoft.com/office/powerpoint/2010/main" val="2566666704"/>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rot="16200000">
            <a:off x="2552700" y="-419100"/>
            <a:ext cx="4114800" cy="81534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8"/>
          <p:cNvSpPr>
            <a:spLocks noGrp="1" noChangeArrowheads="1"/>
          </p:cNvSpPr>
          <p:nvPr>
            <p:ph type="dt" sz="half" idx="10"/>
          </p:nvPr>
        </p:nvSpPr>
        <p:spPr>
          <a:ln/>
        </p:spPr>
        <p:txBody>
          <a:bodyPr/>
          <a:lstStyle>
            <a:lvl1pPr>
              <a:defRPr/>
            </a:lvl1pPr>
          </a:lstStyle>
          <a:p>
            <a:pPr>
              <a:defRPr/>
            </a:pPr>
            <a:fld id="{3B9197C7-5F9E-46C7-82C3-91773B203E00}" type="slidenum">
              <a:rPr lang="en-US" altLang="zh-CN"/>
              <a:pPr>
                <a:defRPr/>
              </a:pPr>
              <a:t>‹#›</a:t>
            </a:fld>
            <a:endParaRPr lang="en-US" altLang="zh-CN"/>
          </a:p>
        </p:txBody>
      </p:sp>
    </p:spTree>
    <p:extLst>
      <p:ext uri="{BB962C8B-B14F-4D97-AF65-F5344CB8AC3E}">
        <p14:creationId xmlns:p14="http://schemas.microsoft.com/office/powerpoint/2010/main" val="1741110739"/>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lvl1pPr>
              <a:defRPr/>
            </a:lvl1pPr>
          </a:lstStyle>
          <a:p>
            <a:pPr>
              <a:defRPr/>
            </a:pPr>
            <a:fld id="{75395E53-EB1F-4B96-BCF8-93824EBCD129}" type="datetimeFigureOut">
              <a:rPr lang="en-US" altLang="zh-CN"/>
              <a:pPr>
                <a:defRPr/>
              </a:pPr>
              <a:t>3/4/19</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4A807A6F-AE48-4921-8CD1-321DE4C6F404}" type="slidenum">
              <a:rPr lang="en-US" altLang="zh-CN"/>
              <a:pPr>
                <a:defRPr/>
              </a:pPr>
              <a:t>‹#›</a:t>
            </a:fld>
            <a:endParaRPr lang="en-US" altLang="zh-CN"/>
          </a:p>
        </p:txBody>
      </p:sp>
    </p:spTree>
    <p:extLst>
      <p:ext uri="{BB962C8B-B14F-4D97-AF65-F5344CB8AC3E}">
        <p14:creationId xmlns:p14="http://schemas.microsoft.com/office/powerpoint/2010/main" val="31615524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5DC9F7DC-DFF7-41C0-87A7-081A546144D0}" type="datetimeFigureOut">
              <a:rPr lang="en-US" altLang="zh-CN"/>
              <a:pPr>
                <a:defRPr/>
              </a:pPr>
              <a:t>3/4/19</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817BCE92-AF2C-4D26-8BEF-630AFD7505CD}" type="slidenum">
              <a:rPr lang="en-US" altLang="zh-CN"/>
              <a:pPr>
                <a:defRPr/>
              </a:pPr>
              <a:t>‹#›</a:t>
            </a:fld>
            <a:endParaRPr lang="en-US" altLang="zh-CN"/>
          </a:p>
        </p:txBody>
      </p:sp>
    </p:spTree>
    <p:extLst>
      <p:ext uri="{BB962C8B-B14F-4D97-AF65-F5344CB8AC3E}">
        <p14:creationId xmlns:p14="http://schemas.microsoft.com/office/powerpoint/2010/main" val="214446246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1E7A4A2B-477F-43BD-8FB1-7FBBEA86FE14}" type="datetimeFigureOut">
              <a:rPr lang="en-US" altLang="zh-CN"/>
              <a:pPr>
                <a:defRPr/>
              </a:pPr>
              <a:t>3/4/19</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6D6D67FB-8E8D-4730-BCC0-A2C546E9702F}" type="slidenum">
              <a:rPr lang="en-US" altLang="zh-CN"/>
              <a:pPr>
                <a:defRPr/>
              </a:pPr>
              <a:t>‹#›</a:t>
            </a:fld>
            <a:endParaRPr lang="en-US" altLang="zh-CN"/>
          </a:p>
        </p:txBody>
      </p:sp>
    </p:spTree>
    <p:extLst>
      <p:ext uri="{BB962C8B-B14F-4D97-AF65-F5344CB8AC3E}">
        <p14:creationId xmlns:p14="http://schemas.microsoft.com/office/powerpoint/2010/main" val="600705770"/>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906DE0A4-7E8C-4EA4-B076-738AD35AB0D7}" type="datetimeFigureOut">
              <a:rPr lang="en-US" altLang="zh-CN"/>
              <a:pPr>
                <a:defRPr/>
              </a:pPr>
              <a:t>3/4/19</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6253D4DE-8EE3-4816-9B5B-2270BD4ACFE6}" type="slidenum">
              <a:rPr lang="en-US" altLang="zh-CN"/>
              <a:pPr>
                <a:defRPr/>
              </a:pPr>
              <a:t>‹#›</a:t>
            </a:fld>
            <a:endParaRPr lang="en-US" altLang="zh-CN"/>
          </a:p>
        </p:txBody>
      </p:sp>
    </p:spTree>
    <p:extLst>
      <p:ext uri="{BB962C8B-B14F-4D97-AF65-F5344CB8AC3E}">
        <p14:creationId xmlns:p14="http://schemas.microsoft.com/office/powerpoint/2010/main" val="1895030140"/>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p:cNvSpPr>
            <a:spLocks noGrp="1" noChangeArrowheads="1"/>
          </p:cNvSpPr>
          <p:nvPr>
            <p:ph type="title"/>
          </p:nvPr>
        </p:nvSpPr>
        <p:spPr bwMode="auto">
          <a:xfrm>
            <a:off x="609600" y="3048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dirty="0" smtClean="0"/>
              <a:t>Click to edit Master title style</a:t>
            </a:r>
          </a:p>
        </p:txBody>
      </p:sp>
      <p:sp>
        <p:nvSpPr>
          <p:cNvPr id="1027" name="Rectangle 64" descr="Rectangle: Click to edit Master text styles&#10;Second level&#10;Third level&#10;Fourth level&#10;Fifth level"/>
          <p:cNvSpPr>
            <a:spLocks noGrp="1" noChangeArrowheads="1"/>
          </p:cNvSpPr>
          <p:nvPr>
            <p:ph type="body" idx="1"/>
          </p:nvPr>
        </p:nvSpPr>
        <p:spPr bwMode="auto">
          <a:xfrm>
            <a:off x="609600" y="1600200"/>
            <a:ext cx="800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092" name="Rectangle 68"/>
          <p:cNvSpPr>
            <a:spLocks noGrp="1" noChangeArrowheads="1"/>
          </p:cNvSpPr>
          <p:nvPr>
            <p:ph type="dt" sz="half" idx="2"/>
          </p:nvPr>
        </p:nvSpPr>
        <p:spPr bwMode="auto">
          <a:xfrm>
            <a:off x="609600" y="6096000"/>
            <a:ext cx="609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aseline="0">
                <a:ea typeface="宋体" pitchFamily="2" charset="-122"/>
              </a:defRPr>
            </a:lvl1pPr>
          </a:lstStyle>
          <a:p>
            <a:pPr>
              <a:defRPr/>
            </a:pPr>
            <a:fld id="{D79A9215-FE72-45B7-9FAB-C5BF549F852D}" type="slidenum">
              <a:rPr lang="en-US" altLang="zh-CN"/>
              <a:pPr>
                <a:defRPr/>
              </a:pPr>
              <a:t>‹#›</a:t>
            </a:fld>
            <a:endParaRPr lang="en-US" altLang="zh-CN"/>
          </a:p>
        </p:txBody>
      </p:sp>
      <p:pic>
        <p:nvPicPr>
          <p:cNvPr id="2" name="图片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43800" y="6083060"/>
            <a:ext cx="1161469" cy="533400"/>
          </a:xfrm>
          <a:prstGeom prst="rect">
            <a:avLst/>
          </a:prstGeom>
        </p:spPr>
      </p:pic>
    </p:spTree>
  </p:cSld>
  <p:clrMap bg1="lt1" tx1="dk1" bg2="lt2" tx2="dk2" accent1="accent1" accent2="accent2" accent3="accent3" accent4="accent4" accent5="accent5" accent6="accent6" hlink="hlink" folHlink="folHlink"/>
  <p:sldLayoutIdLst>
    <p:sldLayoutId id="2147484269" r:id="rId1"/>
    <p:sldLayoutId id="2147484254" r:id="rId2"/>
    <p:sldLayoutId id="2147484255" r:id="rId3"/>
    <p:sldLayoutId id="2147484256" r:id="rId4"/>
    <p:sldLayoutId id="2147484257" r:id="rId5"/>
  </p:sldLayoutIdLst>
  <p:transition/>
  <p:timing>
    <p:tnLst>
      <p:par>
        <p:cTn id="1" dur="indefinite" restart="never" nodeType="tmRoot"/>
      </p:par>
    </p:tnLst>
  </p:timing>
  <p:hf sldNum="0" hdr="0"/>
  <p:txStyles>
    <p:titleStyle>
      <a:lvl1pPr algn="l" rtl="0" eaLnBrk="0" fontAlgn="base" hangingPunct="0">
        <a:spcBef>
          <a:spcPct val="0"/>
        </a:spcBef>
        <a:spcAft>
          <a:spcPct val="0"/>
        </a:spcAft>
        <a:defRPr sz="4000">
          <a:solidFill>
            <a:schemeClr val="tx2"/>
          </a:solidFill>
          <a:latin typeface="Comic Sans MS" charset="0"/>
          <a:ea typeface="Comic Sans MS" charset="0"/>
          <a:cs typeface="Comic Sans MS" charset="0"/>
        </a:defRPr>
      </a:lvl1pPr>
      <a:lvl2pPr algn="l" rtl="0" eaLnBrk="0" fontAlgn="base" hangingPunct="0">
        <a:spcBef>
          <a:spcPct val="0"/>
        </a:spcBef>
        <a:spcAft>
          <a:spcPct val="0"/>
        </a:spcAft>
        <a:defRPr sz="4000">
          <a:solidFill>
            <a:schemeClr val="tx2"/>
          </a:solidFill>
          <a:latin typeface="Calibri" pitchFamily="34" charset="0"/>
          <a:cs typeface="Times New Roman" pitchFamily="18" charset="0"/>
        </a:defRPr>
      </a:lvl2pPr>
      <a:lvl3pPr algn="l" rtl="0" eaLnBrk="0" fontAlgn="base" hangingPunct="0">
        <a:spcBef>
          <a:spcPct val="0"/>
        </a:spcBef>
        <a:spcAft>
          <a:spcPct val="0"/>
        </a:spcAft>
        <a:defRPr sz="4000">
          <a:solidFill>
            <a:schemeClr val="tx2"/>
          </a:solidFill>
          <a:latin typeface="Calibri" pitchFamily="34" charset="0"/>
          <a:cs typeface="Times New Roman" pitchFamily="18" charset="0"/>
        </a:defRPr>
      </a:lvl3pPr>
      <a:lvl4pPr algn="l" rtl="0" eaLnBrk="0" fontAlgn="base" hangingPunct="0">
        <a:spcBef>
          <a:spcPct val="0"/>
        </a:spcBef>
        <a:spcAft>
          <a:spcPct val="0"/>
        </a:spcAft>
        <a:defRPr sz="4000">
          <a:solidFill>
            <a:schemeClr val="tx2"/>
          </a:solidFill>
          <a:latin typeface="Calibri" pitchFamily="34" charset="0"/>
          <a:cs typeface="Times New Roman" pitchFamily="18" charset="0"/>
        </a:defRPr>
      </a:lvl4pPr>
      <a:lvl5pPr algn="l" rtl="0" eaLnBrk="0" fontAlgn="base" hangingPunct="0">
        <a:spcBef>
          <a:spcPct val="0"/>
        </a:spcBef>
        <a:spcAft>
          <a:spcPct val="0"/>
        </a:spcAft>
        <a:defRPr sz="4000">
          <a:solidFill>
            <a:schemeClr val="tx2"/>
          </a:solidFill>
          <a:latin typeface="Calibri"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8"/>
        </a:buBlip>
        <a:defRPr sz="3200">
          <a:solidFill>
            <a:schemeClr val="tx1"/>
          </a:solidFill>
          <a:latin typeface="Comic Sans MS" charset="0"/>
          <a:ea typeface="Comic Sans MS" charset="0"/>
          <a:cs typeface="Comic Sans MS" charset="0"/>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Comic Sans MS" charset="0"/>
          <a:ea typeface="Comic Sans MS" charset="0"/>
          <a:cs typeface="Comic Sans MS"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Comic Sans MS" charset="0"/>
          <a:ea typeface="Comic Sans MS" charset="0"/>
          <a:cs typeface="Comic Sans MS"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Comic Sans MS" charset="0"/>
          <a:ea typeface="Comic Sans MS" charset="0"/>
          <a:cs typeface="Comic Sans MS"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Comic Sans MS" charset="0"/>
          <a:ea typeface="Comic Sans MS" charset="0"/>
          <a:cs typeface="Comic Sans MS"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mn-ea"/>
                <a:cs typeface="Times New Roman" pitchFamily="18" charset="0"/>
              </a:defRPr>
            </a:lvl1pPr>
          </a:lstStyle>
          <a:p>
            <a:pPr>
              <a:defRPr/>
            </a:pPr>
            <a:fld id="{22724BC8-5E28-4082-A928-69434100BBE0}" type="datetimeFigureOut">
              <a:rPr lang="en-US" altLang="zh-CN"/>
              <a:pPr>
                <a:defRPr/>
              </a:pPr>
              <a:t>3/4/19</a:t>
            </a:fld>
            <a:endParaRPr lang="en-US" altLang="zh-CN"/>
          </a:p>
        </p:txBody>
      </p:sp>
      <p:sp>
        <p:nvSpPr>
          <p:cNvPr id="5" name="页脚占位符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ea typeface="+mn-ea"/>
                <a:cs typeface="Times New Roman" pitchFamily="18" charset="0"/>
              </a:defRPr>
            </a:lvl1pPr>
          </a:lstStyle>
          <a:p>
            <a:pPr>
              <a:defRPr/>
            </a:pPr>
            <a:endParaRPr lang="en-US" altLang="zh-CN"/>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mn-ea"/>
                <a:cs typeface="Times New Roman" pitchFamily="18" charset="0"/>
              </a:defRPr>
            </a:lvl1pPr>
          </a:lstStyle>
          <a:p>
            <a:pPr>
              <a:defRPr/>
            </a:pPr>
            <a:fld id="{BA18AF19-0BC1-4D43-A2FA-E698ED656A3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1.jpg"/><Relationship Id="rId5" Type="http://schemas.openxmlformats.org/officeDocument/2006/relationships/image" Target="../media/image12.png"/><Relationship Id="rId6" Type="http://schemas.openxmlformats.org/officeDocument/2006/relationships/image" Target="../media/image13.jpg"/><Relationship Id="rId7"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jpg"/><Relationship Id="rId7"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package" Target="../embeddings/Microsoft_Visio___111111.vsdx"/><Relationship Id="rId5" Type="http://schemas.openxmlformats.org/officeDocument/2006/relationships/image" Target="../media/image31.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diagramData" Target="../diagrams/data7.xml"/><Relationship Id="rId9" Type="http://schemas.openxmlformats.org/officeDocument/2006/relationships/diagramLayout" Target="../diagrams/layout6.xml"/><Relationship Id="rId10" Type="http://schemas.openxmlformats.org/officeDocument/2006/relationships/diagramQuickStyle" Target="../diagrams/quickStyle6.xml"/><Relationship Id="rId11" Type="http://schemas.openxmlformats.org/officeDocument/2006/relationships/diagramColors" Target="../diagrams/colors6.xml"/><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42.png"/></Relationships>
</file>

<file path=ppt/slides/_rels/slide51.xml.rels><?xml version="1.0" encoding="UTF-8" standalone="yes"?>
<Relationships xmlns="http://schemas.openxmlformats.org/package/2006/relationships"><Relationship Id="rId11" Type="http://schemas.openxmlformats.org/officeDocument/2006/relationships/diagramColors" Target="../diagrams/colors7.xml"/><Relationship Id="rId12" Type="http://schemas.openxmlformats.org/officeDocument/2006/relationships/image" Target="../media/image33.emf"/><Relationship Id="rId13" Type="http://schemas.openxmlformats.org/officeDocument/2006/relationships/image" Target="../media/image34.emf"/><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diagramData" Target="../diagrams/data8.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diagramData" Target="../diagrams/data9.xml"/><Relationship Id="rId9" Type="http://schemas.openxmlformats.org/officeDocument/2006/relationships/diagramLayout" Target="../diagrams/layout7.xml"/><Relationship Id="rId10" Type="http://schemas.openxmlformats.org/officeDocument/2006/relationships/diagramQuickStyle" Target="../diagrams/quickStyle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s>
</file>

<file path=ppt/slides/_rels/slide55.xml.rels><?xml version="1.0" encoding="UTF-8" standalone="yes"?>
<Relationships xmlns="http://schemas.openxmlformats.org/package/2006/relationships"><Relationship Id="rId11" Type="http://schemas.openxmlformats.org/officeDocument/2006/relationships/diagramColors" Target="../diagrams/colors8.xml"/><Relationship Id="rId12" Type="http://schemas.openxmlformats.org/officeDocument/2006/relationships/image" Target="../media/image38.emf"/><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diagramData" Target="../diagrams/data10.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diagramData" Target="../diagrams/data11.xml"/><Relationship Id="rId9" Type="http://schemas.openxmlformats.org/officeDocument/2006/relationships/diagramLayout" Target="../diagrams/layout8.xml"/><Relationship Id="rId10" Type="http://schemas.openxmlformats.org/officeDocument/2006/relationships/diagramQuickStyle" Target="../diagrams/quickStyle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76200" y="1219200"/>
            <a:ext cx="9372600" cy="1893896"/>
          </a:xfrm>
        </p:spPr>
        <p:txBody>
          <a:bodyPr anchor="ctr"/>
          <a:lstStyle/>
          <a:p>
            <a:pPr algn="ctr" eaLnBrk="1" hangingPunct="1">
              <a:defRPr/>
            </a:pPr>
            <a:r>
              <a:rPr lang="en-US" altLang="zh-CN" b="1" dirty="0" smtClean="0">
                <a:solidFill>
                  <a:srgbClr val="000000"/>
                </a:solidFill>
                <a:effectLst>
                  <a:outerShdw blurRad="38100" dist="38100" dir="2700000" algn="tl">
                    <a:srgbClr val="000000">
                      <a:alpha val="43137"/>
                    </a:srgbClr>
                  </a:outerShdw>
                </a:effectLst>
              </a:rPr>
              <a:t>Blockchain and Its Applications CertChain</a:t>
            </a:r>
          </a:p>
        </p:txBody>
      </p:sp>
      <p:pic>
        <p:nvPicPr>
          <p:cNvPr id="3074" name="Picture 2" descr="https://webcast.ucsc.edu/images/ucsc-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586202"/>
            <a:ext cx="3810000" cy="1084146"/>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a:spLocks noGrp="1"/>
          </p:cNvSpPr>
          <p:nvPr>
            <p:ph type="subTitle" idx="1"/>
          </p:nvPr>
        </p:nvSpPr>
        <p:spPr>
          <a:xfrm>
            <a:off x="990600" y="3276600"/>
            <a:ext cx="7010400" cy="1447800"/>
          </a:xfrm>
        </p:spPr>
        <p:txBody>
          <a:bodyPr/>
          <a:lstStyle/>
          <a:p>
            <a:pPr algn="ctr"/>
            <a:r>
              <a:rPr lang="zh-CN" altLang="en-US" dirty="0" smtClean="0">
                <a:solidFill>
                  <a:srgbClr val="7030A0"/>
                </a:solidFill>
                <a:ea typeface="宋体" charset="-122"/>
              </a:rPr>
              <a:t>          </a:t>
            </a:r>
            <a:r>
              <a:rPr lang="en-US" altLang="zh-CN" dirty="0" smtClean="0">
                <a:solidFill>
                  <a:srgbClr val="7030A0"/>
                </a:solidFill>
                <a:ea typeface="宋体" charset="-122"/>
              </a:rPr>
              <a:t>Minmei Wang </a:t>
            </a:r>
            <a:endParaRPr lang="en-US" altLang="zh-CN" dirty="0">
              <a:solidFill>
                <a:srgbClr val="7030A0"/>
              </a:solidFill>
              <a:ea typeface="宋体" charset="-122"/>
            </a:endParaRPr>
          </a:p>
          <a:p>
            <a:pPr algn="ctr"/>
            <a:r>
              <a:rPr lang="en-US" altLang="en-US" dirty="0">
                <a:solidFill>
                  <a:srgbClr val="0070C0"/>
                </a:solidFill>
              </a:rPr>
              <a:t>Computer </a:t>
            </a:r>
            <a:r>
              <a:rPr lang="en-US" altLang="en-US" dirty="0" smtClean="0">
                <a:solidFill>
                  <a:srgbClr val="0070C0"/>
                </a:solidFill>
              </a:rPr>
              <a:t>Science and Engineering</a:t>
            </a:r>
            <a:endParaRPr lang="en-US" altLang="en-US" dirty="0">
              <a:solidFill>
                <a:srgbClr val="0070C0"/>
              </a:solidFill>
            </a:endParaRPr>
          </a:p>
        </p:txBody>
      </p:sp>
    </p:spTree>
    <p:extLst>
      <p:ext uri="{BB962C8B-B14F-4D97-AF65-F5344CB8AC3E}">
        <p14:creationId xmlns:p14="http://schemas.microsoft.com/office/powerpoint/2010/main" val="375253246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10</a:t>
            </a:fld>
            <a:endParaRPr lang="en-US" altLang="zh-CN"/>
          </a:p>
        </p:txBody>
      </p:sp>
      <p:sp>
        <p:nvSpPr>
          <p:cNvPr id="7" name="Title 1"/>
          <p:cNvSpPr>
            <a:spLocks noGrp="1"/>
          </p:cNvSpPr>
          <p:nvPr>
            <p:ph type="title"/>
          </p:nvPr>
        </p:nvSpPr>
        <p:spPr>
          <a:xfrm>
            <a:off x="609600" y="304800"/>
            <a:ext cx="8001000" cy="1143000"/>
          </a:xfrm>
        </p:spPr>
        <p:txBody>
          <a:bodyPr/>
          <a:lstStyle/>
          <a:p>
            <a:r>
              <a:rPr lang="en-US" dirty="0" smtClean="0"/>
              <a:t>Motivation </a:t>
            </a:r>
            <a:endParaRPr lang="en-US" dirty="0"/>
          </a:p>
        </p:txBody>
      </p:sp>
      <p:sp>
        <p:nvSpPr>
          <p:cNvPr id="8" name="Content Placeholder 2"/>
          <p:cNvSpPr>
            <a:spLocks noGrp="1"/>
          </p:cNvSpPr>
          <p:nvPr>
            <p:ph idx="1"/>
          </p:nvPr>
        </p:nvSpPr>
        <p:spPr>
          <a:xfrm>
            <a:off x="592394" y="1450258"/>
            <a:ext cx="8001000" cy="4114800"/>
          </a:xfrm>
        </p:spPr>
        <p:txBody>
          <a:bodyPr/>
          <a:lstStyle/>
          <a:p>
            <a:r>
              <a:rPr lang="en-US" sz="2800" dirty="0" smtClean="0"/>
              <a:t>Design a decentralized system to conduct direct transaction between any two parties </a:t>
            </a:r>
          </a:p>
          <a:p>
            <a:r>
              <a:rPr lang="en-US" sz="2800" dirty="0"/>
              <a:t>S</a:t>
            </a:r>
            <a:r>
              <a:rPr lang="en-US" sz="2800" dirty="0" smtClean="0"/>
              <a:t>olve the </a:t>
            </a:r>
            <a:r>
              <a:rPr lang="en-US" sz="2800" dirty="0" smtClean="0">
                <a:solidFill>
                  <a:srgbClr val="FF0000"/>
                </a:solidFill>
              </a:rPr>
              <a:t>double-spending problem</a:t>
            </a:r>
            <a:endParaRPr lang="en-US" sz="2800" dirty="0" smtClean="0"/>
          </a:p>
          <a:p>
            <a:r>
              <a:rPr lang="en-US" altLang="ko-KR" dirty="0" smtClean="0"/>
              <a:t>Rely </a:t>
            </a:r>
            <a:r>
              <a:rPr lang="en-US" altLang="ko-KR" dirty="0"/>
              <a:t>on proof instead of </a:t>
            </a:r>
            <a:r>
              <a:rPr lang="en-US" altLang="ko-KR" dirty="0" smtClean="0"/>
              <a:t>trust</a:t>
            </a:r>
          </a:p>
          <a:p>
            <a:pPr lvl="1"/>
            <a:r>
              <a:rPr lang="en-US" altLang="ko-KR" dirty="0" smtClean="0">
                <a:solidFill>
                  <a:srgbClr val="FF0000"/>
                </a:solidFill>
              </a:rPr>
              <a:t>Everyone can’t be trusted in the network</a:t>
            </a:r>
            <a:endParaRPr lang="en-US" altLang="ko-KR" dirty="0">
              <a:solidFill>
                <a:srgbClr val="FF0000"/>
              </a:solidFill>
            </a:endParaRPr>
          </a:p>
          <a:p>
            <a:pPr lvl="1"/>
            <a:endParaRPr lang="en-US" dirty="0">
              <a:solidFill>
                <a:srgbClr val="FF0000"/>
              </a:solidFill>
            </a:endParaRPr>
          </a:p>
          <a:p>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1"/>
            <a:ext cx="1593590" cy="1371601"/>
          </a:xfrm>
          <a:prstGeom prst="rect">
            <a:avLst/>
          </a:prstGeom>
        </p:spPr>
      </p:pic>
      <p:pic>
        <p:nvPicPr>
          <p:cNvPr id="3" name="Picture 2"/>
          <p:cNvPicPr>
            <a:picLocks noChangeAspect="1"/>
          </p:cNvPicPr>
          <p:nvPr/>
        </p:nvPicPr>
        <p:blipFill>
          <a:blip r:embed="rId4"/>
          <a:stretch>
            <a:fillRect/>
          </a:stretch>
        </p:blipFill>
        <p:spPr>
          <a:xfrm>
            <a:off x="6553200" y="4669092"/>
            <a:ext cx="2288241" cy="1655508"/>
          </a:xfrm>
          <a:prstGeom prst="rect">
            <a:avLst/>
          </a:prstGeom>
        </p:spPr>
      </p:pic>
    </p:spTree>
    <p:extLst>
      <p:ext uri="{BB962C8B-B14F-4D97-AF65-F5344CB8AC3E}">
        <p14:creationId xmlns:p14="http://schemas.microsoft.com/office/powerpoint/2010/main" val="144844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11</a:t>
            </a:fld>
            <a:endParaRPr lang="en-US" altLang="zh-CN"/>
          </a:p>
        </p:txBody>
      </p:sp>
      <p:sp>
        <p:nvSpPr>
          <p:cNvPr id="7" name="Title 1"/>
          <p:cNvSpPr>
            <a:spLocks noGrp="1"/>
          </p:cNvSpPr>
          <p:nvPr>
            <p:ph type="title"/>
          </p:nvPr>
        </p:nvSpPr>
        <p:spPr>
          <a:xfrm>
            <a:off x="609600" y="304800"/>
            <a:ext cx="8001000" cy="1143000"/>
          </a:xfrm>
        </p:spPr>
        <p:txBody>
          <a:bodyPr/>
          <a:lstStyle/>
          <a:p>
            <a:r>
              <a:rPr lang="en-US" dirty="0" smtClean="0"/>
              <a:t>Motivation </a:t>
            </a:r>
            <a:endParaRPr lang="en-US" dirty="0"/>
          </a:p>
        </p:txBody>
      </p:sp>
      <p:sp>
        <p:nvSpPr>
          <p:cNvPr id="8" name="Content Placeholder 2"/>
          <p:cNvSpPr>
            <a:spLocks noGrp="1"/>
          </p:cNvSpPr>
          <p:nvPr>
            <p:ph idx="1"/>
          </p:nvPr>
        </p:nvSpPr>
        <p:spPr>
          <a:xfrm>
            <a:off x="588036" y="1470212"/>
            <a:ext cx="8001000" cy="4644014"/>
          </a:xfrm>
        </p:spPr>
        <p:txBody>
          <a:bodyPr/>
          <a:lstStyle/>
          <a:p>
            <a:r>
              <a:rPr lang="en-US" dirty="0">
                <a:solidFill>
                  <a:srgbClr val="FF3300"/>
                </a:solidFill>
              </a:rPr>
              <a:t>D</a:t>
            </a:r>
            <a:r>
              <a:rPr lang="en-US" dirty="0" smtClean="0">
                <a:solidFill>
                  <a:srgbClr val="FF3300"/>
                </a:solidFill>
              </a:rPr>
              <a:t>ouble-spending problem </a:t>
            </a:r>
            <a:endParaRPr lang="en-US" dirty="0"/>
          </a:p>
          <a:p>
            <a:pPr lvl="1"/>
            <a:r>
              <a:rPr lang="en-US" dirty="0" smtClean="0"/>
              <a:t>digital money can be spent twice</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1"/>
            <a:ext cx="1593590" cy="1371601"/>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862" y="3154156"/>
            <a:ext cx="1808624" cy="1933644"/>
          </a:xfrm>
          <a:prstGeom prst="rect">
            <a:avLst/>
          </a:prstGeom>
        </p:spPr>
      </p:pic>
      <p:sp>
        <p:nvSpPr>
          <p:cNvPr id="22" name="TextBox 21"/>
          <p:cNvSpPr txBox="1"/>
          <p:nvPr/>
        </p:nvSpPr>
        <p:spPr>
          <a:xfrm>
            <a:off x="3922125" y="3022646"/>
            <a:ext cx="1146234" cy="461665"/>
          </a:xfrm>
          <a:prstGeom prst="rect">
            <a:avLst/>
          </a:prstGeom>
          <a:noFill/>
        </p:spPr>
        <p:txBody>
          <a:bodyPr wrap="square" rtlCol="0">
            <a:spAutoFit/>
          </a:bodyPr>
          <a:lstStyle/>
          <a:p>
            <a:r>
              <a:rPr lang="en-US" b="1" baseline="0" dirty="0">
                <a:solidFill>
                  <a:srgbClr val="000000"/>
                </a:solidFill>
                <a:latin typeface="Comic Sans MS" charset="0"/>
                <a:ea typeface="Comic Sans MS" charset="0"/>
                <a:cs typeface="Comic Sans MS" charset="0"/>
              </a:rPr>
              <a:t>s</a:t>
            </a:r>
            <a:r>
              <a:rPr lang="en-US" b="1" baseline="0" dirty="0" smtClean="0">
                <a:solidFill>
                  <a:srgbClr val="000000"/>
                </a:solidFill>
                <a:latin typeface="Comic Sans MS" charset="0"/>
                <a:ea typeface="Comic Sans MS" charset="0"/>
                <a:cs typeface="Comic Sans MS" charset="0"/>
              </a:rPr>
              <a:t>pent</a:t>
            </a:r>
            <a:endParaRPr lang="en-US" b="1" baseline="0" dirty="0">
              <a:solidFill>
                <a:srgbClr val="000000"/>
              </a:solidFill>
              <a:latin typeface="Comic Sans MS" charset="0"/>
              <a:ea typeface="Comic Sans MS" charset="0"/>
              <a:cs typeface="Comic Sans MS"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0390" y="2717333"/>
            <a:ext cx="714505" cy="1473667"/>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2406" y="4525307"/>
            <a:ext cx="891751" cy="1265893"/>
          </a:xfrm>
          <a:prstGeom prst="rect">
            <a:avLst/>
          </a:prstGeom>
        </p:spPr>
      </p:pic>
      <p:cxnSp>
        <p:nvCxnSpPr>
          <p:cNvPr id="26" name="Straight Arrow Connector 25"/>
          <p:cNvCxnSpPr/>
          <p:nvPr/>
        </p:nvCxnSpPr>
        <p:spPr bwMode="auto">
          <a:xfrm flipV="1">
            <a:off x="3047476" y="3352800"/>
            <a:ext cx="2862913" cy="33729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401" y="3883773"/>
            <a:ext cx="1811607" cy="2087653"/>
          </a:xfrm>
          <a:prstGeom prst="rect">
            <a:avLst/>
          </a:prstGeom>
        </p:spPr>
      </p:pic>
      <p:cxnSp>
        <p:nvCxnSpPr>
          <p:cNvPr id="32" name="Straight Arrow Connector 31"/>
          <p:cNvCxnSpPr/>
          <p:nvPr/>
        </p:nvCxnSpPr>
        <p:spPr bwMode="auto">
          <a:xfrm>
            <a:off x="3047476" y="4171201"/>
            <a:ext cx="2862913" cy="705599"/>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34" name="TextBox 33"/>
          <p:cNvSpPr txBox="1"/>
          <p:nvPr/>
        </p:nvSpPr>
        <p:spPr>
          <a:xfrm>
            <a:off x="3772003" y="4807481"/>
            <a:ext cx="2060403" cy="461665"/>
          </a:xfrm>
          <a:prstGeom prst="rect">
            <a:avLst/>
          </a:prstGeom>
          <a:noFill/>
        </p:spPr>
        <p:txBody>
          <a:bodyPr wrap="square" rtlCol="0">
            <a:spAutoFit/>
          </a:bodyPr>
          <a:lstStyle/>
          <a:p>
            <a:r>
              <a:rPr lang="en-US" b="1" baseline="0" dirty="0">
                <a:solidFill>
                  <a:srgbClr val="000000"/>
                </a:solidFill>
                <a:latin typeface="Comic Sans MS" charset="0"/>
                <a:ea typeface="Comic Sans MS" charset="0"/>
                <a:cs typeface="Comic Sans MS" charset="0"/>
              </a:rPr>
              <a:t>s</a:t>
            </a:r>
            <a:r>
              <a:rPr lang="en-US" b="1" baseline="0" dirty="0" smtClean="0">
                <a:solidFill>
                  <a:srgbClr val="000000"/>
                </a:solidFill>
                <a:latin typeface="Comic Sans MS" charset="0"/>
                <a:ea typeface="Comic Sans MS" charset="0"/>
                <a:cs typeface="Comic Sans MS" charset="0"/>
              </a:rPr>
              <a:t>pent twice</a:t>
            </a:r>
            <a:endParaRPr lang="en-US" b="1" baseline="0" dirty="0">
              <a:solidFill>
                <a:srgbClr val="000000"/>
              </a:solidFill>
              <a:latin typeface="Comic Sans MS" charset="0"/>
              <a:ea typeface="Comic Sans MS" charset="0"/>
              <a:cs typeface="Comic Sans MS" charset="0"/>
            </a:endParaRPr>
          </a:p>
        </p:txBody>
      </p:sp>
      <p:sp>
        <p:nvSpPr>
          <p:cNvPr id="39" name="TextBox 38"/>
          <p:cNvSpPr txBox="1"/>
          <p:nvPr/>
        </p:nvSpPr>
        <p:spPr>
          <a:xfrm>
            <a:off x="1709323" y="5357906"/>
            <a:ext cx="2469484" cy="461665"/>
          </a:xfrm>
          <a:prstGeom prst="rect">
            <a:avLst/>
          </a:prstGeom>
          <a:noFill/>
        </p:spPr>
        <p:txBody>
          <a:bodyPr wrap="square" rtlCol="0">
            <a:spAutoFit/>
          </a:bodyPr>
          <a:lstStyle/>
          <a:p>
            <a:r>
              <a:rPr lang="en-US" baseline="0" dirty="0">
                <a:latin typeface="Comic Sans MS" charset="0"/>
                <a:ea typeface="Comic Sans MS" charset="0"/>
                <a:cs typeface="Comic Sans MS" charset="0"/>
              </a:rPr>
              <a:t>Data tampering</a:t>
            </a:r>
            <a:endParaRPr lang="en-US" baseline="0" dirty="0">
              <a:solidFill>
                <a:srgbClr val="FF3300"/>
              </a:solidFill>
              <a:latin typeface="Comic Sans MS" charset="0"/>
              <a:ea typeface="Comic Sans MS" charset="0"/>
              <a:cs typeface="Comic Sans MS" charset="0"/>
            </a:endParaRPr>
          </a:p>
        </p:txBody>
      </p:sp>
    </p:spTree>
    <p:extLst>
      <p:ext uri="{BB962C8B-B14F-4D97-AF65-F5344CB8AC3E}">
        <p14:creationId xmlns:p14="http://schemas.microsoft.com/office/powerpoint/2010/main" val="3683400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4"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Bitcoin components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484142"/>
            <a:ext cx="5216577" cy="4307058"/>
          </a:xfrm>
        </p:spPr>
      </p:pic>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12</a:t>
            </a:fld>
            <a:endParaRPr lang="en-US" altLang="zh-CN"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7111" y="112541"/>
            <a:ext cx="1593590" cy="1371601"/>
          </a:xfrm>
          <a:prstGeom prst="rect">
            <a:avLst/>
          </a:prstGeom>
        </p:spPr>
      </p:pic>
      <p:sp>
        <p:nvSpPr>
          <p:cNvPr id="3" name="Rectangle 2"/>
          <p:cNvSpPr/>
          <p:nvPr/>
        </p:nvSpPr>
        <p:spPr>
          <a:xfrm>
            <a:off x="2112988" y="2949388"/>
            <a:ext cx="1600200" cy="12954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cxnSp>
        <p:nvCxnSpPr>
          <p:cNvPr id="8" name="Straight Arrow Connector 7"/>
          <p:cNvCxnSpPr/>
          <p:nvPr/>
        </p:nvCxnSpPr>
        <p:spPr bwMode="auto">
          <a:xfrm flipV="1">
            <a:off x="3713188" y="2133600"/>
            <a:ext cx="1939977" cy="121920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0" name="TextBox 9"/>
          <p:cNvSpPr txBox="1"/>
          <p:nvPr/>
        </p:nvSpPr>
        <p:spPr>
          <a:xfrm>
            <a:off x="5653165" y="1640059"/>
            <a:ext cx="3490835" cy="461665"/>
          </a:xfrm>
          <a:prstGeom prst="rect">
            <a:avLst/>
          </a:prstGeom>
          <a:noFill/>
        </p:spPr>
        <p:txBody>
          <a:bodyPr wrap="square" rtlCol="0">
            <a:spAutoFit/>
          </a:bodyPr>
          <a:lstStyle/>
          <a:p>
            <a:r>
              <a:rPr lang="en-US" baseline="0" dirty="0">
                <a:solidFill>
                  <a:srgbClr val="0070C0"/>
                </a:solidFill>
                <a:latin typeface="Candara" charset="0"/>
                <a:ea typeface="Candara" charset="0"/>
                <a:cs typeface="Candara" charset="0"/>
              </a:rPr>
              <a:t>A</a:t>
            </a:r>
            <a:r>
              <a:rPr lang="en-US" baseline="0" dirty="0" smtClean="0">
                <a:solidFill>
                  <a:srgbClr val="0070C0"/>
                </a:solidFill>
                <a:latin typeface="Candara" charset="0"/>
                <a:ea typeface="Candara" charset="0"/>
                <a:cs typeface="Candara" charset="0"/>
              </a:rPr>
              <a:t> list of transactions</a:t>
            </a:r>
            <a:endParaRPr lang="en-US" baseline="0" dirty="0">
              <a:solidFill>
                <a:srgbClr val="0070C0"/>
              </a:solidFill>
              <a:latin typeface="Candara" charset="0"/>
              <a:ea typeface="Candara" charset="0"/>
              <a:cs typeface="Candara" charset="0"/>
            </a:endParaRPr>
          </a:p>
        </p:txBody>
      </p:sp>
      <p:sp>
        <p:nvSpPr>
          <p:cNvPr id="11" name="Rectangle 10"/>
          <p:cNvSpPr/>
          <p:nvPr/>
        </p:nvSpPr>
        <p:spPr>
          <a:xfrm>
            <a:off x="4038600" y="4419600"/>
            <a:ext cx="1295400" cy="132677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12" name="Rectangle 11"/>
          <p:cNvSpPr/>
          <p:nvPr/>
        </p:nvSpPr>
        <p:spPr>
          <a:xfrm>
            <a:off x="2236253" y="1484142"/>
            <a:ext cx="1295400" cy="132677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cxnSp>
        <p:nvCxnSpPr>
          <p:cNvPr id="15" name="Straight Arrow Connector 14"/>
          <p:cNvCxnSpPr/>
          <p:nvPr/>
        </p:nvCxnSpPr>
        <p:spPr bwMode="auto">
          <a:xfrm flipV="1">
            <a:off x="5410200" y="4572000"/>
            <a:ext cx="685800" cy="53340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6" name="TextBox 15"/>
          <p:cNvSpPr txBox="1"/>
          <p:nvPr/>
        </p:nvSpPr>
        <p:spPr>
          <a:xfrm>
            <a:off x="6073588" y="4419600"/>
            <a:ext cx="3490835" cy="830997"/>
          </a:xfrm>
          <a:prstGeom prst="rect">
            <a:avLst/>
          </a:prstGeom>
          <a:noFill/>
        </p:spPr>
        <p:txBody>
          <a:bodyPr wrap="square" rtlCol="0">
            <a:spAutoFit/>
          </a:bodyPr>
          <a:lstStyle/>
          <a:p>
            <a:r>
              <a:rPr lang="en-US" baseline="0" dirty="0" smtClean="0">
                <a:solidFill>
                  <a:srgbClr val="0070C0"/>
                </a:solidFill>
                <a:latin typeface="Candara" charset="0"/>
                <a:ea typeface="Candara" charset="0"/>
                <a:cs typeface="Candara" charset="0"/>
              </a:rPr>
              <a:t>Blockchain that records the valid transactions</a:t>
            </a:r>
            <a:endParaRPr lang="en-US" baseline="0" dirty="0">
              <a:solidFill>
                <a:srgbClr val="0070C0"/>
              </a:solidFill>
              <a:latin typeface="Candara" charset="0"/>
              <a:ea typeface="Candara" charset="0"/>
              <a:cs typeface="Candara" charset="0"/>
            </a:endParaRPr>
          </a:p>
        </p:txBody>
      </p:sp>
      <p:cxnSp>
        <p:nvCxnSpPr>
          <p:cNvPr id="19" name="Straight Arrow Connector 18"/>
          <p:cNvCxnSpPr/>
          <p:nvPr/>
        </p:nvCxnSpPr>
        <p:spPr bwMode="auto">
          <a:xfrm>
            <a:off x="3581400" y="2133600"/>
            <a:ext cx="2492188" cy="91440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20" name="TextBox 19"/>
          <p:cNvSpPr txBox="1"/>
          <p:nvPr/>
        </p:nvSpPr>
        <p:spPr>
          <a:xfrm>
            <a:off x="5637477" y="3131402"/>
            <a:ext cx="3490835" cy="830997"/>
          </a:xfrm>
          <a:prstGeom prst="rect">
            <a:avLst/>
          </a:prstGeom>
          <a:noFill/>
        </p:spPr>
        <p:txBody>
          <a:bodyPr wrap="square" rtlCol="0">
            <a:spAutoFit/>
          </a:bodyPr>
          <a:lstStyle/>
          <a:p>
            <a:r>
              <a:rPr lang="en-US" baseline="0" dirty="0" smtClean="0">
                <a:solidFill>
                  <a:srgbClr val="0070C0"/>
                </a:solidFill>
                <a:latin typeface="Candara" charset="0"/>
                <a:ea typeface="Candara" charset="0"/>
                <a:cs typeface="Candara" charset="0"/>
              </a:rPr>
              <a:t>Miners that mine the block in the network</a:t>
            </a:r>
            <a:endParaRPr lang="en-US" baseline="0" dirty="0">
              <a:solidFill>
                <a:srgbClr val="0070C0"/>
              </a:solidFill>
              <a:latin typeface="Candara" charset="0"/>
              <a:ea typeface="Candara" charset="0"/>
              <a:cs typeface="Candara" charset="0"/>
            </a:endParaRPr>
          </a:p>
        </p:txBody>
      </p:sp>
    </p:spTree>
    <p:extLst>
      <p:ext uri="{BB962C8B-B14F-4D97-AF65-F5344CB8AC3E}">
        <p14:creationId xmlns:p14="http://schemas.microsoft.com/office/powerpoint/2010/main" val="997884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1" grpId="0" animBg="1"/>
      <p:bldP spid="12" grpId="0" animBg="1"/>
      <p:bldP spid="16"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Transactions</a:t>
            </a:r>
            <a:endParaRPr lang="en-US" dirty="0"/>
          </a:p>
        </p:txBody>
      </p:sp>
      <p:sp>
        <p:nvSpPr>
          <p:cNvPr id="3" name="Content Placeholder 2"/>
          <p:cNvSpPr>
            <a:spLocks noGrp="1"/>
          </p:cNvSpPr>
          <p:nvPr>
            <p:ph idx="1"/>
          </p:nvPr>
        </p:nvSpPr>
        <p:spPr>
          <a:xfrm>
            <a:off x="228600" y="1450258"/>
            <a:ext cx="8763000" cy="5712542"/>
          </a:xfrm>
        </p:spPr>
        <p:txBody>
          <a:bodyPr/>
          <a:lstStyle/>
          <a:p>
            <a:endParaRPr lang="en-US" dirty="0"/>
          </a:p>
          <a:p>
            <a:endParaRPr lang="en-US" dirty="0" smtClean="0"/>
          </a:p>
          <a:p>
            <a:endParaRPr lang="en-US" dirty="0"/>
          </a:p>
          <a:p>
            <a:endParaRPr lang="en-US" dirty="0"/>
          </a:p>
          <a:p>
            <a:pPr marL="0" indent="0" algn="r">
              <a:buNone/>
            </a:pPr>
            <a:r>
              <a:rPr lang="en-US" dirty="0"/>
              <a:t>  </a:t>
            </a:r>
            <a:endParaRPr lang="en-US" dirty="0" smtClean="0"/>
          </a:p>
          <a:p>
            <a:pPr marL="0" indent="0" algn="r">
              <a:buNone/>
            </a:pPr>
            <a:r>
              <a:rPr lang="en-US" dirty="0" smtClean="0"/>
              <a:t> </a:t>
            </a:r>
          </a:p>
          <a:p>
            <a:pPr marL="0" indent="0" algn="r">
              <a:buNone/>
            </a:pPr>
            <a:endParaRPr lang="en-US" sz="2400" dirty="0"/>
          </a:p>
          <a:p>
            <a:pPr marL="0" indent="0" algn="r">
              <a:buNone/>
            </a:pPr>
            <a:r>
              <a:rPr lang="en-US" sz="2400" dirty="0" smtClean="0"/>
              <a:t> </a:t>
            </a:r>
            <a:endParaRPr lang="en-US" sz="1400" dirty="0" smtClean="0"/>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latin typeface="Candara" charset="0"/>
                <a:ea typeface="Candara" charset="0"/>
                <a:cs typeface="Candara" charset="0"/>
              </a:rPr>
              <a:pPr>
                <a:defRPr/>
              </a:pPr>
              <a:t>13</a:t>
            </a:fld>
            <a:endParaRPr lang="en-US" altLang="zh-CN">
              <a:latin typeface="Candara" charset="0"/>
              <a:ea typeface="Candara" charset="0"/>
              <a:cs typeface="Candara" charset="0"/>
            </a:endParaRPr>
          </a:p>
        </p:txBody>
      </p:sp>
      <p:sp>
        <p:nvSpPr>
          <p:cNvPr id="23" name="Rectangle 22"/>
          <p:cNvSpPr/>
          <p:nvPr/>
        </p:nvSpPr>
        <p:spPr>
          <a:xfrm>
            <a:off x="1066800" y="5664547"/>
            <a:ext cx="2659611" cy="487865"/>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2327">
              <a:tabLst>
                <a:tab pos="455488" algn="l"/>
                <a:tab pos="456104" algn="l"/>
              </a:tabLst>
            </a:pPr>
            <a:r>
              <a:rPr lang="en-US" sz="1800" baseline="0" dirty="0" smtClean="0">
                <a:latin typeface="Candara" charset="0"/>
                <a:ea typeface="Candara" charset="0"/>
                <a:cs typeface="Candara" charset="0"/>
              </a:rPr>
              <a:t>Owner B’s Private Key</a:t>
            </a:r>
            <a:endParaRPr lang="en-US" sz="1800" baseline="0" dirty="0">
              <a:latin typeface="Candara" charset="0"/>
              <a:ea typeface="Candara" charset="0"/>
              <a:cs typeface="Candara" charset="0"/>
            </a:endParaRPr>
          </a:p>
        </p:txBody>
      </p:sp>
      <p:grpSp>
        <p:nvGrpSpPr>
          <p:cNvPr id="27" name="Group 26"/>
          <p:cNvGrpSpPr/>
          <p:nvPr/>
        </p:nvGrpSpPr>
        <p:grpSpPr>
          <a:xfrm>
            <a:off x="609600" y="2431537"/>
            <a:ext cx="2719847" cy="2829039"/>
            <a:chOff x="2066003" y="1948418"/>
            <a:chExt cx="2658397" cy="2829039"/>
          </a:xfrm>
        </p:grpSpPr>
        <p:sp>
          <p:nvSpPr>
            <p:cNvPr id="6" name="Rectangle 5"/>
            <p:cNvSpPr/>
            <p:nvPr/>
          </p:nvSpPr>
          <p:spPr>
            <a:xfrm>
              <a:off x="2230694" y="1948418"/>
              <a:ext cx="2493706" cy="2829039"/>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12327">
                <a:tabLst>
                  <a:tab pos="455488" algn="l"/>
                  <a:tab pos="456104" algn="l"/>
                </a:tabLst>
              </a:pPr>
              <a:r>
                <a:rPr lang="en-US" baseline="0" dirty="0" smtClean="0">
                  <a:latin typeface="Candara" charset="0"/>
                  <a:ea typeface="Candara" charset="0"/>
                  <a:cs typeface="Candara" charset="0"/>
                </a:rPr>
                <a:t>Transaction:</a:t>
              </a:r>
            </a:p>
            <a:p>
              <a:pPr marL="12327">
                <a:tabLst>
                  <a:tab pos="455488" algn="l"/>
                  <a:tab pos="456104" algn="l"/>
                </a:tabLst>
              </a:pPr>
              <a:endParaRPr lang="en-US" baseline="0" dirty="0">
                <a:latin typeface="Candara" charset="0"/>
                <a:ea typeface="Candara" charset="0"/>
                <a:cs typeface="Candara" charset="0"/>
              </a:endParaRPr>
            </a:p>
          </p:txBody>
        </p:sp>
        <p:sp>
          <p:nvSpPr>
            <p:cNvPr id="7" name="Rectangle 6"/>
            <p:cNvSpPr/>
            <p:nvPr/>
          </p:nvSpPr>
          <p:spPr>
            <a:xfrm>
              <a:off x="2278823" y="2465136"/>
              <a:ext cx="2416340" cy="487866"/>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12327">
                <a:tabLst>
                  <a:tab pos="455488" algn="l"/>
                  <a:tab pos="456104" algn="l"/>
                </a:tabLst>
              </a:pPr>
              <a:r>
                <a:rPr lang="en-US" sz="1800" baseline="0" dirty="0" smtClean="0">
                  <a:latin typeface="Candara" charset="0"/>
                  <a:ea typeface="Candara" charset="0"/>
                  <a:cs typeface="Candara" charset="0"/>
                </a:rPr>
                <a:t>Owner B’s public key</a:t>
              </a:r>
              <a:endParaRPr lang="en-US" sz="1800" baseline="0" dirty="0">
                <a:latin typeface="Candara" charset="0"/>
                <a:ea typeface="Candara" charset="0"/>
                <a:cs typeface="Candara" charset="0"/>
              </a:endParaRPr>
            </a:p>
          </p:txBody>
        </p:sp>
        <p:sp>
          <p:nvSpPr>
            <p:cNvPr id="8" name="Rectangle 7"/>
            <p:cNvSpPr/>
            <p:nvPr/>
          </p:nvSpPr>
          <p:spPr>
            <a:xfrm>
              <a:off x="2895600" y="3271059"/>
              <a:ext cx="1295400" cy="487866"/>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800" baseline="0" dirty="0" smtClean="0">
                  <a:latin typeface="Candara" charset="0"/>
                  <a:ea typeface="Candara" charset="0"/>
                  <a:cs typeface="Candara" charset="0"/>
                </a:rPr>
                <a:t>Hash</a:t>
              </a:r>
              <a:endParaRPr lang="en-US" sz="1800" baseline="0" dirty="0">
                <a:latin typeface="Candara" charset="0"/>
                <a:ea typeface="Candara" charset="0"/>
                <a:cs typeface="Candara" charset="0"/>
              </a:endParaRPr>
            </a:p>
          </p:txBody>
        </p:sp>
        <p:sp>
          <p:nvSpPr>
            <p:cNvPr id="9" name="Rectangle 8"/>
            <p:cNvSpPr/>
            <p:nvPr/>
          </p:nvSpPr>
          <p:spPr>
            <a:xfrm>
              <a:off x="2278823" y="4103360"/>
              <a:ext cx="2399995" cy="487866"/>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800" baseline="0" dirty="0" smtClean="0">
                  <a:latin typeface="Candara" charset="0"/>
                  <a:ea typeface="Candara" charset="0"/>
                  <a:cs typeface="Candara" charset="0"/>
                </a:rPr>
                <a:t>Owner A’s Signature</a:t>
              </a:r>
              <a:endParaRPr lang="en-US" sz="1800" baseline="0" dirty="0">
                <a:latin typeface="Candara" charset="0"/>
                <a:ea typeface="Candara" charset="0"/>
                <a:cs typeface="Candara" charset="0"/>
              </a:endParaRPr>
            </a:p>
          </p:txBody>
        </p:sp>
        <p:cxnSp>
          <p:nvCxnSpPr>
            <p:cNvPr id="16" name="Straight Arrow Connector 15"/>
            <p:cNvCxnSpPr/>
            <p:nvPr/>
          </p:nvCxnSpPr>
          <p:spPr bwMode="auto">
            <a:xfrm>
              <a:off x="3581400" y="2941599"/>
              <a:ext cx="0" cy="298130"/>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sp>
          <p:nvSpPr>
            <p:cNvPr id="22" name="Bent Arrow 21"/>
            <p:cNvSpPr/>
            <p:nvPr/>
          </p:nvSpPr>
          <p:spPr>
            <a:xfrm rot="5400000">
              <a:off x="2480498" y="2633505"/>
              <a:ext cx="199710" cy="1028700"/>
            </a:xfrm>
            <a:prstGeom prst="bentArrow">
              <a:avLst/>
            </a:prstGeom>
            <a:ln w="12700">
              <a:solidFill>
                <a:srgbClr val="000000"/>
              </a:solidFill>
            </a:ln>
          </p:spPr>
          <p:style>
            <a:lnRef idx="2">
              <a:schemeClr val="accent2"/>
            </a:lnRef>
            <a:fillRef idx="1">
              <a:schemeClr val="lt1"/>
            </a:fillRef>
            <a:effectRef idx="0">
              <a:schemeClr val="accent2"/>
            </a:effectRef>
            <a:fontRef idx="minor">
              <a:schemeClr val="dk1"/>
            </a:fontRef>
          </p:style>
          <p:txBody>
            <a:bodyPr rtlCol="0" anchor="ctr"/>
            <a:lstStyle/>
            <a:p>
              <a:pPr marL="12327" algn="ctr">
                <a:tabLst>
                  <a:tab pos="455488" algn="l"/>
                  <a:tab pos="456104" algn="l"/>
                </a:tabLst>
              </a:pPr>
              <a:endParaRPr lang="en-US" sz="2471" dirty="0">
                <a:solidFill>
                  <a:schemeClr val="tx1"/>
                </a:solidFill>
                <a:latin typeface="Candara" charset="0"/>
                <a:ea typeface="Candara" charset="0"/>
                <a:cs typeface="Candara" charset="0"/>
              </a:endParaRPr>
            </a:p>
          </p:txBody>
        </p:sp>
        <p:cxnSp>
          <p:nvCxnSpPr>
            <p:cNvPr id="26" name="Straight Arrow Connector 25"/>
            <p:cNvCxnSpPr>
              <a:stCxn id="8" idx="2"/>
            </p:cNvCxnSpPr>
            <p:nvPr/>
          </p:nvCxnSpPr>
          <p:spPr bwMode="auto">
            <a:xfrm>
              <a:off x="3543300" y="3758925"/>
              <a:ext cx="0" cy="358596"/>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grpSp>
      <p:sp>
        <p:nvSpPr>
          <p:cNvPr id="29" name="Rectangle 28"/>
          <p:cNvSpPr/>
          <p:nvPr/>
        </p:nvSpPr>
        <p:spPr>
          <a:xfrm>
            <a:off x="4306621" y="2470983"/>
            <a:ext cx="2493706" cy="2829039"/>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12327">
              <a:tabLst>
                <a:tab pos="455488" algn="l"/>
                <a:tab pos="456104" algn="l"/>
              </a:tabLst>
            </a:pPr>
            <a:r>
              <a:rPr lang="en-US" baseline="0" dirty="0" smtClean="0">
                <a:latin typeface="Candara" charset="0"/>
                <a:ea typeface="Candara" charset="0"/>
                <a:cs typeface="Candara" charset="0"/>
              </a:rPr>
              <a:t>Transaction:</a:t>
            </a:r>
          </a:p>
          <a:p>
            <a:pPr marL="12327">
              <a:tabLst>
                <a:tab pos="455488" algn="l"/>
                <a:tab pos="456104" algn="l"/>
              </a:tabLst>
            </a:pPr>
            <a:endParaRPr lang="en-US" baseline="0" dirty="0">
              <a:latin typeface="Candara" charset="0"/>
              <a:ea typeface="Candara" charset="0"/>
              <a:cs typeface="Candara" charset="0"/>
            </a:endParaRPr>
          </a:p>
        </p:txBody>
      </p:sp>
      <p:sp>
        <p:nvSpPr>
          <p:cNvPr id="30" name="Rectangle 29"/>
          <p:cNvSpPr/>
          <p:nvPr/>
        </p:nvSpPr>
        <p:spPr>
          <a:xfrm>
            <a:off x="4345106" y="2985953"/>
            <a:ext cx="2379406" cy="487866"/>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12327">
              <a:tabLst>
                <a:tab pos="455488" algn="l"/>
                <a:tab pos="456104" algn="l"/>
              </a:tabLst>
            </a:pPr>
            <a:r>
              <a:rPr lang="en-US" sz="1800" baseline="0" dirty="0" smtClean="0">
                <a:latin typeface="Candara" charset="0"/>
                <a:ea typeface="Candara" charset="0"/>
                <a:cs typeface="Candara" charset="0"/>
              </a:rPr>
              <a:t>Owner C’s public key</a:t>
            </a:r>
            <a:endParaRPr lang="en-US" sz="1800" baseline="0" dirty="0">
              <a:latin typeface="Candara" charset="0"/>
              <a:ea typeface="Candara" charset="0"/>
              <a:cs typeface="Candara" charset="0"/>
            </a:endParaRPr>
          </a:p>
        </p:txBody>
      </p:sp>
      <p:sp>
        <p:nvSpPr>
          <p:cNvPr id="31" name="Rectangle 30"/>
          <p:cNvSpPr/>
          <p:nvPr/>
        </p:nvSpPr>
        <p:spPr>
          <a:xfrm>
            <a:off x="4971527" y="3793624"/>
            <a:ext cx="1295400" cy="487866"/>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800" baseline="0" dirty="0" smtClean="0">
                <a:latin typeface="Candara" charset="0"/>
                <a:ea typeface="Candara" charset="0"/>
                <a:cs typeface="Candara" charset="0"/>
              </a:rPr>
              <a:t>Hash</a:t>
            </a:r>
            <a:endParaRPr lang="en-US" sz="1800" baseline="0" dirty="0">
              <a:latin typeface="Candara" charset="0"/>
              <a:ea typeface="Candara" charset="0"/>
              <a:cs typeface="Candara" charset="0"/>
            </a:endParaRPr>
          </a:p>
        </p:txBody>
      </p:sp>
      <p:sp>
        <p:nvSpPr>
          <p:cNvPr id="32" name="Rectangle 31"/>
          <p:cNvSpPr/>
          <p:nvPr/>
        </p:nvSpPr>
        <p:spPr>
          <a:xfrm>
            <a:off x="4376450" y="4665569"/>
            <a:ext cx="2379406" cy="487866"/>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800" baseline="0" dirty="0" smtClean="0">
                <a:latin typeface="Candara" charset="0"/>
                <a:ea typeface="Candara" charset="0"/>
                <a:cs typeface="Candara" charset="0"/>
              </a:rPr>
              <a:t>Owner B’s Signature</a:t>
            </a:r>
            <a:endParaRPr lang="en-US" sz="1800" baseline="0" dirty="0">
              <a:latin typeface="Candara" charset="0"/>
              <a:ea typeface="Candara" charset="0"/>
              <a:cs typeface="Candara" charset="0"/>
            </a:endParaRPr>
          </a:p>
        </p:txBody>
      </p:sp>
      <p:cxnSp>
        <p:nvCxnSpPr>
          <p:cNvPr id="33" name="Straight Arrow Connector 32"/>
          <p:cNvCxnSpPr/>
          <p:nvPr/>
        </p:nvCxnSpPr>
        <p:spPr bwMode="auto">
          <a:xfrm>
            <a:off x="5657327" y="3464164"/>
            <a:ext cx="0" cy="298130"/>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sp>
        <p:nvSpPr>
          <p:cNvPr id="34" name="Bent Arrow 33"/>
          <p:cNvSpPr/>
          <p:nvPr/>
        </p:nvSpPr>
        <p:spPr>
          <a:xfrm rot="5400000">
            <a:off x="4151762" y="2743427"/>
            <a:ext cx="191729" cy="1846006"/>
          </a:xfrm>
          <a:prstGeom prst="bentArrow">
            <a:avLst/>
          </a:prstGeom>
          <a:ln w="12700">
            <a:solidFill>
              <a:srgbClr val="000000"/>
            </a:solidFill>
          </a:ln>
        </p:spPr>
        <p:style>
          <a:lnRef idx="2">
            <a:schemeClr val="accent2"/>
          </a:lnRef>
          <a:fillRef idx="1">
            <a:schemeClr val="lt1"/>
          </a:fillRef>
          <a:effectRef idx="0">
            <a:schemeClr val="accent2"/>
          </a:effectRef>
          <a:fontRef idx="minor">
            <a:schemeClr val="dk1"/>
          </a:fontRef>
        </p:style>
        <p:txBody>
          <a:bodyPr rtlCol="0" anchor="ctr"/>
          <a:lstStyle/>
          <a:p>
            <a:pPr marL="12327" algn="ctr">
              <a:tabLst>
                <a:tab pos="455488" algn="l"/>
                <a:tab pos="456104" algn="l"/>
              </a:tabLst>
            </a:pPr>
            <a:endParaRPr lang="en-US" sz="2471" dirty="0">
              <a:solidFill>
                <a:schemeClr val="tx1"/>
              </a:solidFill>
              <a:latin typeface="Candara" charset="0"/>
              <a:ea typeface="Candara" charset="0"/>
              <a:cs typeface="Candara" charset="0"/>
            </a:endParaRPr>
          </a:p>
        </p:txBody>
      </p:sp>
      <p:cxnSp>
        <p:nvCxnSpPr>
          <p:cNvPr id="38" name="Straight Arrow Connector 37"/>
          <p:cNvCxnSpPr>
            <a:stCxn id="31" idx="2"/>
          </p:cNvCxnSpPr>
          <p:nvPr/>
        </p:nvCxnSpPr>
        <p:spPr bwMode="auto">
          <a:xfrm>
            <a:off x="5619227" y="4281490"/>
            <a:ext cx="0" cy="358597"/>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sp>
        <p:nvSpPr>
          <p:cNvPr id="39" name="TextBox 38"/>
          <p:cNvSpPr txBox="1"/>
          <p:nvPr/>
        </p:nvSpPr>
        <p:spPr>
          <a:xfrm>
            <a:off x="729924" y="1840966"/>
            <a:ext cx="3413972" cy="400110"/>
          </a:xfrm>
          <a:prstGeom prst="rect">
            <a:avLst/>
          </a:prstGeom>
          <a:noFill/>
        </p:spPr>
        <p:txBody>
          <a:bodyPr wrap="square" rtlCol="0">
            <a:spAutoFit/>
          </a:bodyPr>
          <a:lstStyle/>
          <a:p>
            <a:r>
              <a:rPr lang="en-US" sz="2000" b="1" baseline="0" dirty="0" smtClean="0">
                <a:solidFill>
                  <a:srgbClr val="000000"/>
                </a:solidFill>
                <a:latin typeface="Candara" charset="0"/>
                <a:ea typeface="Candara" charset="0"/>
                <a:cs typeface="Candara" charset="0"/>
              </a:rPr>
              <a:t>A transfers coins to B</a:t>
            </a:r>
            <a:endParaRPr lang="en-US" sz="2000" b="1" baseline="0" dirty="0">
              <a:solidFill>
                <a:srgbClr val="000000"/>
              </a:solidFill>
              <a:latin typeface="Candara" charset="0"/>
              <a:ea typeface="Candara" charset="0"/>
              <a:cs typeface="Candara" charset="0"/>
            </a:endParaRPr>
          </a:p>
        </p:txBody>
      </p:sp>
      <p:sp>
        <p:nvSpPr>
          <p:cNvPr id="40" name="TextBox 39"/>
          <p:cNvSpPr txBox="1"/>
          <p:nvPr/>
        </p:nvSpPr>
        <p:spPr>
          <a:xfrm>
            <a:off x="4227370" y="1840966"/>
            <a:ext cx="3413972" cy="400110"/>
          </a:xfrm>
          <a:prstGeom prst="rect">
            <a:avLst/>
          </a:prstGeom>
          <a:noFill/>
        </p:spPr>
        <p:txBody>
          <a:bodyPr wrap="square" rtlCol="0">
            <a:spAutoFit/>
          </a:bodyPr>
          <a:lstStyle/>
          <a:p>
            <a:r>
              <a:rPr lang="en-US" sz="2000" b="1" baseline="0" dirty="0">
                <a:solidFill>
                  <a:srgbClr val="000000"/>
                </a:solidFill>
                <a:latin typeface="Candara" charset="0"/>
                <a:ea typeface="Candara" charset="0"/>
                <a:cs typeface="Candara" charset="0"/>
              </a:rPr>
              <a:t>B</a:t>
            </a:r>
            <a:r>
              <a:rPr lang="en-US" sz="2000" b="1" baseline="0" dirty="0" smtClean="0">
                <a:solidFill>
                  <a:srgbClr val="000000"/>
                </a:solidFill>
                <a:latin typeface="Candara" charset="0"/>
                <a:ea typeface="Candara" charset="0"/>
                <a:cs typeface="Candara" charset="0"/>
              </a:rPr>
              <a:t> transfers coins to C</a:t>
            </a:r>
            <a:endParaRPr lang="en-US" sz="2000" b="1" baseline="0" dirty="0">
              <a:solidFill>
                <a:srgbClr val="000000"/>
              </a:solidFill>
              <a:latin typeface="Candara" charset="0"/>
              <a:ea typeface="Candara" charset="0"/>
              <a:cs typeface="Candara" charset="0"/>
            </a:endParaRPr>
          </a:p>
        </p:txBody>
      </p:sp>
      <p:cxnSp>
        <p:nvCxnSpPr>
          <p:cNvPr id="42" name="Straight Arrow Connector 41"/>
          <p:cNvCxnSpPr>
            <a:stCxn id="30" idx="3"/>
          </p:cNvCxnSpPr>
          <p:nvPr/>
        </p:nvCxnSpPr>
        <p:spPr bwMode="auto">
          <a:xfrm flipV="1">
            <a:off x="6724512" y="3057656"/>
            <a:ext cx="607141" cy="172230"/>
          </a:xfrm>
          <a:prstGeom prst="straightConnector1">
            <a:avLst/>
          </a:prstGeom>
          <a:solidFill>
            <a:schemeClr val="accent1"/>
          </a:solidFill>
          <a:ln w="25400" cap="flat" cmpd="sng" algn="ctr">
            <a:solidFill>
              <a:srgbClr val="000000"/>
            </a:solidFill>
            <a:prstDash val="sysDot"/>
            <a:round/>
            <a:headEnd type="none" w="med" len="med"/>
            <a:tailEnd type="triangle"/>
          </a:ln>
          <a:effectLst/>
        </p:spPr>
      </p:cxnSp>
      <p:sp>
        <p:nvSpPr>
          <p:cNvPr id="44" name="TextBox 43"/>
          <p:cNvSpPr txBox="1"/>
          <p:nvPr/>
        </p:nvSpPr>
        <p:spPr>
          <a:xfrm>
            <a:off x="6755856" y="2453897"/>
            <a:ext cx="2613150" cy="400110"/>
          </a:xfrm>
          <a:prstGeom prst="rect">
            <a:avLst/>
          </a:prstGeom>
          <a:noFill/>
        </p:spPr>
        <p:txBody>
          <a:bodyPr wrap="square" rtlCol="0">
            <a:spAutoFit/>
          </a:bodyPr>
          <a:lstStyle/>
          <a:p>
            <a:r>
              <a:rPr lang="en-US" sz="2000" baseline="0" dirty="0" smtClean="0">
                <a:solidFill>
                  <a:srgbClr val="FF3300"/>
                </a:solidFill>
                <a:latin typeface="Candara" charset="0"/>
                <a:ea typeface="Candara" charset="0"/>
                <a:cs typeface="Candara" charset="0"/>
              </a:rPr>
              <a:t>Shows the re</a:t>
            </a:r>
            <a:r>
              <a:rPr lang="en-US" altLang="zh-CN" sz="2000" baseline="0" dirty="0" smtClean="0">
                <a:solidFill>
                  <a:srgbClr val="FF3300"/>
                </a:solidFill>
                <a:latin typeface="Candara" charset="0"/>
                <a:ea typeface="Candara" charset="0"/>
                <a:cs typeface="Candara" charset="0"/>
              </a:rPr>
              <a:t>ceiver</a:t>
            </a:r>
            <a:endParaRPr lang="en-US" sz="2000" baseline="0" dirty="0">
              <a:solidFill>
                <a:srgbClr val="FF3300"/>
              </a:solidFill>
              <a:latin typeface="Candara" charset="0"/>
              <a:ea typeface="Candara" charset="0"/>
              <a:cs typeface="Candara" charset="0"/>
            </a:endParaRPr>
          </a:p>
        </p:txBody>
      </p:sp>
      <p:cxnSp>
        <p:nvCxnSpPr>
          <p:cNvPr id="47" name="Straight Arrow Connector 46"/>
          <p:cNvCxnSpPr>
            <a:stCxn id="23" idx="3"/>
          </p:cNvCxnSpPr>
          <p:nvPr/>
        </p:nvCxnSpPr>
        <p:spPr bwMode="auto">
          <a:xfrm flipV="1">
            <a:off x="3726411" y="5029200"/>
            <a:ext cx="711716" cy="879280"/>
          </a:xfrm>
          <a:prstGeom prst="straightConnector1">
            <a:avLst/>
          </a:prstGeom>
          <a:solidFill>
            <a:schemeClr val="accent1"/>
          </a:solidFill>
          <a:ln w="25400" cap="flat" cmpd="sng" algn="ctr">
            <a:solidFill>
              <a:srgbClr val="000000"/>
            </a:solidFill>
            <a:prstDash val="lgDash"/>
            <a:round/>
            <a:headEnd type="none" w="med" len="med"/>
            <a:tailEnd type="triangle"/>
          </a:ln>
          <a:effectLst/>
        </p:spPr>
      </p:cxnSp>
      <p:sp>
        <p:nvSpPr>
          <p:cNvPr id="48" name="TextBox 47"/>
          <p:cNvSpPr txBox="1"/>
          <p:nvPr/>
        </p:nvSpPr>
        <p:spPr>
          <a:xfrm>
            <a:off x="4045616" y="5615954"/>
            <a:ext cx="2340406" cy="400110"/>
          </a:xfrm>
          <a:prstGeom prst="rect">
            <a:avLst/>
          </a:prstGeom>
          <a:noFill/>
        </p:spPr>
        <p:txBody>
          <a:bodyPr wrap="square" rtlCol="0">
            <a:spAutoFit/>
          </a:bodyPr>
          <a:lstStyle/>
          <a:p>
            <a:r>
              <a:rPr lang="en-US" sz="2000" baseline="0" dirty="0" smtClean="0">
                <a:solidFill>
                  <a:srgbClr val="FF3300"/>
                </a:solidFill>
                <a:latin typeface="Candara" charset="0"/>
                <a:ea typeface="Candara" charset="0"/>
                <a:cs typeface="Candara" charset="0"/>
              </a:rPr>
              <a:t>Shows the </a:t>
            </a:r>
            <a:r>
              <a:rPr lang="en-US" altLang="zh-CN" sz="2000" baseline="0" dirty="0" smtClean="0">
                <a:solidFill>
                  <a:srgbClr val="FF3300"/>
                </a:solidFill>
                <a:latin typeface="Candara" charset="0"/>
                <a:ea typeface="Candara" charset="0"/>
                <a:cs typeface="Candara" charset="0"/>
              </a:rPr>
              <a:t>sender</a:t>
            </a:r>
            <a:endParaRPr lang="en-US" sz="2000" baseline="0" dirty="0">
              <a:solidFill>
                <a:srgbClr val="FF3300"/>
              </a:solidFill>
              <a:latin typeface="Candara" charset="0"/>
              <a:ea typeface="Candara" charset="0"/>
              <a:cs typeface="Candara" charset="0"/>
            </a:endParaRPr>
          </a:p>
        </p:txBody>
      </p:sp>
      <p:sp>
        <p:nvSpPr>
          <p:cNvPr id="49" name="TextBox 48"/>
          <p:cNvSpPr txBox="1"/>
          <p:nvPr/>
        </p:nvSpPr>
        <p:spPr>
          <a:xfrm>
            <a:off x="6910019" y="3690916"/>
            <a:ext cx="2294515" cy="1569660"/>
          </a:xfrm>
          <a:prstGeom prst="rect">
            <a:avLst/>
          </a:prstGeom>
          <a:noFill/>
        </p:spPr>
        <p:txBody>
          <a:bodyPr wrap="square" rtlCol="0">
            <a:spAutoFit/>
          </a:bodyPr>
          <a:lstStyle/>
          <a:p>
            <a:r>
              <a:rPr lang="en-US" baseline="0" dirty="0" smtClean="0">
                <a:solidFill>
                  <a:srgbClr val="000000"/>
                </a:solidFill>
                <a:latin typeface="Candara" charset="0"/>
                <a:ea typeface="Candara" charset="0"/>
                <a:cs typeface="Candara" charset="0"/>
              </a:rPr>
              <a:t>The address is the owner’s public key</a:t>
            </a:r>
          </a:p>
          <a:p>
            <a:endParaRPr lang="en-US" baseline="0" dirty="0">
              <a:solidFill>
                <a:srgbClr val="000000"/>
              </a:solidFill>
              <a:latin typeface="Candara" charset="0"/>
              <a:ea typeface="Candara" charset="0"/>
              <a:cs typeface="Candara" charset="0"/>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856" y="256544"/>
            <a:ext cx="1593590" cy="1371601"/>
          </a:xfrm>
          <a:prstGeom prst="rect">
            <a:avLst/>
          </a:prstGeom>
        </p:spPr>
      </p:pic>
    </p:spTree>
    <p:extLst>
      <p:ext uri="{BB962C8B-B14F-4D97-AF65-F5344CB8AC3E}">
        <p14:creationId xmlns:p14="http://schemas.microsoft.com/office/powerpoint/2010/main" val="17382121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44"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Transactions</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14</a:t>
            </a:fld>
            <a:endParaRPr lang="en-US" altLang="zh-CN"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41" y="1447800"/>
            <a:ext cx="8991600" cy="4648200"/>
          </a:xfrm>
          <a:prstGeom prst="rect">
            <a:avLst/>
          </a:prstGeom>
        </p:spPr>
      </p:pic>
      <p:sp>
        <p:nvSpPr>
          <p:cNvPr id="8" name="Oval 7"/>
          <p:cNvSpPr/>
          <p:nvPr/>
        </p:nvSpPr>
        <p:spPr>
          <a:xfrm>
            <a:off x="575188" y="2743200"/>
            <a:ext cx="609600" cy="304800"/>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9" name="Oval 8"/>
          <p:cNvSpPr/>
          <p:nvPr/>
        </p:nvSpPr>
        <p:spPr>
          <a:xfrm>
            <a:off x="609600" y="4092833"/>
            <a:ext cx="609600" cy="304800"/>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10" name="Rectangle 9"/>
          <p:cNvSpPr/>
          <p:nvPr/>
        </p:nvSpPr>
        <p:spPr>
          <a:xfrm>
            <a:off x="609600" y="1905000"/>
            <a:ext cx="4648200" cy="304800"/>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13" name="Rectangle 12"/>
          <p:cNvSpPr/>
          <p:nvPr/>
        </p:nvSpPr>
        <p:spPr>
          <a:xfrm>
            <a:off x="2819400" y="5102942"/>
            <a:ext cx="2590800" cy="304800"/>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14" name="Rectangle 13"/>
          <p:cNvSpPr/>
          <p:nvPr/>
        </p:nvSpPr>
        <p:spPr>
          <a:xfrm>
            <a:off x="2819400" y="4495800"/>
            <a:ext cx="2590800" cy="304800"/>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cxnSp>
        <p:nvCxnSpPr>
          <p:cNvPr id="16" name="Straight Arrow Connector 15"/>
          <p:cNvCxnSpPr/>
          <p:nvPr/>
        </p:nvCxnSpPr>
        <p:spPr bwMode="auto">
          <a:xfrm>
            <a:off x="5410200" y="4800600"/>
            <a:ext cx="1600200" cy="60714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8" name="Straight Arrow Connector 17"/>
          <p:cNvCxnSpPr/>
          <p:nvPr/>
        </p:nvCxnSpPr>
        <p:spPr bwMode="auto">
          <a:xfrm>
            <a:off x="5410200" y="5407742"/>
            <a:ext cx="1600200" cy="78658"/>
          </a:xfrm>
          <a:prstGeom prst="straightConnector1">
            <a:avLst/>
          </a:prstGeom>
          <a:solidFill>
            <a:schemeClr val="accent1"/>
          </a:solidFill>
          <a:ln w="9525" cap="flat" cmpd="sng" algn="ctr">
            <a:solidFill>
              <a:srgbClr val="FF3300"/>
            </a:solidFill>
            <a:prstDash val="solid"/>
            <a:round/>
            <a:headEnd type="none" w="med" len="med"/>
            <a:tailEnd type="triangle"/>
          </a:ln>
          <a:effectLst/>
        </p:spPr>
      </p:cxnSp>
      <p:sp>
        <p:nvSpPr>
          <p:cNvPr id="19" name="Rectangle 18"/>
          <p:cNvSpPr/>
          <p:nvPr/>
        </p:nvSpPr>
        <p:spPr>
          <a:xfrm>
            <a:off x="7162800" y="5407742"/>
            <a:ext cx="1295400" cy="459658"/>
          </a:xfrm>
          <a:prstGeom prst="rect">
            <a:avLst/>
          </a:prstGeom>
          <a:no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t"/>
          <a:lstStyle/>
          <a:p>
            <a:pPr marL="12327">
              <a:tabLst>
                <a:tab pos="455488" algn="l"/>
                <a:tab pos="456104" algn="l"/>
              </a:tabLst>
            </a:pPr>
            <a:r>
              <a:rPr lang="en-US" altLang="zh-CN" sz="2000" baseline="0" dirty="0" smtClean="0">
                <a:solidFill>
                  <a:srgbClr val="000000"/>
                </a:solidFill>
                <a:latin typeface="Comic Sans MS" charset="0"/>
                <a:ea typeface="Comic Sans MS" charset="0"/>
                <a:cs typeface="Comic Sans MS" charset="0"/>
              </a:rPr>
              <a:t>address</a:t>
            </a:r>
            <a:endParaRPr lang="en-US" sz="2000" baseline="0" dirty="0">
              <a:solidFill>
                <a:srgbClr val="000000"/>
              </a:solidFill>
              <a:latin typeface="Comic Sans MS" charset="0"/>
              <a:ea typeface="Comic Sans MS" charset="0"/>
              <a:cs typeface="Comic Sans MS" charset="0"/>
            </a:endParaRPr>
          </a:p>
        </p:txBody>
      </p:sp>
      <p:sp>
        <p:nvSpPr>
          <p:cNvPr id="15" name="Rectangle 14"/>
          <p:cNvSpPr/>
          <p:nvPr/>
        </p:nvSpPr>
        <p:spPr>
          <a:xfrm>
            <a:off x="804960" y="3265616"/>
            <a:ext cx="4648200" cy="304800"/>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Tree>
    <p:extLst>
      <p:ext uri="{BB962C8B-B14F-4D97-AF65-F5344CB8AC3E}">
        <p14:creationId xmlns:p14="http://schemas.microsoft.com/office/powerpoint/2010/main" val="20096005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4" grpId="0" animBg="1"/>
      <p:bldP spid="19"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Blockchain</a:t>
            </a:r>
            <a:endParaRPr lang="en-US" dirty="0"/>
          </a:p>
        </p:txBody>
      </p:sp>
      <p:sp>
        <p:nvSpPr>
          <p:cNvPr id="3" name="Content Placeholder 2"/>
          <p:cNvSpPr>
            <a:spLocks noGrp="1"/>
          </p:cNvSpPr>
          <p:nvPr>
            <p:ph idx="1"/>
          </p:nvPr>
        </p:nvSpPr>
        <p:spPr>
          <a:xfrm>
            <a:off x="592394" y="1450258"/>
            <a:ext cx="8475406" cy="4114800"/>
          </a:xfrm>
        </p:spPr>
        <p:txBody>
          <a:bodyPr/>
          <a:lstStyle/>
          <a:p>
            <a:pPr marL="0" marR="0" lvl="1" indent="0" defTabSz="914400" eaLnBrk="1" fontAlgn="auto" latinLnBrk="0" hangingPunct="1">
              <a:lnSpc>
                <a:spcPct val="100000"/>
              </a:lnSpc>
              <a:spcBef>
                <a:spcPts val="0"/>
              </a:spcBef>
              <a:spcAft>
                <a:spcPts val="0"/>
              </a:spcAft>
              <a:buClrTx/>
              <a:buSzTx/>
              <a:buFontTx/>
              <a:buNone/>
              <a:tabLst/>
              <a:defRPr/>
            </a:pPr>
            <a:r>
              <a:rPr lang="en-US" dirty="0" smtClean="0"/>
              <a:t> </a:t>
            </a:r>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latin typeface="Candara" charset="0"/>
                <a:ea typeface="Candara" charset="0"/>
                <a:cs typeface="Candara" charset="0"/>
              </a:rPr>
              <a:pPr>
                <a:defRPr/>
              </a:pPr>
              <a:t>15</a:t>
            </a:fld>
            <a:endParaRPr lang="en-US" altLang="zh-CN" dirty="0">
              <a:latin typeface="Candara" charset="0"/>
              <a:ea typeface="Candara" charset="0"/>
              <a:cs typeface="Candara"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889" y="1568640"/>
            <a:ext cx="4305300" cy="4187347"/>
          </a:xfrm>
          <a:prstGeom prst="rect">
            <a:avLst/>
          </a:prstGeom>
        </p:spPr>
      </p:pic>
      <p:sp>
        <p:nvSpPr>
          <p:cNvPr id="11" name="TextBox 10"/>
          <p:cNvSpPr txBox="1"/>
          <p:nvPr/>
        </p:nvSpPr>
        <p:spPr>
          <a:xfrm>
            <a:off x="5796092" y="2125033"/>
            <a:ext cx="2667000" cy="461665"/>
          </a:xfrm>
          <a:prstGeom prst="rect">
            <a:avLst/>
          </a:prstGeom>
          <a:noFill/>
        </p:spPr>
        <p:txBody>
          <a:bodyPr wrap="square" rtlCol="0">
            <a:spAutoFit/>
          </a:bodyPr>
          <a:lstStyle/>
          <a:p>
            <a:r>
              <a:rPr lang="en-US" baseline="0" dirty="0" smtClean="0">
                <a:solidFill>
                  <a:srgbClr val="000000"/>
                </a:solidFill>
                <a:latin typeface="Candara" charset="0"/>
                <a:ea typeface="Candara" charset="0"/>
                <a:cs typeface="Candara" charset="0"/>
              </a:rPr>
              <a:t>A group of nodes</a:t>
            </a:r>
            <a:endParaRPr lang="en-US" baseline="0" dirty="0">
              <a:solidFill>
                <a:srgbClr val="000000"/>
              </a:solidFill>
              <a:latin typeface="Candara" charset="0"/>
              <a:ea typeface="Candara" charset="0"/>
              <a:cs typeface="Candara" charset="0"/>
            </a:endParaRPr>
          </a:p>
        </p:txBody>
      </p:sp>
      <p:cxnSp>
        <p:nvCxnSpPr>
          <p:cNvPr id="14" name="Straight Arrow Connector 13"/>
          <p:cNvCxnSpPr/>
          <p:nvPr/>
        </p:nvCxnSpPr>
        <p:spPr bwMode="auto">
          <a:xfrm flipH="1" flipV="1">
            <a:off x="6977193" y="2906150"/>
            <a:ext cx="316459" cy="731238"/>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716" y="3637388"/>
            <a:ext cx="1597753" cy="2133083"/>
          </a:xfrm>
          <a:prstGeom prst="rect">
            <a:avLst/>
          </a:prstGeom>
        </p:spPr>
      </p:pic>
      <p:sp>
        <p:nvSpPr>
          <p:cNvPr id="17" name="TextBox 16"/>
          <p:cNvSpPr txBox="1"/>
          <p:nvPr/>
        </p:nvSpPr>
        <p:spPr>
          <a:xfrm>
            <a:off x="7620000" y="5712058"/>
            <a:ext cx="1159552" cy="461665"/>
          </a:xfrm>
          <a:prstGeom prst="rect">
            <a:avLst/>
          </a:prstGeom>
          <a:noFill/>
        </p:spPr>
        <p:txBody>
          <a:bodyPr wrap="square" rtlCol="0">
            <a:spAutoFit/>
          </a:bodyPr>
          <a:lstStyle/>
          <a:p>
            <a:r>
              <a:rPr lang="en-US" baseline="0" dirty="0" smtClean="0">
                <a:solidFill>
                  <a:srgbClr val="FF0000"/>
                </a:solidFill>
                <a:latin typeface="Candara" charset="0"/>
                <a:ea typeface="Candara" charset="0"/>
                <a:cs typeface="Candara" charset="0"/>
              </a:rPr>
              <a:t>miner</a:t>
            </a:r>
            <a:endParaRPr lang="en-US" baseline="0" dirty="0">
              <a:solidFill>
                <a:srgbClr val="FF0000"/>
              </a:solidFill>
              <a:latin typeface="Candara" charset="0"/>
              <a:ea typeface="Candara" charset="0"/>
              <a:cs typeface="Candara" charset="0"/>
            </a:endParaRPr>
          </a:p>
        </p:txBody>
      </p:sp>
      <p:sp>
        <p:nvSpPr>
          <p:cNvPr id="5" name="TextBox 4"/>
          <p:cNvSpPr txBox="1"/>
          <p:nvPr/>
        </p:nvSpPr>
        <p:spPr>
          <a:xfrm>
            <a:off x="7213652" y="3064582"/>
            <a:ext cx="2133600" cy="461665"/>
          </a:xfrm>
          <a:prstGeom prst="rect">
            <a:avLst/>
          </a:prstGeom>
          <a:noFill/>
        </p:spPr>
        <p:txBody>
          <a:bodyPr wrap="square" rtlCol="0">
            <a:spAutoFit/>
          </a:bodyPr>
          <a:lstStyle/>
          <a:p>
            <a:r>
              <a:rPr lang="en-US" b="1" baseline="0" dirty="0" smtClean="0">
                <a:solidFill>
                  <a:srgbClr val="FF0000"/>
                </a:solidFill>
                <a:latin typeface="Candara" charset="0"/>
                <a:ea typeface="Candara" charset="0"/>
                <a:cs typeface="Candara" charset="0"/>
              </a:rPr>
              <a:t>Blockchain</a:t>
            </a:r>
            <a:endParaRPr lang="en-US" b="1" baseline="0" dirty="0">
              <a:solidFill>
                <a:srgbClr val="FF0000"/>
              </a:solidFill>
              <a:latin typeface="Candara" charset="0"/>
              <a:ea typeface="Candara" charset="0"/>
              <a:cs typeface="Candara" charset="0"/>
            </a:endParaRPr>
          </a:p>
        </p:txBody>
      </p:sp>
      <p:sp>
        <p:nvSpPr>
          <p:cNvPr id="6" name="TextBox 5"/>
          <p:cNvSpPr txBox="1"/>
          <p:nvPr/>
        </p:nvSpPr>
        <p:spPr>
          <a:xfrm>
            <a:off x="609600" y="5712058"/>
            <a:ext cx="5486400" cy="461665"/>
          </a:xfrm>
          <a:prstGeom prst="rect">
            <a:avLst/>
          </a:prstGeom>
          <a:noFill/>
        </p:spPr>
        <p:txBody>
          <a:bodyPr wrap="square" rtlCol="0">
            <a:spAutoFit/>
          </a:bodyPr>
          <a:lstStyle/>
          <a:p>
            <a:r>
              <a:rPr lang="en-US" baseline="0" dirty="0" smtClean="0">
                <a:latin typeface="Candara" charset="0"/>
                <a:ea typeface="Candara" charset="0"/>
                <a:cs typeface="Candara" charset="0"/>
              </a:rPr>
              <a:t>Record transactions in the network</a:t>
            </a:r>
            <a:endParaRPr lang="en-US" dirty="0">
              <a:latin typeface="Candara" charset="0"/>
              <a:ea typeface="Candara" charset="0"/>
              <a:cs typeface="Candara" charset="0"/>
            </a:endParaRPr>
          </a:p>
        </p:txBody>
      </p:sp>
    </p:spTree>
    <p:extLst>
      <p:ext uri="{BB962C8B-B14F-4D97-AF65-F5344CB8AC3E}">
        <p14:creationId xmlns:p14="http://schemas.microsoft.com/office/powerpoint/2010/main" val="918644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Threat</a:t>
            </a:r>
            <a:r>
              <a:rPr lang="zh-CN" altLang="en-US" dirty="0" smtClean="0"/>
              <a:t> </a:t>
            </a:r>
            <a:r>
              <a:rPr lang="en-US" altLang="zh-CN" dirty="0" smtClean="0"/>
              <a:t>model</a:t>
            </a:r>
            <a:endParaRPr lang="en-US" dirty="0"/>
          </a:p>
        </p:txBody>
      </p:sp>
      <p:sp>
        <p:nvSpPr>
          <p:cNvPr id="3" name="Content Placeholder 2"/>
          <p:cNvSpPr>
            <a:spLocks noGrp="1"/>
          </p:cNvSpPr>
          <p:nvPr>
            <p:ph idx="1"/>
          </p:nvPr>
        </p:nvSpPr>
        <p:spPr/>
        <p:txBody>
          <a:bodyPr/>
          <a:lstStyle/>
          <a:p>
            <a:r>
              <a:rPr lang="en-US" dirty="0" smtClean="0"/>
              <a:t> A list of transactions </a:t>
            </a:r>
            <a:endParaRPr lang="en-US" dirty="0"/>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latin typeface="Candara" charset="0"/>
                <a:ea typeface="Candara" charset="0"/>
                <a:cs typeface="Candara" charset="0"/>
              </a:rPr>
              <a:pPr>
                <a:defRPr/>
              </a:pPr>
              <a:t>16</a:t>
            </a:fld>
            <a:endParaRPr lang="en-US" altLang="zh-CN" dirty="0">
              <a:latin typeface="Candara" charset="0"/>
              <a:ea typeface="Candara" charset="0"/>
              <a:cs typeface="Candara" charset="0"/>
            </a:endParaRPr>
          </a:p>
        </p:txBody>
      </p:sp>
      <p:sp>
        <p:nvSpPr>
          <p:cNvPr id="5" name="Rectangle 4"/>
          <p:cNvSpPr/>
          <p:nvPr/>
        </p:nvSpPr>
        <p:spPr>
          <a:xfrm>
            <a:off x="1011494" y="2353694"/>
            <a:ext cx="7162800" cy="688258"/>
          </a:xfrm>
          <a:prstGeom prst="rect">
            <a:avLst/>
          </a:prstGeom>
          <a:noFill/>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tabLst>
                <a:tab pos="455488" algn="l"/>
                <a:tab pos="456104" algn="l"/>
              </a:tabLst>
            </a:pPr>
            <a:endParaRPr lang="en-US" sz="2000" baseline="0" dirty="0">
              <a:latin typeface="Candara" charset="0"/>
              <a:ea typeface="Candara" charset="0"/>
              <a:cs typeface="Candara" charset="0"/>
            </a:endParaRPr>
          </a:p>
        </p:txBody>
      </p:sp>
      <p:grpSp>
        <p:nvGrpSpPr>
          <p:cNvPr id="25" name="Group 24"/>
          <p:cNvGrpSpPr/>
          <p:nvPr/>
        </p:nvGrpSpPr>
        <p:grpSpPr>
          <a:xfrm>
            <a:off x="1194547" y="2472909"/>
            <a:ext cx="6796694" cy="472888"/>
            <a:chOff x="1066800" y="2117912"/>
            <a:chExt cx="6796694" cy="472888"/>
          </a:xfrm>
        </p:grpSpPr>
        <p:sp>
          <p:nvSpPr>
            <p:cNvPr id="6" name="Rectangle 5"/>
            <p:cNvSpPr/>
            <p:nvPr/>
          </p:nvSpPr>
          <p:spPr>
            <a:xfrm>
              <a:off x="1066800" y="2133600"/>
              <a:ext cx="533400" cy="457200"/>
            </a:xfrm>
            <a:prstGeom prst="rect">
              <a:avLst/>
            </a:prstGeom>
            <a:no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marL="12327">
                <a:tabLst>
                  <a:tab pos="455488" algn="l"/>
                  <a:tab pos="456104" algn="l"/>
                </a:tabLst>
              </a:pPr>
              <a:r>
                <a:rPr lang="en-US" sz="2000" baseline="0" dirty="0" err="1" smtClean="0">
                  <a:latin typeface="Candara" charset="0"/>
                  <a:ea typeface="Candara" charset="0"/>
                  <a:cs typeface="Candara" charset="0"/>
                </a:rPr>
                <a:t>Tr</a:t>
              </a:r>
              <a:endParaRPr lang="en-US" sz="2000" baseline="0" dirty="0">
                <a:latin typeface="Candara" charset="0"/>
                <a:ea typeface="Candara" charset="0"/>
                <a:cs typeface="Candara" charset="0"/>
              </a:endParaRPr>
            </a:p>
          </p:txBody>
        </p:sp>
        <p:sp>
          <p:nvSpPr>
            <p:cNvPr id="7" name="Rectangle 6"/>
            <p:cNvSpPr/>
            <p:nvPr/>
          </p:nvSpPr>
          <p:spPr>
            <a:xfrm>
              <a:off x="4220678" y="2131359"/>
              <a:ext cx="533400" cy="457200"/>
            </a:xfrm>
            <a:prstGeom prst="rect">
              <a:avLst/>
            </a:prstGeom>
            <a:no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marL="12327">
                <a:tabLst>
                  <a:tab pos="455488" algn="l"/>
                  <a:tab pos="456104" algn="l"/>
                </a:tabLst>
              </a:pPr>
              <a:r>
                <a:rPr lang="en-US" sz="2000" baseline="0" dirty="0" err="1" smtClean="0">
                  <a:latin typeface="Candara" charset="0"/>
                  <a:ea typeface="Candara" charset="0"/>
                  <a:cs typeface="Candara" charset="0"/>
                </a:rPr>
                <a:t>Tr</a:t>
              </a:r>
              <a:endParaRPr lang="en-US" sz="2000" baseline="0" dirty="0">
                <a:latin typeface="Candara" charset="0"/>
                <a:ea typeface="Candara" charset="0"/>
                <a:cs typeface="Candara" charset="0"/>
              </a:endParaRPr>
            </a:p>
          </p:txBody>
        </p:sp>
        <p:sp>
          <p:nvSpPr>
            <p:cNvPr id="8" name="Rectangle 7"/>
            <p:cNvSpPr/>
            <p:nvPr/>
          </p:nvSpPr>
          <p:spPr>
            <a:xfrm>
              <a:off x="4841666" y="2131359"/>
              <a:ext cx="560294" cy="457200"/>
            </a:xfrm>
            <a:prstGeom prst="rect">
              <a:avLst/>
            </a:prstGeom>
            <a:no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marL="12327">
                <a:tabLst>
                  <a:tab pos="455488" algn="l"/>
                  <a:tab pos="456104" algn="l"/>
                </a:tabLst>
              </a:pPr>
              <a:r>
                <a:rPr lang="en-US" sz="2000" baseline="0" dirty="0" err="1" smtClean="0">
                  <a:latin typeface="Candara" charset="0"/>
                  <a:ea typeface="Candara" charset="0"/>
                  <a:cs typeface="Candara" charset="0"/>
                </a:rPr>
                <a:t>Tr</a:t>
              </a:r>
              <a:endParaRPr lang="en-US" sz="2000" baseline="0" dirty="0">
                <a:latin typeface="Candara" charset="0"/>
                <a:ea typeface="Candara" charset="0"/>
                <a:cs typeface="Candara" charset="0"/>
              </a:endParaRPr>
            </a:p>
          </p:txBody>
        </p:sp>
        <p:sp>
          <p:nvSpPr>
            <p:cNvPr id="9" name="Rectangle 8"/>
            <p:cNvSpPr/>
            <p:nvPr/>
          </p:nvSpPr>
          <p:spPr>
            <a:xfrm>
              <a:off x="1703656" y="2133600"/>
              <a:ext cx="533400" cy="457200"/>
            </a:xfrm>
            <a:prstGeom prst="rect">
              <a:avLst/>
            </a:prstGeom>
            <a:no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marL="12327">
                <a:tabLst>
                  <a:tab pos="455488" algn="l"/>
                  <a:tab pos="456104" algn="l"/>
                </a:tabLst>
              </a:pPr>
              <a:r>
                <a:rPr lang="en-US" sz="2000" baseline="0" dirty="0" err="1" smtClean="0">
                  <a:latin typeface="Candara" charset="0"/>
                  <a:ea typeface="Candara" charset="0"/>
                  <a:cs typeface="Candara" charset="0"/>
                </a:rPr>
                <a:t>Tr</a:t>
              </a:r>
              <a:endParaRPr lang="en-US" sz="2000" baseline="0" dirty="0">
                <a:latin typeface="Candara" charset="0"/>
                <a:ea typeface="Candara" charset="0"/>
                <a:cs typeface="Candara" charset="0"/>
              </a:endParaRPr>
            </a:p>
          </p:txBody>
        </p:sp>
        <p:sp>
          <p:nvSpPr>
            <p:cNvPr id="10" name="Rectangle 9"/>
            <p:cNvSpPr/>
            <p:nvPr/>
          </p:nvSpPr>
          <p:spPr>
            <a:xfrm>
              <a:off x="5509354" y="2131359"/>
              <a:ext cx="533400" cy="457200"/>
            </a:xfrm>
            <a:prstGeom prst="rect">
              <a:avLst/>
            </a:prstGeom>
            <a:no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marL="12327">
                <a:tabLst>
                  <a:tab pos="455488" algn="l"/>
                  <a:tab pos="456104" algn="l"/>
                </a:tabLst>
              </a:pPr>
              <a:r>
                <a:rPr lang="en-US" sz="2000" baseline="0" dirty="0" err="1" smtClean="0">
                  <a:latin typeface="Candara" charset="0"/>
                  <a:ea typeface="Candara" charset="0"/>
                  <a:cs typeface="Candara" charset="0"/>
                </a:rPr>
                <a:t>Tr</a:t>
              </a:r>
              <a:endParaRPr lang="en-US" sz="2000" baseline="0" dirty="0">
                <a:latin typeface="Candara" charset="0"/>
                <a:ea typeface="Candara" charset="0"/>
                <a:cs typeface="Candara" charset="0"/>
              </a:endParaRPr>
            </a:p>
          </p:txBody>
        </p:sp>
        <p:sp>
          <p:nvSpPr>
            <p:cNvPr id="11" name="Rectangle 10"/>
            <p:cNvSpPr/>
            <p:nvPr/>
          </p:nvSpPr>
          <p:spPr>
            <a:xfrm>
              <a:off x="6150148" y="2131359"/>
              <a:ext cx="533400" cy="457200"/>
            </a:xfrm>
            <a:prstGeom prst="rect">
              <a:avLst/>
            </a:prstGeom>
            <a:no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marL="12327">
                <a:tabLst>
                  <a:tab pos="455488" algn="l"/>
                  <a:tab pos="456104" algn="l"/>
                </a:tabLst>
              </a:pPr>
              <a:r>
                <a:rPr lang="en-US" sz="2000" baseline="0" dirty="0" err="1" smtClean="0">
                  <a:latin typeface="Candara" charset="0"/>
                  <a:ea typeface="Candara" charset="0"/>
                  <a:cs typeface="Candara" charset="0"/>
                </a:rPr>
                <a:t>Tr</a:t>
              </a:r>
              <a:endParaRPr lang="en-US" sz="2000" baseline="0" dirty="0">
                <a:latin typeface="Candara" charset="0"/>
                <a:ea typeface="Candara" charset="0"/>
                <a:cs typeface="Candara" charset="0"/>
              </a:endParaRPr>
            </a:p>
          </p:txBody>
        </p:sp>
        <p:sp>
          <p:nvSpPr>
            <p:cNvPr id="12" name="Rectangle 11"/>
            <p:cNvSpPr/>
            <p:nvPr/>
          </p:nvSpPr>
          <p:spPr>
            <a:xfrm>
              <a:off x="6740121" y="2117912"/>
              <a:ext cx="533400" cy="457200"/>
            </a:xfrm>
            <a:prstGeom prst="rect">
              <a:avLst/>
            </a:prstGeom>
            <a:no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marL="12327">
                <a:tabLst>
                  <a:tab pos="455488" algn="l"/>
                  <a:tab pos="456104" algn="l"/>
                </a:tabLst>
              </a:pPr>
              <a:r>
                <a:rPr lang="en-US" sz="2000" baseline="0" dirty="0" err="1" smtClean="0">
                  <a:latin typeface="Candara" charset="0"/>
                  <a:ea typeface="Candara" charset="0"/>
                  <a:cs typeface="Candara" charset="0"/>
                </a:rPr>
                <a:t>Tr</a:t>
              </a:r>
              <a:endParaRPr lang="en-US" sz="2000" baseline="0" dirty="0">
                <a:latin typeface="Candara" charset="0"/>
                <a:ea typeface="Candara" charset="0"/>
                <a:cs typeface="Candara" charset="0"/>
              </a:endParaRPr>
            </a:p>
          </p:txBody>
        </p:sp>
        <p:sp>
          <p:nvSpPr>
            <p:cNvPr id="13" name="Rectangle 12"/>
            <p:cNvSpPr/>
            <p:nvPr/>
          </p:nvSpPr>
          <p:spPr>
            <a:xfrm>
              <a:off x="7330094" y="2117912"/>
              <a:ext cx="533400" cy="457200"/>
            </a:xfrm>
            <a:prstGeom prst="rect">
              <a:avLst/>
            </a:prstGeom>
            <a:no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marL="12327">
                <a:tabLst>
                  <a:tab pos="455488" algn="l"/>
                  <a:tab pos="456104" algn="l"/>
                </a:tabLst>
              </a:pPr>
              <a:r>
                <a:rPr lang="en-US" sz="2000" baseline="0" dirty="0" err="1" smtClean="0">
                  <a:latin typeface="Candara" charset="0"/>
                  <a:ea typeface="Candara" charset="0"/>
                  <a:cs typeface="Candara" charset="0"/>
                </a:rPr>
                <a:t>Tr</a:t>
              </a:r>
              <a:endParaRPr lang="en-US" sz="2000" baseline="0" dirty="0">
                <a:latin typeface="Candara" charset="0"/>
                <a:ea typeface="Candara" charset="0"/>
                <a:cs typeface="Candara" charset="0"/>
              </a:endParaRPr>
            </a:p>
          </p:txBody>
        </p:sp>
        <p:sp>
          <p:nvSpPr>
            <p:cNvPr id="14" name="Rectangle 13"/>
            <p:cNvSpPr/>
            <p:nvPr/>
          </p:nvSpPr>
          <p:spPr>
            <a:xfrm>
              <a:off x="3007296" y="2133600"/>
              <a:ext cx="533400" cy="457200"/>
            </a:xfrm>
            <a:prstGeom prst="rect">
              <a:avLst/>
            </a:prstGeom>
            <a:no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marL="12327">
                <a:tabLst>
                  <a:tab pos="455488" algn="l"/>
                  <a:tab pos="456104" algn="l"/>
                </a:tabLst>
              </a:pPr>
              <a:r>
                <a:rPr lang="en-US" sz="2000" baseline="0" dirty="0" err="1" smtClean="0">
                  <a:latin typeface="Candara" charset="0"/>
                  <a:ea typeface="Candara" charset="0"/>
                  <a:cs typeface="Candara" charset="0"/>
                </a:rPr>
                <a:t>Tr</a:t>
              </a:r>
              <a:endParaRPr lang="en-US" sz="2000" baseline="0" dirty="0">
                <a:latin typeface="Candara" charset="0"/>
                <a:ea typeface="Candara" charset="0"/>
                <a:cs typeface="Candara" charset="0"/>
              </a:endParaRPr>
            </a:p>
          </p:txBody>
        </p:sp>
        <p:sp>
          <p:nvSpPr>
            <p:cNvPr id="15" name="Rectangle 14"/>
            <p:cNvSpPr/>
            <p:nvPr/>
          </p:nvSpPr>
          <p:spPr>
            <a:xfrm>
              <a:off x="2355476" y="2133600"/>
              <a:ext cx="533400" cy="457200"/>
            </a:xfrm>
            <a:prstGeom prst="rect">
              <a:avLst/>
            </a:prstGeom>
            <a:no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marL="12327">
                <a:tabLst>
                  <a:tab pos="455488" algn="l"/>
                  <a:tab pos="456104" algn="l"/>
                </a:tabLst>
              </a:pPr>
              <a:r>
                <a:rPr lang="en-US" sz="2000" baseline="0" dirty="0" err="1" smtClean="0">
                  <a:latin typeface="Candara" charset="0"/>
                  <a:ea typeface="Candara" charset="0"/>
                  <a:cs typeface="Candara" charset="0"/>
                </a:rPr>
                <a:t>Tr</a:t>
              </a:r>
              <a:endParaRPr lang="en-US" sz="2000" baseline="0" dirty="0">
                <a:latin typeface="Candara" charset="0"/>
                <a:ea typeface="Candara" charset="0"/>
                <a:cs typeface="Candara" charset="0"/>
              </a:endParaRPr>
            </a:p>
          </p:txBody>
        </p:sp>
        <p:sp>
          <p:nvSpPr>
            <p:cNvPr id="16" name="Rectangle 15"/>
            <p:cNvSpPr/>
            <p:nvPr/>
          </p:nvSpPr>
          <p:spPr>
            <a:xfrm>
              <a:off x="3624525" y="2133600"/>
              <a:ext cx="533400" cy="457200"/>
            </a:xfrm>
            <a:prstGeom prst="rect">
              <a:avLst/>
            </a:prstGeom>
            <a:no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marL="12327">
                <a:tabLst>
                  <a:tab pos="455488" algn="l"/>
                  <a:tab pos="456104" algn="l"/>
                </a:tabLst>
              </a:pPr>
              <a:r>
                <a:rPr lang="en-US" sz="2000" baseline="0" dirty="0" err="1" smtClean="0">
                  <a:latin typeface="Candara" charset="0"/>
                  <a:ea typeface="Candara" charset="0"/>
                  <a:cs typeface="Candara" charset="0"/>
                </a:rPr>
                <a:t>Tr</a:t>
              </a:r>
              <a:endParaRPr lang="en-US" sz="2000" baseline="0" dirty="0">
                <a:latin typeface="Candara" charset="0"/>
                <a:ea typeface="Candara" charset="0"/>
                <a:cs typeface="Candara" charset="0"/>
              </a:endParaRPr>
            </a:p>
          </p:txBody>
        </p:sp>
      </p:grpSp>
      <p:grpSp>
        <p:nvGrpSpPr>
          <p:cNvPr id="24" name="Group 23"/>
          <p:cNvGrpSpPr/>
          <p:nvPr/>
        </p:nvGrpSpPr>
        <p:grpSpPr>
          <a:xfrm>
            <a:off x="0" y="3945388"/>
            <a:ext cx="3153155" cy="1408569"/>
            <a:chOff x="822510" y="3170579"/>
            <a:chExt cx="3153155" cy="1408569"/>
          </a:xfrm>
        </p:grpSpPr>
        <p:pic>
          <p:nvPicPr>
            <p:cNvPr id="19" name="Picture 2" descr="Image result for devil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049" y="3170579"/>
              <a:ext cx="1030302" cy="103030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22510" y="4117483"/>
              <a:ext cx="3153155" cy="461665"/>
            </a:xfrm>
            <a:prstGeom prst="rect">
              <a:avLst/>
            </a:prstGeom>
            <a:noFill/>
          </p:spPr>
          <p:txBody>
            <a:bodyPr wrap="square" rtlCol="0">
              <a:spAutoFit/>
            </a:bodyPr>
            <a:lstStyle/>
            <a:p>
              <a:r>
                <a:rPr lang="en-US" altLang="zh-CN" baseline="0" dirty="0" smtClean="0">
                  <a:solidFill>
                    <a:srgbClr val="FF3300"/>
                  </a:solidFill>
                  <a:latin typeface="Candara" charset="0"/>
                  <a:ea typeface="Candara" charset="0"/>
                  <a:cs typeface="Candara" charset="0"/>
                </a:rPr>
                <a:t>ATTACKER</a:t>
              </a:r>
              <a:endParaRPr lang="en-US" baseline="0" dirty="0">
                <a:solidFill>
                  <a:srgbClr val="FF3300"/>
                </a:solidFill>
                <a:latin typeface="Candara" charset="0"/>
                <a:ea typeface="Candara" charset="0"/>
                <a:cs typeface="Candara" charset="0"/>
              </a:endParaRPr>
            </a:p>
          </p:txBody>
        </p:sp>
      </p:grpSp>
      <p:cxnSp>
        <p:nvCxnSpPr>
          <p:cNvPr id="22" name="Straight Arrow Connector 21"/>
          <p:cNvCxnSpPr>
            <a:stCxn id="19" idx="3"/>
          </p:cNvCxnSpPr>
          <p:nvPr/>
        </p:nvCxnSpPr>
        <p:spPr bwMode="auto">
          <a:xfrm flipV="1">
            <a:off x="1292841" y="2930109"/>
            <a:ext cx="1388805" cy="153043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23" name="TextBox 22"/>
          <p:cNvSpPr txBox="1"/>
          <p:nvPr/>
        </p:nvSpPr>
        <p:spPr>
          <a:xfrm>
            <a:off x="1709190" y="4205958"/>
            <a:ext cx="3683623" cy="830997"/>
          </a:xfrm>
          <a:prstGeom prst="rect">
            <a:avLst/>
          </a:prstGeom>
          <a:noFill/>
        </p:spPr>
        <p:txBody>
          <a:bodyPr wrap="square" rtlCol="0">
            <a:spAutoFit/>
          </a:bodyPr>
          <a:lstStyle/>
          <a:p>
            <a:r>
              <a:rPr lang="en-US" baseline="0" dirty="0" smtClean="0">
                <a:solidFill>
                  <a:srgbClr val="000000"/>
                </a:solidFill>
                <a:latin typeface="Candara" charset="0"/>
                <a:ea typeface="Candara" charset="0"/>
                <a:cs typeface="Candara" charset="0"/>
              </a:rPr>
              <a:t>tamper his past transactions </a:t>
            </a:r>
            <a:endParaRPr lang="en-US" baseline="0" dirty="0">
              <a:solidFill>
                <a:srgbClr val="000000"/>
              </a:solidFill>
              <a:latin typeface="Candara" charset="0"/>
              <a:ea typeface="Candara" charset="0"/>
              <a:cs typeface="Candara" charset="0"/>
            </a:endParaRPr>
          </a:p>
        </p:txBody>
      </p:sp>
      <p:sp>
        <p:nvSpPr>
          <p:cNvPr id="28" name="Rectangle 27"/>
          <p:cNvSpPr/>
          <p:nvPr/>
        </p:nvSpPr>
        <p:spPr>
          <a:xfrm>
            <a:off x="3752272" y="2472909"/>
            <a:ext cx="533400" cy="4572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12327">
              <a:tabLst>
                <a:tab pos="455488" algn="l"/>
                <a:tab pos="456104" algn="l"/>
              </a:tabLst>
            </a:pPr>
            <a:endParaRPr lang="en-US" sz="2000" baseline="0" dirty="0">
              <a:solidFill>
                <a:srgbClr val="FF3300"/>
              </a:solidFill>
              <a:latin typeface="Candara" charset="0"/>
              <a:ea typeface="Candara" charset="0"/>
              <a:cs typeface="Candara" charset="0"/>
            </a:endParaRPr>
          </a:p>
        </p:txBody>
      </p:sp>
      <p:sp>
        <p:nvSpPr>
          <p:cNvPr id="29" name="Rectangle 28"/>
          <p:cNvSpPr/>
          <p:nvPr/>
        </p:nvSpPr>
        <p:spPr>
          <a:xfrm>
            <a:off x="4342245" y="2466293"/>
            <a:ext cx="533400" cy="457200"/>
          </a:xfrm>
          <a:prstGeom prst="rect">
            <a:avLst/>
          </a:prstGeom>
          <a:noFill/>
          <a:ln>
            <a:solidFill>
              <a:srgbClr val="FF3300"/>
            </a:solidFill>
          </a:ln>
        </p:spPr>
        <p:style>
          <a:lnRef idx="2">
            <a:schemeClr val="accent6"/>
          </a:lnRef>
          <a:fillRef idx="1">
            <a:schemeClr val="lt1"/>
          </a:fillRef>
          <a:effectRef idx="0">
            <a:schemeClr val="accent6"/>
          </a:effectRef>
          <a:fontRef idx="minor">
            <a:schemeClr val="dk1"/>
          </a:fontRef>
        </p:style>
        <p:txBody>
          <a:bodyPr rtlCol="0" anchor="ctr"/>
          <a:lstStyle/>
          <a:p>
            <a:pPr marL="12327">
              <a:tabLst>
                <a:tab pos="455488" algn="l"/>
                <a:tab pos="456104" algn="l"/>
              </a:tabLst>
            </a:pPr>
            <a:endParaRPr lang="en-US" sz="2000" baseline="0" dirty="0">
              <a:latin typeface="Candara" charset="0"/>
              <a:ea typeface="Candara" charset="0"/>
              <a:cs typeface="Candara" charset="0"/>
            </a:endParaRPr>
          </a:p>
        </p:txBody>
      </p:sp>
      <p:sp>
        <p:nvSpPr>
          <p:cNvPr id="30" name="TextBox 29"/>
          <p:cNvSpPr txBox="1"/>
          <p:nvPr/>
        </p:nvSpPr>
        <p:spPr>
          <a:xfrm>
            <a:off x="4305300" y="4559664"/>
            <a:ext cx="3683623" cy="461665"/>
          </a:xfrm>
          <a:prstGeom prst="rect">
            <a:avLst/>
          </a:prstGeom>
          <a:noFill/>
        </p:spPr>
        <p:txBody>
          <a:bodyPr wrap="square" rtlCol="0">
            <a:spAutoFit/>
          </a:bodyPr>
          <a:lstStyle/>
          <a:p>
            <a:r>
              <a:rPr lang="en-US" baseline="0" dirty="0">
                <a:solidFill>
                  <a:srgbClr val="000000"/>
                </a:solidFill>
                <a:latin typeface="Candara" charset="0"/>
                <a:ea typeface="Candara" charset="0"/>
                <a:cs typeface="Candara" charset="0"/>
              </a:rPr>
              <a:t>d</a:t>
            </a:r>
            <a:r>
              <a:rPr lang="en-US" baseline="0" dirty="0" smtClean="0">
                <a:solidFill>
                  <a:srgbClr val="000000"/>
                </a:solidFill>
                <a:latin typeface="Candara" charset="0"/>
                <a:ea typeface="Candara" charset="0"/>
                <a:cs typeface="Candara" charset="0"/>
              </a:rPr>
              <a:t>ouble-spending </a:t>
            </a:r>
            <a:endParaRPr lang="en-US" baseline="0" dirty="0">
              <a:solidFill>
                <a:srgbClr val="000000"/>
              </a:solidFill>
              <a:latin typeface="Candara" charset="0"/>
              <a:ea typeface="Candara" charset="0"/>
              <a:cs typeface="Candara" charset="0"/>
            </a:endParaRPr>
          </a:p>
        </p:txBody>
      </p:sp>
      <p:cxnSp>
        <p:nvCxnSpPr>
          <p:cNvPr id="32" name="Straight Arrow Connector 31"/>
          <p:cNvCxnSpPr/>
          <p:nvPr/>
        </p:nvCxnSpPr>
        <p:spPr bwMode="auto">
          <a:xfrm flipH="1" flipV="1">
            <a:off x="4305300" y="3041953"/>
            <a:ext cx="287594" cy="1385722"/>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43" name="Straight Arrow Connector 42"/>
          <p:cNvCxnSpPr>
            <a:endCxn id="10" idx="2"/>
          </p:cNvCxnSpPr>
          <p:nvPr/>
        </p:nvCxnSpPr>
        <p:spPr bwMode="auto">
          <a:xfrm flipH="1" flipV="1">
            <a:off x="5903801" y="2943556"/>
            <a:ext cx="964067" cy="1582889"/>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44" name="TextBox 43"/>
          <p:cNvSpPr txBox="1"/>
          <p:nvPr/>
        </p:nvSpPr>
        <p:spPr>
          <a:xfrm>
            <a:off x="6811295" y="4579561"/>
            <a:ext cx="3683623" cy="830997"/>
          </a:xfrm>
          <a:prstGeom prst="rect">
            <a:avLst/>
          </a:prstGeom>
          <a:noFill/>
        </p:spPr>
        <p:txBody>
          <a:bodyPr wrap="square" rtlCol="0">
            <a:spAutoFit/>
          </a:bodyPr>
          <a:lstStyle/>
          <a:p>
            <a:r>
              <a:rPr lang="en-US" baseline="0" dirty="0" smtClean="0">
                <a:solidFill>
                  <a:srgbClr val="000000"/>
                </a:solidFill>
                <a:latin typeface="Candara" charset="0"/>
                <a:ea typeface="Candara" charset="0"/>
                <a:cs typeface="Candara" charset="0"/>
              </a:rPr>
              <a:t>invalid input</a:t>
            </a:r>
          </a:p>
          <a:p>
            <a:r>
              <a:rPr lang="en-US" baseline="0" dirty="0">
                <a:solidFill>
                  <a:srgbClr val="000000"/>
                </a:solidFill>
                <a:latin typeface="Candara" charset="0"/>
                <a:ea typeface="Candara" charset="0"/>
                <a:cs typeface="Candara" charset="0"/>
              </a:rPr>
              <a:t>o</a:t>
            </a:r>
            <a:r>
              <a:rPr lang="en-US" baseline="0" dirty="0" smtClean="0">
                <a:solidFill>
                  <a:srgbClr val="000000"/>
                </a:solidFill>
                <a:latin typeface="Candara" charset="0"/>
                <a:ea typeface="Candara" charset="0"/>
                <a:cs typeface="Candara" charset="0"/>
              </a:rPr>
              <a:t>utput &gt; input</a:t>
            </a:r>
            <a:endParaRPr lang="en-US" baseline="0" dirty="0">
              <a:solidFill>
                <a:srgbClr val="000000"/>
              </a:solidFill>
              <a:latin typeface="Candara" charset="0"/>
              <a:ea typeface="Candara" charset="0"/>
              <a:cs typeface="Candara" charset="0"/>
            </a:endParaRPr>
          </a:p>
        </p:txBody>
      </p:sp>
    </p:spTree>
    <p:extLst>
      <p:ext uri="{BB962C8B-B14F-4D97-AF65-F5344CB8AC3E}">
        <p14:creationId xmlns:p14="http://schemas.microsoft.com/office/powerpoint/2010/main" val="1277965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1" nodeType="click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fill="hold"/>
                                        <p:tgtEl>
                                          <p:spTgt spid="43"/>
                                        </p:tgtEl>
                                        <p:attrNameLst>
                                          <p:attrName>ppt_x</p:attrName>
                                        </p:attrNameLst>
                                      </p:cBhvr>
                                      <p:tavLst>
                                        <p:tav tm="0">
                                          <p:val>
                                            <p:strVal val="#ppt_x"/>
                                          </p:val>
                                        </p:tav>
                                        <p:tav tm="100000">
                                          <p:val>
                                            <p:strVal val="#ppt_x"/>
                                          </p:val>
                                        </p:tav>
                                      </p:tavLst>
                                    </p:anim>
                                    <p:anim calcmode="lin" valueType="num">
                                      <p:cBhvr additive="base">
                                        <p:cTn id="60" dur="500" fill="hold"/>
                                        <p:tgtEl>
                                          <p:spTgt spid="4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ppt_x"/>
                                          </p:val>
                                        </p:tav>
                                        <p:tav tm="100000">
                                          <p:val>
                                            <p:strVal val="#ppt_x"/>
                                          </p:val>
                                        </p:tav>
                                      </p:tavLst>
                                    </p:anim>
                                    <p:anim calcmode="lin" valueType="num">
                                      <p:cBhvr additive="base">
                                        <p:cTn id="6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P spid="28" grpId="1" animBg="1"/>
      <p:bldP spid="29" grpId="0" animBg="1"/>
      <p:bldP spid="30"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Blockchain</a:t>
            </a:r>
            <a:endParaRPr lang="en-US" dirty="0"/>
          </a:p>
        </p:txBody>
      </p:sp>
      <p:sp>
        <p:nvSpPr>
          <p:cNvPr id="3" name="Content Placeholder 2"/>
          <p:cNvSpPr>
            <a:spLocks noGrp="1"/>
          </p:cNvSpPr>
          <p:nvPr>
            <p:ph idx="1"/>
          </p:nvPr>
        </p:nvSpPr>
        <p:spPr>
          <a:xfrm>
            <a:off x="592394" y="1146123"/>
            <a:ext cx="8551606" cy="4489554"/>
          </a:xfrm>
        </p:spPr>
        <p:txBody>
          <a:bodyPr/>
          <a:lstStyle/>
          <a:p>
            <a:r>
              <a:rPr lang="en-US" dirty="0" smtClean="0"/>
              <a:t>Transactions are organized as blocks</a:t>
            </a:r>
          </a:p>
          <a:p>
            <a:r>
              <a:rPr lang="en-US" dirty="0"/>
              <a:t>Blocks are </a:t>
            </a:r>
            <a:r>
              <a:rPr lang="en-US" dirty="0" smtClean="0"/>
              <a:t>linked</a:t>
            </a:r>
            <a:endParaRPr lang="en-US" dirty="0"/>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17</a:t>
            </a:fld>
            <a:endParaRPr lang="en-US" altLang="zh-CN"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438400"/>
            <a:ext cx="5741049" cy="3018734"/>
          </a:xfrm>
          <a:prstGeom prst="rect">
            <a:avLst/>
          </a:prstGeom>
        </p:spPr>
      </p:pic>
    </p:spTree>
    <p:extLst>
      <p:ext uri="{BB962C8B-B14F-4D97-AF65-F5344CB8AC3E}">
        <p14:creationId xmlns:p14="http://schemas.microsoft.com/office/powerpoint/2010/main" val="1084345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Blockchain</a:t>
            </a:r>
            <a:endParaRPr lang="en-US" dirty="0"/>
          </a:p>
        </p:txBody>
      </p:sp>
      <p:sp>
        <p:nvSpPr>
          <p:cNvPr id="3" name="Content Placeholder 2"/>
          <p:cNvSpPr>
            <a:spLocks noGrp="1"/>
          </p:cNvSpPr>
          <p:nvPr>
            <p:ph idx="1"/>
          </p:nvPr>
        </p:nvSpPr>
        <p:spPr>
          <a:xfrm>
            <a:off x="592394" y="1146123"/>
            <a:ext cx="8551606" cy="4489554"/>
          </a:xfrm>
        </p:spPr>
        <p:txBody>
          <a:bodyPr/>
          <a:lstStyle/>
          <a:p>
            <a:r>
              <a:rPr lang="en-US" dirty="0" smtClean="0"/>
              <a:t>Transactions are organized as blocks</a:t>
            </a:r>
          </a:p>
          <a:p>
            <a:r>
              <a:rPr lang="en-US" dirty="0"/>
              <a:t>Blocks are linked</a:t>
            </a:r>
          </a:p>
          <a:p>
            <a:r>
              <a:rPr lang="en-US" dirty="0" smtClean="0"/>
              <a:t>Verify </a:t>
            </a:r>
            <a:r>
              <a:rPr lang="en-US" dirty="0"/>
              <a:t>every transaction when adding </a:t>
            </a:r>
            <a:r>
              <a:rPr lang="en-US" dirty="0" smtClean="0"/>
              <a:t>a transaction into </a:t>
            </a:r>
            <a:r>
              <a:rPr lang="en-US" dirty="0"/>
              <a:t>a block</a:t>
            </a:r>
            <a:r>
              <a:rPr lang="en-US" dirty="0" smtClean="0"/>
              <a:t>.</a:t>
            </a:r>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18</a:t>
            </a:fld>
            <a:endParaRPr lang="en-US" altLang="zh-CN"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274490"/>
            <a:ext cx="5741049" cy="3018734"/>
          </a:xfrm>
          <a:prstGeom prst="rect">
            <a:avLst/>
          </a:prstGeom>
        </p:spPr>
      </p:pic>
    </p:spTree>
    <p:extLst>
      <p:ext uri="{BB962C8B-B14F-4D97-AF65-F5344CB8AC3E}">
        <p14:creationId xmlns:p14="http://schemas.microsoft.com/office/powerpoint/2010/main" val="766061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a:t>
            </a:r>
            <a:endParaRPr lang="en-US" dirty="0"/>
          </a:p>
        </p:txBody>
      </p:sp>
      <p:sp>
        <p:nvSpPr>
          <p:cNvPr id="3" name="Content Placeholder 2"/>
          <p:cNvSpPr>
            <a:spLocks noGrp="1"/>
          </p:cNvSpPr>
          <p:nvPr>
            <p:ph idx="1"/>
          </p:nvPr>
        </p:nvSpPr>
        <p:spPr>
          <a:xfrm>
            <a:off x="609600" y="1500607"/>
            <a:ext cx="8001000" cy="4798142"/>
          </a:xfrm>
        </p:spPr>
        <p:txBody>
          <a:bodyPr/>
          <a:lstStyle/>
          <a:p>
            <a:pPr marL="342900" lvl="1" indent="-342900">
              <a:buClr>
                <a:schemeClr val="hlink"/>
              </a:buClr>
              <a:buSzPct val="110000"/>
              <a:buBlip>
                <a:blip r:embed="rId3"/>
              </a:buBlip>
            </a:pPr>
            <a:r>
              <a:rPr lang="en-US" dirty="0"/>
              <a:t>Verify every transaction in the </a:t>
            </a:r>
            <a:r>
              <a:rPr lang="en-US" dirty="0" smtClean="0"/>
              <a:t>block</a:t>
            </a:r>
          </a:p>
          <a:p>
            <a:pPr lvl="1"/>
            <a:r>
              <a:rPr lang="en-US" dirty="0" smtClean="0"/>
              <a:t>The input is authorized and has not been spent</a:t>
            </a:r>
          </a:p>
          <a:p>
            <a:pPr lvl="1"/>
            <a:endParaRPr lang="en-US" dirty="0" smtClean="0"/>
          </a:p>
          <a:p>
            <a:pPr lvl="1"/>
            <a:endParaRPr lang="en-US" dirty="0"/>
          </a:p>
          <a:p>
            <a:pPr lvl="1"/>
            <a:endParaRPr lang="en-US" dirty="0" smtClean="0"/>
          </a:p>
          <a:p>
            <a:pPr lvl="1"/>
            <a:endParaRPr lang="en-US" dirty="0"/>
          </a:p>
          <a:p>
            <a:pPr lvl="1"/>
            <a:endParaRPr lang="en-US" dirty="0"/>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latin typeface="Candara" charset="0"/>
                <a:ea typeface="Candara" charset="0"/>
                <a:cs typeface="Candara" charset="0"/>
              </a:rPr>
              <a:pPr>
                <a:defRPr/>
              </a:pPr>
              <a:t>19</a:t>
            </a:fld>
            <a:endParaRPr lang="en-US" altLang="zh-CN" dirty="0">
              <a:latin typeface="Candara" charset="0"/>
              <a:ea typeface="Candara" charset="0"/>
              <a:cs typeface="Candara" charset="0"/>
            </a:endParaRPr>
          </a:p>
        </p:txBody>
      </p:sp>
      <p:sp>
        <p:nvSpPr>
          <p:cNvPr id="5" name="TextBox 4"/>
          <p:cNvSpPr txBox="1"/>
          <p:nvPr/>
        </p:nvSpPr>
        <p:spPr>
          <a:xfrm>
            <a:off x="5155914" y="1047773"/>
            <a:ext cx="3963053" cy="461665"/>
          </a:xfrm>
          <a:prstGeom prst="rect">
            <a:avLst/>
          </a:prstGeom>
          <a:noFill/>
        </p:spPr>
        <p:txBody>
          <a:bodyPr wrap="square" rtlCol="0">
            <a:spAutoFit/>
          </a:bodyPr>
          <a:lstStyle/>
          <a:p>
            <a:r>
              <a:rPr lang="en-US" baseline="0" dirty="0" smtClean="0">
                <a:solidFill>
                  <a:srgbClr val="FF0000"/>
                </a:solidFill>
                <a:latin typeface="Candara" charset="0"/>
                <a:ea typeface="Candara" charset="0"/>
                <a:cs typeface="Candara" charset="0"/>
              </a:rPr>
              <a:t>Double-spending problem</a:t>
            </a:r>
            <a:endParaRPr lang="en-US" baseline="0" dirty="0">
              <a:solidFill>
                <a:srgbClr val="FF0000"/>
              </a:solidFill>
              <a:latin typeface="Candara" charset="0"/>
              <a:ea typeface="Candara" charset="0"/>
              <a:cs typeface="Candara" charset="0"/>
            </a:endParaRPr>
          </a:p>
        </p:txBody>
      </p:sp>
      <p:grpSp>
        <p:nvGrpSpPr>
          <p:cNvPr id="7" name="Group 6"/>
          <p:cNvGrpSpPr/>
          <p:nvPr/>
        </p:nvGrpSpPr>
        <p:grpSpPr>
          <a:xfrm>
            <a:off x="658795" y="2971800"/>
            <a:ext cx="9235913" cy="3706318"/>
            <a:chOff x="658795" y="2971800"/>
            <a:chExt cx="9235913" cy="3706318"/>
          </a:xfrm>
        </p:grpSpPr>
        <p:grpSp>
          <p:nvGrpSpPr>
            <p:cNvPr id="28" name="Group 27"/>
            <p:cNvGrpSpPr/>
            <p:nvPr/>
          </p:nvGrpSpPr>
          <p:grpSpPr>
            <a:xfrm>
              <a:off x="658795" y="2971800"/>
              <a:ext cx="9235913" cy="3706318"/>
              <a:chOff x="452947" y="1840966"/>
              <a:chExt cx="9406183" cy="4311446"/>
            </a:xfrm>
          </p:grpSpPr>
          <p:sp>
            <p:nvSpPr>
              <p:cNvPr id="29" name="Rectangle 28"/>
              <p:cNvSpPr/>
              <p:nvPr/>
            </p:nvSpPr>
            <p:spPr>
              <a:xfrm>
                <a:off x="1232704" y="5664547"/>
                <a:ext cx="2493707" cy="487865"/>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2327">
                  <a:tabLst>
                    <a:tab pos="455488" algn="l"/>
                    <a:tab pos="456104" algn="l"/>
                  </a:tabLst>
                </a:pPr>
                <a:r>
                  <a:rPr lang="en-US" sz="1800" baseline="0" dirty="0" smtClean="0">
                    <a:latin typeface="Candara" charset="0"/>
                    <a:ea typeface="Candara" charset="0"/>
                    <a:cs typeface="Candara" charset="0"/>
                  </a:rPr>
                  <a:t>Owner B’s Private Key</a:t>
                </a:r>
                <a:endParaRPr lang="en-US" sz="1800" baseline="0" dirty="0">
                  <a:latin typeface="Candara" charset="0"/>
                  <a:ea typeface="Candara" charset="0"/>
                  <a:cs typeface="Candara" charset="0"/>
                </a:endParaRPr>
              </a:p>
            </p:txBody>
          </p:sp>
          <p:grpSp>
            <p:nvGrpSpPr>
              <p:cNvPr id="30" name="Group 29"/>
              <p:cNvGrpSpPr/>
              <p:nvPr/>
            </p:nvGrpSpPr>
            <p:grpSpPr>
              <a:xfrm>
                <a:off x="452947" y="2431537"/>
                <a:ext cx="3028378" cy="2829039"/>
                <a:chOff x="1847900" y="1948418"/>
                <a:chExt cx="3028378" cy="2829039"/>
              </a:xfrm>
            </p:grpSpPr>
            <p:sp>
              <p:nvSpPr>
                <p:cNvPr id="44" name="Rectangle 43"/>
                <p:cNvSpPr/>
                <p:nvPr/>
              </p:nvSpPr>
              <p:spPr>
                <a:xfrm>
                  <a:off x="2066002" y="1948418"/>
                  <a:ext cx="2810276" cy="2829039"/>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12327">
                    <a:tabLst>
                      <a:tab pos="455488" algn="l"/>
                      <a:tab pos="456104" algn="l"/>
                    </a:tabLst>
                  </a:pPr>
                  <a:r>
                    <a:rPr lang="en-US" baseline="0" dirty="0" smtClean="0">
                      <a:latin typeface="Candara" charset="0"/>
                      <a:ea typeface="Candara" charset="0"/>
                      <a:cs typeface="Candara" charset="0"/>
                    </a:rPr>
                    <a:t>Transaction:</a:t>
                  </a:r>
                </a:p>
                <a:p>
                  <a:pPr marL="12327">
                    <a:tabLst>
                      <a:tab pos="455488" algn="l"/>
                      <a:tab pos="456104" algn="l"/>
                    </a:tabLst>
                  </a:pPr>
                  <a:endParaRPr lang="en-US" baseline="0" dirty="0">
                    <a:latin typeface="Candara" charset="0"/>
                    <a:ea typeface="Candara" charset="0"/>
                    <a:cs typeface="Candara" charset="0"/>
                  </a:endParaRPr>
                </a:p>
              </p:txBody>
            </p:sp>
            <p:sp>
              <p:nvSpPr>
                <p:cNvPr id="45" name="Rectangle 44"/>
                <p:cNvSpPr/>
                <p:nvPr/>
              </p:nvSpPr>
              <p:spPr>
                <a:xfrm>
                  <a:off x="2172093" y="2528217"/>
                  <a:ext cx="2543433" cy="487866"/>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12327">
                    <a:tabLst>
                      <a:tab pos="455488" algn="l"/>
                      <a:tab pos="456104" algn="l"/>
                    </a:tabLst>
                  </a:pPr>
                  <a:r>
                    <a:rPr lang="en-US" sz="1800" baseline="0" dirty="0" smtClean="0">
                      <a:latin typeface="Candara" charset="0"/>
                      <a:ea typeface="Candara" charset="0"/>
                      <a:cs typeface="Candara" charset="0"/>
                    </a:rPr>
                    <a:t>Owner B’s public key</a:t>
                  </a:r>
                  <a:endParaRPr lang="en-US" sz="1800" baseline="0" dirty="0">
                    <a:latin typeface="Candara" charset="0"/>
                    <a:ea typeface="Candara" charset="0"/>
                    <a:cs typeface="Candara" charset="0"/>
                  </a:endParaRPr>
                </a:p>
              </p:txBody>
            </p:sp>
            <p:sp>
              <p:nvSpPr>
                <p:cNvPr id="46" name="Rectangle 45"/>
                <p:cNvSpPr/>
                <p:nvPr/>
              </p:nvSpPr>
              <p:spPr>
                <a:xfrm>
                  <a:off x="2895600" y="3271059"/>
                  <a:ext cx="1295400" cy="487866"/>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800" baseline="0" dirty="0" smtClean="0">
                      <a:latin typeface="Candara" charset="0"/>
                      <a:ea typeface="Candara" charset="0"/>
                      <a:cs typeface="Candara" charset="0"/>
                    </a:rPr>
                    <a:t>Hash</a:t>
                  </a:r>
                  <a:endParaRPr lang="en-US" sz="1800" baseline="0" dirty="0">
                    <a:latin typeface="Candara" charset="0"/>
                    <a:ea typeface="Candara" charset="0"/>
                    <a:cs typeface="Candara" charset="0"/>
                  </a:endParaRPr>
                </a:p>
              </p:txBody>
            </p:sp>
            <p:sp>
              <p:nvSpPr>
                <p:cNvPr id="47" name="Rectangle 46"/>
                <p:cNvSpPr/>
                <p:nvPr/>
              </p:nvSpPr>
              <p:spPr>
                <a:xfrm>
                  <a:off x="2172093" y="4117520"/>
                  <a:ext cx="2438007" cy="487866"/>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800" baseline="0" dirty="0" smtClean="0">
                      <a:latin typeface="Candara" charset="0"/>
                      <a:ea typeface="Candara" charset="0"/>
                      <a:cs typeface="Candara" charset="0"/>
                    </a:rPr>
                    <a:t>Owner A’s Signature</a:t>
                  </a:r>
                  <a:endParaRPr lang="en-US" sz="1800" baseline="0" dirty="0">
                    <a:latin typeface="Candara" charset="0"/>
                    <a:ea typeface="Candara" charset="0"/>
                    <a:cs typeface="Candara" charset="0"/>
                  </a:endParaRPr>
                </a:p>
              </p:txBody>
            </p:sp>
            <p:cxnSp>
              <p:nvCxnSpPr>
                <p:cNvPr id="48" name="Straight Arrow Connector 47"/>
                <p:cNvCxnSpPr/>
                <p:nvPr/>
              </p:nvCxnSpPr>
              <p:spPr bwMode="auto">
                <a:xfrm>
                  <a:off x="3581400" y="2941599"/>
                  <a:ext cx="0" cy="298130"/>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sp>
              <p:nvSpPr>
                <p:cNvPr id="49" name="Bent Arrow 48"/>
                <p:cNvSpPr/>
                <p:nvPr/>
              </p:nvSpPr>
              <p:spPr>
                <a:xfrm rot="5400000">
                  <a:off x="2375639" y="2528646"/>
                  <a:ext cx="191325" cy="1246803"/>
                </a:xfrm>
                <a:prstGeom prst="bentArrow">
                  <a:avLst/>
                </a:prstGeom>
                <a:ln w="12700">
                  <a:solidFill>
                    <a:srgbClr val="000000"/>
                  </a:solidFill>
                </a:ln>
              </p:spPr>
              <p:style>
                <a:lnRef idx="2">
                  <a:schemeClr val="accent2"/>
                </a:lnRef>
                <a:fillRef idx="1">
                  <a:schemeClr val="lt1"/>
                </a:fillRef>
                <a:effectRef idx="0">
                  <a:schemeClr val="accent2"/>
                </a:effectRef>
                <a:fontRef idx="minor">
                  <a:schemeClr val="dk1"/>
                </a:fontRef>
              </p:style>
              <p:txBody>
                <a:bodyPr rtlCol="0" anchor="ctr"/>
                <a:lstStyle/>
                <a:p>
                  <a:pPr marL="12327" algn="ctr">
                    <a:tabLst>
                      <a:tab pos="455488" algn="l"/>
                      <a:tab pos="456104" algn="l"/>
                    </a:tabLst>
                  </a:pPr>
                  <a:endParaRPr lang="en-US" sz="2471" dirty="0">
                    <a:solidFill>
                      <a:schemeClr val="tx1"/>
                    </a:solidFill>
                    <a:latin typeface="Candara" charset="0"/>
                    <a:ea typeface="Candara" charset="0"/>
                    <a:cs typeface="Candara" charset="0"/>
                  </a:endParaRPr>
                </a:p>
              </p:txBody>
            </p:sp>
            <p:cxnSp>
              <p:nvCxnSpPr>
                <p:cNvPr id="50" name="Straight Arrow Connector 49"/>
                <p:cNvCxnSpPr>
                  <a:stCxn id="34" idx="2"/>
                </p:cNvCxnSpPr>
                <p:nvPr/>
              </p:nvCxnSpPr>
              <p:spPr bwMode="auto">
                <a:xfrm>
                  <a:off x="3543300" y="3758925"/>
                  <a:ext cx="0" cy="358596"/>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grpSp>
          <p:grpSp>
            <p:nvGrpSpPr>
              <p:cNvPr id="31" name="Group 30"/>
              <p:cNvGrpSpPr/>
              <p:nvPr/>
            </p:nvGrpSpPr>
            <p:grpSpPr>
              <a:xfrm>
                <a:off x="3324624" y="2470983"/>
                <a:ext cx="3624377" cy="2829039"/>
                <a:chOff x="1248697" y="1948418"/>
                <a:chExt cx="3624377" cy="2829039"/>
              </a:xfrm>
            </p:grpSpPr>
            <p:sp>
              <p:nvSpPr>
                <p:cNvPr id="38" name="Rectangle 37"/>
                <p:cNvSpPr/>
                <p:nvPr/>
              </p:nvSpPr>
              <p:spPr>
                <a:xfrm>
                  <a:off x="2230694" y="1948418"/>
                  <a:ext cx="2642380" cy="2829039"/>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12327">
                    <a:tabLst>
                      <a:tab pos="455488" algn="l"/>
                      <a:tab pos="456104" algn="l"/>
                    </a:tabLst>
                  </a:pPr>
                  <a:r>
                    <a:rPr lang="en-US" baseline="0" dirty="0" smtClean="0">
                      <a:latin typeface="Candara" charset="0"/>
                      <a:ea typeface="Candara" charset="0"/>
                      <a:cs typeface="Candara" charset="0"/>
                    </a:rPr>
                    <a:t>Transaction:</a:t>
                  </a:r>
                </a:p>
                <a:p>
                  <a:pPr marL="12327">
                    <a:tabLst>
                      <a:tab pos="455488" algn="l"/>
                      <a:tab pos="456104" algn="l"/>
                    </a:tabLst>
                  </a:pPr>
                  <a:endParaRPr lang="en-US" baseline="0" dirty="0">
                    <a:latin typeface="Candara" charset="0"/>
                    <a:ea typeface="Candara" charset="0"/>
                    <a:cs typeface="Candara" charset="0"/>
                  </a:endParaRPr>
                </a:p>
              </p:txBody>
            </p:sp>
            <p:sp>
              <p:nvSpPr>
                <p:cNvPr id="40" name="Rectangle 39"/>
                <p:cNvSpPr/>
                <p:nvPr/>
              </p:nvSpPr>
              <p:spPr>
                <a:xfrm>
                  <a:off x="2895600" y="3271059"/>
                  <a:ext cx="1295400" cy="487866"/>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800" baseline="0" dirty="0" smtClean="0">
                      <a:latin typeface="Candara" charset="0"/>
                      <a:ea typeface="Candara" charset="0"/>
                      <a:cs typeface="Candara" charset="0"/>
                    </a:rPr>
                    <a:t>Hash</a:t>
                  </a:r>
                  <a:endParaRPr lang="en-US" sz="1800" baseline="0" dirty="0">
                    <a:latin typeface="Candara" charset="0"/>
                    <a:ea typeface="Candara" charset="0"/>
                    <a:cs typeface="Candara" charset="0"/>
                  </a:endParaRPr>
                </a:p>
              </p:txBody>
            </p:sp>
            <p:sp>
              <p:nvSpPr>
                <p:cNvPr id="41" name="Rectangle 40"/>
                <p:cNvSpPr/>
                <p:nvPr/>
              </p:nvSpPr>
              <p:spPr>
                <a:xfrm>
                  <a:off x="2286133" y="4117520"/>
                  <a:ext cx="2481984" cy="487866"/>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800" baseline="0" dirty="0" smtClean="0">
                      <a:latin typeface="Candara" charset="0"/>
                      <a:ea typeface="Candara" charset="0"/>
                      <a:cs typeface="Candara" charset="0"/>
                    </a:rPr>
                    <a:t>Owner B’s Signature</a:t>
                  </a:r>
                  <a:endParaRPr lang="en-US" sz="1800" baseline="0" dirty="0">
                    <a:latin typeface="Candara" charset="0"/>
                    <a:ea typeface="Candara" charset="0"/>
                    <a:cs typeface="Candara" charset="0"/>
                  </a:endParaRPr>
                </a:p>
              </p:txBody>
            </p:sp>
            <p:cxnSp>
              <p:nvCxnSpPr>
                <p:cNvPr id="42" name="Straight Arrow Connector 41"/>
                <p:cNvCxnSpPr/>
                <p:nvPr/>
              </p:nvCxnSpPr>
              <p:spPr bwMode="auto">
                <a:xfrm>
                  <a:off x="3581400" y="2941599"/>
                  <a:ext cx="0" cy="298130"/>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sp>
              <p:nvSpPr>
                <p:cNvPr id="43" name="Bent Arrow 42"/>
                <p:cNvSpPr/>
                <p:nvPr/>
              </p:nvSpPr>
              <p:spPr>
                <a:xfrm rot="5400000">
                  <a:off x="2075835" y="2220862"/>
                  <a:ext cx="191729" cy="1846006"/>
                </a:xfrm>
                <a:prstGeom prst="bentArrow">
                  <a:avLst/>
                </a:prstGeom>
                <a:ln w="12700">
                  <a:solidFill>
                    <a:srgbClr val="000000"/>
                  </a:solidFill>
                </a:ln>
              </p:spPr>
              <p:style>
                <a:lnRef idx="2">
                  <a:schemeClr val="accent2"/>
                </a:lnRef>
                <a:fillRef idx="1">
                  <a:schemeClr val="lt1"/>
                </a:fillRef>
                <a:effectRef idx="0">
                  <a:schemeClr val="accent2"/>
                </a:effectRef>
                <a:fontRef idx="minor">
                  <a:schemeClr val="dk1"/>
                </a:fontRef>
              </p:style>
              <p:txBody>
                <a:bodyPr rtlCol="0" anchor="ctr"/>
                <a:lstStyle/>
                <a:p>
                  <a:pPr marL="12327" algn="ctr">
                    <a:tabLst>
                      <a:tab pos="455488" algn="l"/>
                      <a:tab pos="456104" algn="l"/>
                    </a:tabLst>
                  </a:pPr>
                  <a:endParaRPr lang="en-US" sz="2471" dirty="0">
                    <a:solidFill>
                      <a:schemeClr val="tx1"/>
                    </a:solidFill>
                    <a:latin typeface="Candara" charset="0"/>
                    <a:ea typeface="Candara" charset="0"/>
                    <a:cs typeface="Candara" charset="0"/>
                  </a:endParaRPr>
                </a:p>
              </p:txBody>
            </p:sp>
          </p:grpSp>
          <p:sp>
            <p:nvSpPr>
              <p:cNvPr id="32" name="TextBox 31"/>
              <p:cNvSpPr txBox="1"/>
              <p:nvPr/>
            </p:nvSpPr>
            <p:spPr>
              <a:xfrm>
                <a:off x="729924" y="1840966"/>
                <a:ext cx="3413972" cy="465436"/>
              </a:xfrm>
              <a:prstGeom prst="rect">
                <a:avLst/>
              </a:prstGeom>
              <a:noFill/>
            </p:spPr>
            <p:txBody>
              <a:bodyPr wrap="square" rtlCol="0">
                <a:spAutoFit/>
              </a:bodyPr>
              <a:lstStyle/>
              <a:p>
                <a:r>
                  <a:rPr lang="en-US" sz="2000" b="1" baseline="0" dirty="0" smtClean="0">
                    <a:solidFill>
                      <a:srgbClr val="000000"/>
                    </a:solidFill>
                    <a:latin typeface="Candara" charset="0"/>
                    <a:ea typeface="Candara" charset="0"/>
                    <a:cs typeface="Candara" charset="0"/>
                  </a:rPr>
                  <a:t>A transfers coins to B</a:t>
                </a:r>
                <a:endParaRPr lang="en-US" sz="2000" b="1" baseline="0" dirty="0">
                  <a:solidFill>
                    <a:srgbClr val="000000"/>
                  </a:solidFill>
                  <a:latin typeface="Candara" charset="0"/>
                  <a:ea typeface="Candara" charset="0"/>
                  <a:cs typeface="Candara" charset="0"/>
                </a:endParaRPr>
              </a:p>
            </p:txBody>
          </p:sp>
          <p:sp>
            <p:nvSpPr>
              <p:cNvPr id="33" name="TextBox 32"/>
              <p:cNvSpPr txBox="1"/>
              <p:nvPr/>
            </p:nvSpPr>
            <p:spPr>
              <a:xfrm>
                <a:off x="4227370" y="1840966"/>
                <a:ext cx="3413972" cy="465436"/>
              </a:xfrm>
              <a:prstGeom prst="rect">
                <a:avLst/>
              </a:prstGeom>
              <a:noFill/>
            </p:spPr>
            <p:txBody>
              <a:bodyPr wrap="square" rtlCol="0">
                <a:spAutoFit/>
              </a:bodyPr>
              <a:lstStyle/>
              <a:p>
                <a:r>
                  <a:rPr lang="en-US" sz="2000" b="1" baseline="0" dirty="0">
                    <a:solidFill>
                      <a:srgbClr val="000000"/>
                    </a:solidFill>
                    <a:latin typeface="Candara" charset="0"/>
                    <a:ea typeface="Candara" charset="0"/>
                    <a:cs typeface="Candara" charset="0"/>
                  </a:rPr>
                  <a:t>B</a:t>
                </a:r>
                <a:r>
                  <a:rPr lang="en-US" sz="2000" b="1" baseline="0" dirty="0" smtClean="0">
                    <a:solidFill>
                      <a:srgbClr val="000000"/>
                    </a:solidFill>
                    <a:latin typeface="Candara" charset="0"/>
                    <a:ea typeface="Candara" charset="0"/>
                    <a:cs typeface="Candara" charset="0"/>
                  </a:rPr>
                  <a:t> transfers coins to C</a:t>
                </a:r>
                <a:endParaRPr lang="en-US" sz="2000" b="1" baseline="0" dirty="0">
                  <a:solidFill>
                    <a:srgbClr val="000000"/>
                  </a:solidFill>
                  <a:latin typeface="Candara" charset="0"/>
                  <a:ea typeface="Candara" charset="0"/>
                  <a:cs typeface="Candara" charset="0"/>
                </a:endParaRPr>
              </a:p>
            </p:txBody>
          </p:sp>
          <p:cxnSp>
            <p:nvCxnSpPr>
              <p:cNvPr id="34" name="Straight Arrow Connector 33"/>
              <p:cNvCxnSpPr/>
              <p:nvPr/>
            </p:nvCxnSpPr>
            <p:spPr bwMode="auto">
              <a:xfrm flipV="1">
                <a:off x="6686027" y="3048000"/>
                <a:ext cx="607141" cy="172231"/>
              </a:xfrm>
              <a:prstGeom prst="straightConnector1">
                <a:avLst/>
              </a:prstGeom>
              <a:solidFill>
                <a:schemeClr val="accent1"/>
              </a:solidFill>
              <a:ln w="25400" cap="flat" cmpd="sng" algn="ctr">
                <a:solidFill>
                  <a:srgbClr val="000000"/>
                </a:solidFill>
                <a:prstDash val="sysDot"/>
                <a:round/>
                <a:headEnd type="none" w="med" len="med"/>
                <a:tailEnd type="triangle"/>
              </a:ln>
              <a:effectLst/>
            </p:spPr>
          </p:cxnSp>
          <p:sp>
            <p:nvSpPr>
              <p:cNvPr id="35" name="TextBox 34"/>
              <p:cNvSpPr txBox="1"/>
              <p:nvPr/>
            </p:nvSpPr>
            <p:spPr>
              <a:xfrm>
                <a:off x="7208520" y="2412757"/>
                <a:ext cx="2650610" cy="823462"/>
              </a:xfrm>
              <a:prstGeom prst="rect">
                <a:avLst/>
              </a:prstGeom>
              <a:noFill/>
            </p:spPr>
            <p:txBody>
              <a:bodyPr wrap="square" rtlCol="0">
                <a:spAutoFit/>
              </a:bodyPr>
              <a:lstStyle/>
              <a:p>
                <a:r>
                  <a:rPr lang="en-US" sz="2000" baseline="0" smtClean="0">
                    <a:solidFill>
                      <a:srgbClr val="FF3300"/>
                    </a:solidFill>
                    <a:latin typeface="Candara" charset="0"/>
                    <a:ea typeface="Candara" charset="0"/>
                    <a:cs typeface="Candara" charset="0"/>
                  </a:rPr>
                  <a:t>Shows the</a:t>
                </a:r>
              </a:p>
              <a:p>
                <a:r>
                  <a:rPr lang="en-US" sz="2000" baseline="0" dirty="0" smtClean="0">
                    <a:solidFill>
                      <a:srgbClr val="FF3300"/>
                    </a:solidFill>
                    <a:latin typeface="Candara" charset="0"/>
                    <a:ea typeface="Candara" charset="0"/>
                    <a:cs typeface="Candara" charset="0"/>
                  </a:rPr>
                  <a:t> re</a:t>
                </a:r>
                <a:r>
                  <a:rPr lang="en-US" altLang="zh-CN" sz="2000" baseline="0" dirty="0" smtClean="0">
                    <a:solidFill>
                      <a:srgbClr val="FF3300"/>
                    </a:solidFill>
                    <a:latin typeface="Candara" charset="0"/>
                    <a:ea typeface="Candara" charset="0"/>
                    <a:cs typeface="Candara" charset="0"/>
                  </a:rPr>
                  <a:t>ceiver</a:t>
                </a:r>
                <a:endParaRPr lang="en-US" sz="2000" baseline="0" dirty="0">
                  <a:solidFill>
                    <a:srgbClr val="FF3300"/>
                  </a:solidFill>
                  <a:latin typeface="Candara" charset="0"/>
                  <a:ea typeface="Candara" charset="0"/>
                  <a:cs typeface="Candara" charset="0"/>
                </a:endParaRPr>
              </a:p>
            </p:txBody>
          </p:sp>
          <p:cxnSp>
            <p:nvCxnSpPr>
              <p:cNvPr id="36" name="Straight Arrow Connector 35"/>
              <p:cNvCxnSpPr>
                <a:stCxn id="49" idx="3"/>
              </p:cNvCxnSpPr>
              <p:nvPr/>
            </p:nvCxnSpPr>
            <p:spPr bwMode="auto">
              <a:xfrm>
                <a:off x="1657875" y="3730829"/>
                <a:ext cx="2780252" cy="1298370"/>
              </a:xfrm>
              <a:prstGeom prst="straightConnector1">
                <a:avLst/>
              </a:prstGeom>
              <a:solidFill>
                <a:schemeClr val="accent1"/>
              </a:solidFill>
              <a:ln w="25400" cap="flat" cmpd="sng" algn="ctr">
                <a:solidFill>
                  <a:srgbClr val="000000"/>
                </a:solidFill>
                <a:prstDash val="lgDash"/>
                <a:round/>
                <a:headEnd type="none" w="med" len="med"/>
                <a:tailEnd type="triangle"/>
              </a:ln>
              <a:effectLst/>
            </p:spPr>
          </p:cxnSp>
          <p:sp>
            <p:nvSpPr>
              <p:cNvPr id="37" name="TextBox 36"/>
              <p:cNvSpPr txBox="1"/>
              <p:nvPr/>
            </p:nvSpPr>
            <p:spPr>
              <a:xfrm>
                <a:off x="4045615" y="5615954"/>
                <a:ext cx="2859877" cy="465436"/>
              </a:xfrm>
              <a:prstGeom prst="rect">
                <a:avLst/>
              </a:prstGeom>
              <a:noFill/>
            </p:spPr>
            <p:txBody>
              <a:bodyPr wrap="square" rtlCol="0">
                <a:spAutoFit/>
              </a:bodyPr>
              <a:lstStyle/>
              <a:p>
                <a:r>
                  <a:rPr lang="en-US" sz="2000" baseline="0" dirty="0" smtClean="0">
                    <a:solidFill>
                      <a:srgbClr val="FF3300"/>
                    </a:solidFill>
                    <a:latin typeface="Candara" charset="0"/>
                    <a:ea typeface="Candara" charset="0"/>
                    <a:cs typeface="Candara" charset="0"/>
                  </a:rPr>
                  <a:t>Shows the </a:t>
                </a:r>
                <a:r>
                  <a:rPr lang="en-US" altLang="zh-CN" sz="2000" baseline="0" dirty="0" smtClean="0">
                    <a:solidFill>
                      <a:srgbClr val="FF3300"/>
                    </a:solidFill>
                    <a:latin typeface="Candara" charset="0"/>
                    <a:ea typeface="Candara" charset="0"/>
                    <a:cs typeface="Candara" charset="0"/>
                  </a:rPr>
                  <a:t>sender</a:t>
                </a:r>
                <a:endParaRPr lang="en-US" sz="2000" baseline="0" dirty="0">
                  <a:solidFill>
                    <a:srgbClr val="FF3300"/>
                  </a:solidFill>
                  <a:latin typeface="Candara" charset="0"/>
                  <a:ea typeface="Candara" charset="0"/>
                  <a:cs typeface="Candara" charset="0"/>
                </a:endParaRPr>
              </a:p>
            </p:txBody>
          </p:sp>
        </p:grpSp>
        <p:sp>
          <p:nvSpPr>
            <p:cNvPr id="52" name="Rectangle 51"/>
            <p:cNvSpPr/>
            <p:nvPr/>
          </p:nvSpPr>
          <p:spPr>
            <a:xfrm>
              <a:off x="4497145" y="4007841"/>
              <a:ext cx="2497392" cy="419392"/>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12327">
                <a:tabLst>
                  <a:tab pos="455488" algn="l"/>
                  <a:tab pos="456104" algn="l"/>
                </a:tabLst>
              </a:pPr>
              <a:r>
                <a:rPr lang="en-US" sz="1800" baseline="0" dirty="0" smtClean="0">
                  <a:latin typeface="Candara" charset="0"/>
                  <a:ea typeface="Candara" charset="0"/>
                  <a:cs typeface="Candara" charset="0"/>
                </a:rPr>
                <a:t>Owner C’s public key</a:t>
              </a:r>
              <a:endParaRPr lang="en-US" sz="1800" baseline="0" dirty="0">
                <a:latin typeface="Candara" charset="0"/>
                <a:ea typeface="Candara" charset="0"/>
                <a:cs typeface="Candara" charset="0"/>
              </a:endParaRPr>
            </a:p>
          </p:txBody>
        </p:sp>
      </p:grpSp>
    </p:spTree>
    <p:extLst>
      <p:ext uri="{BB962C8B-B14F-4D97-AF65-F5344CB8AC3E}">
        <p14:creationId xmlns:p14="http://schemas.microsoft.com/office/powerpoint/2010/main" val="906540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en-US" dirty="0"/>
          </a:p>
        </p:txBody>
      </p:sp>
      <p:sp>
        <p:nvSpPr>
          <p:cNvPr id="3" name="Content Placeholder 2"/>
          <p:cNvSpPr>
            <a:spLocks noGrp="1"/>
          </p:cNvSpPr>
          <p:nvPr>
            <p:ph idx="1"/>
          </p:nvPr>
        </p:nvSpPr>
        <p:spPr>
          <a:xfrm>
            <a:off x="609600" y="1479176"/>
            <a:ext cx="8001000" cy="41148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a:t>
            </a:r>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2</a:t>
            </a:fld>
            <a:endParaRPr lang="en-US" altLang="zh-CN" dirty="0"/>
          </a:p>
        </p:txBody>
      </p:sp>
      <p:graphicFrame>
        <p:nvGraphicFramePr>
          <p:cNvPr id="6" name="Diagram 5"/>
          <p:cNvGraphicFramePr/>
          <p:nvPr>
            <p:extLst>
              <p:ext uri="{D42A27DB-BD31-4B8C-83A1-F6EECF244321}">
                <p14:modId xmlns:p14="http://schemas.microsoft.com/office/powerpoint/2010/main" val="1776949231"/>
              </p:ext>
            </p:extLst>
          </p:nvPr>
        </p:nvGraphicFramePr>
        <p:xfrm>
          <a:off x="1066800" y="1447800"/>
          <a:ext cx="7086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53921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a:t>
            </a:r>
            <a:endParaRPr lang="en-US" dirty="0"/>
          </a:p>
        </p:txBody>
      </p:sp>
      <p:sp>
        <p:nvSpPr>
          <p:cNvPr id="3" name="Content Placeholder 2"/>
          <p:cNvSpPr>
            <a:spLocks noGrp="1"/>
          </p:cNvSpPr>
          <p:nvPr>
            <p:ph idx="1"/>
          </p:nvPr>
        </p:nvSpPr>
        <p:spPr>
          <a:xfrm>
            <a:off x="592394" y="1450258"/>
            <a:ext cx="8001000" cy="5560142"/>
          </a:xfrm>
        </p:spPr>
        <p:txBody>
          <a:bodyPr/>
          <a:lstStyle/>
          <a:p>
            <a:pPr marL="342900" lvl="1" indent="-342900">
              <a:buClr>
                <a:schemeClr val="hlink"/>
              </a:buClr>
              <a:buSzPct val="110000"/>
              <a:buBlip>
                <a:blip r:embed="rId3"/>
              </a:buBlip>
            </a:pPr>
            <a:r>
              <a:rPr lang="en-US" dirty="0"/>
              <a:t>Verify every transaction in the </a:t>
            </a:r>
            <a:r>
              <a:rPr lang="en-US" dirty="0" smtClean="0"/>
              <a:t>block</a:t>
            </a:r>
          </a:p>
          <a:p>
            <a:pPr lvl="1"/>
            <a:r>
              <a:rPr lang="en-US" dirty="0" smtClean="0"/>
              <a:t>The output can’t exceed the input</a:t>
            </a:r>
            <a:endParaRPr lang="en-US" sz="2000" dirty="0" smtClean="0"/>
          </a:p>
          <a:p>
            <a:pPr lvl="2"/>
            <a:endParaRPr lang="en-US" sz="2000" dirty="0" smtClean="0"/>
          </a:p>
          <a:p>
            <a:pPr lvl="2"/>
            <a:endParaRPr lang="en-US" sz="2000" dirty="0"/>
          </a:p>
          <a:p>
            <a:pPr lvl="2"/>
            <a:endParaRPr lang="en-US" sz="2000" dirty="0" smtClean="0"/>
          </a:p>
          <a:p>
            <a:pPr lvl="2"/>
            <a:endParaRPr lang="en-US" sz="2000" dirty="0" smtClean="0"/>
          </a:p>
          <a:p>
            <a:pPr lvl="1"/>
            <a:endParaRPr lang="en-US" sz="2000" dirty="0"/>
          </a:p>
          <a:p>
            <a:pPr lvl="1"/>
            <a:endParaRPr lang="en-US" sz="2000" dirty="0" smtClean="0"/>
          </a:p>
          <a:p>
            <a:pPr lvl="1"/>
            <a:endParaRPr lang="en-US" sz="2000" dirty="0"/>
          </a:p>
          <a:p>
            <a:pPr lvl="1"/>
            <a:endParaRPr lang="en-US" dirty="0" smtClean="0"/>
          </a:p>
          <a:p>
            <a:pPr lvl="2"/>
            <a:r>
              <a:rPr lang="en-US" dirty="0" smtClean="0"/>
              <a:t>Compare the input coin and output coin</a:t>
            </a:r>
          </a:p>
          <a:p>
            <a:pPr lvl="1"/>
            <a:endParaRPr lang="en-US" dirty="0"/>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20</a:t>
            </a:fld>
            <a:endParaRPr lang="en-US" altLang="zh-CN"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2438400"/>
            <a:ext cx="4114800" cy="3139255"/>
          </a:xfrm>
          <a:prstGeom prst="rect">
            <a:avLst/>
          </a:prstGeom>
        </p:spPr>
      </p:pic>
      <p:sp>
        <p:nvSpPr>
          <p:cNvPr id="6" name="TextBox 5"/>
          <p:cNvSpPr txBox="1"/>
          <p:nvPr/>
        </p:nvSpPr>
        <p:spPr>
          <a:xfrm>
            <a:off x="2965554" y="6439498"/>
            <a:ext cx="6172200" cy="338554"/>
          </a:xfrm>
          <a:prstGeom prst="rect">
            <a:avLst/>
          </a:prstGeom>
          <a:noFill/>
        </p:spPr>
        <p:txBody>
          <a:bodyPr wrap="square" rtlCol="0">
            <a:spAutoFit/>
          </a:bodyPr>
          <a:lstStyle/>
          <a:p>
            <a:r>
              <a:rPr lang="en-US" sz="1600" baseline="0" dirty="0">
                <a:solidFill>
                  <a:srgbClr val="000000"/>
                </a:solidFill>
                <a:latin typeface="Times New Roman" charset="0"/>
                <a:ea typeface="Times New Roman" charset="0"/>
                <a:cs typeface="Times New Roman" charset="0"/>
              </a:rPr>
              <a:t>s</a:t>
            </a:r>
            <a:r>
              <a:rPr lang="en-US" sz="1600" baseline="0" dirty="0" smtClean="0">
                <a:solidFill>
                  <a:srgbClr val="000000"/>
                </a:solidFill>
                <a:latin typeface="Times New Roman" charset="0"/>
                <a:ea typeface="Times New Roman" charset="0"/>
                <a:cs typeface="Times New Roman" charset="0"/>
              </a:rPr>
              <a:t>ource:</a:t>
            </a:r>
            <a:r>
              <a:rPr lang="en-US" sz="1600" baseline="0" dirty="0">
                <a:solidFill>
                  <a:srgbClr val="000000"/>
                </a:solidFill>
                <a:latin typeface="Times New Roman" charset="0"/>
                <a:ea typeface="Times New Roman" charset="0"/>
                <a:cs typeface="Times New Roman" charset="0"/>
              </a:rPr>
              <a:t> http://</a:t>
            </a:r>
            <a:r>
              <a:rPr lang="en-US" sz="1600" baseline="0" dirty="0" err="1">
                <a:solidFill>
                  <a:srgbClr val="000000"/>
                </a:solidFill>
                <a:latin typeface="Times New Roman" charset="0"/>
                <a:ea typeface="Times New Roman" charset="0"/>
                <a:cs typeface="Times New Roman" charset="0"/>
              </a:rPr>
              <a:t>static.righto.com</a:t>
            </a:r>
            <a:r>
              <a:rPr lang="en-US" sz="1600" baseline="0" dirty="0">
                <a:solidFill>
                  <a:srgbClr val="000000"/>
                </a:solidFill>
                <a:latin typeface="Times New Roman" charset="0"/>
                <a:ea typeface="Times New Roman" charset="0"/>
                <a:cs typeface="Times New Roman" charset="0"/>
              </a:rPr>
              <a:t>/images/bitcoin/</a:t>
            </a:r>
            <a:r>
              <a:rPr lang="en-US" sz="1600" baseline="0" dirty="0" err="1">
                <a:solidFill>
                  <a:srgbClr val="000000"/>
                </a:solidFill>
                <a:latin typeface="Times New Roman" charset="0"/>
                <a:ea typeface="Times New Roman" charset="0"/>
                <a:cs typeface="Times New Roman" charset="0"/>
              </a:rPr>
              <a:t>transaction_diagram.png</a:t>
            </a:r>
            <a:endParaRPr lang="en-US" sz="1600" baseline="0" dirty="0">
              <a:solidFill>
                <a:srgbClr val="0000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2954963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Blockchain</a:t>
            </a:r>
            <a:endParaRPr lang="en-US" dirty="0"/>
          </a:p>
        </p:txBody>
      </p:sp>
      <p:sp>
        <p:nvSpPr>
          <p:cNvPr id="3" name="Content Placeholder 2"/>
          <p:cNvSpPr>
            <a:spLocks noGrp="1"/>
          </p:cNvSpPr>
          <p:nvPr>
            <p:ph idx="1"/>
          </p:nvPr>
        </p:nvSpPr>
        <p:spPr>
          <a:xfrm>
            <a:off x="592394" y="1146123"/>
            <a:ext cx="8551606" cy="4489554"/>
          </a:xfrm>
        </p:spPr>
        <p:txBody>
          <a:bodyPr/>
          <a:lstStyle/>
          <a:p>
            <a:r>
              <a:rPr lang="en-US" dirty="0" smtClean="0"/>
              <a:t>Transactions are organized as blocks</a:t>
            </a:r>
          </a:p>
          <a:p>
            <a:r>
              <a:rPr lang="en-US" dirty="0"/>
              <a:t>Blocks are linked</a:t>
            </a:r>
          </a:p>
          <a:p>
            <a:r>
              <a:rPr lang="en-US" dirty="0" smtClean="0"/>
              <a:t>Verify </a:t>
            </a:r>
            <a:r>
              <a:rPr lang="en-US" dirty="0"/>
              <a:t>every transaction when adding </a:t>
            </a:r>
            <a:r>
              <a:rPr lang="en-US" dirty="0" smtClean="0"/>
              <a:t>a transaction into </a:t>
            </a:r>
            <a:r>
              <a:rPr lang="en-US" dirty="0"/>
              <a:t>a block</a:t>
            </a:r>
            <a:r>
              <a:rPr lang="en-US" dirty="0" smtClean="0"/>
              <a:t>.</a:t>
            </a:r>
          </a:p>
          <a:p>
            <a:r>
              <a:rPr lang="en-US" dirty="0" smtClean="0"/>
              <a:t>Use proof-of-work to manage the blocks</a:t>
            </a:r>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21</a:t>
            </a:fld>
            <a:endParaRPr lang="en-US" altLang="zh-CN"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812372"/>
            <a:ext cx="5741049" cy="3018734"/>
          </a:xfrm>
          <a:prstGeom prst="rect">
            <a:avLst/>
          </a:prstGeom>
        </p:spPr>
      </p:pic>
      <p:sp>
        <p:nvSpPr>
          <p:cNvPr id="6" name="Rounded Rectangle 5"/>
          <p:cNvSpPr/>
          <p:nvPr/>
        </p:nvSpPr>
        <p:spPr>
          <a:xfrm>
            <a:off x="1371600" y="4343400"/>
            <a:ext cx="1066800" cy="45720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7" name="Rounded Rectangle 6"/>
          <p:cNvSpPr/>
          <p:nvPr/>
        </p:nvSpPr>
        <p:spPr>
          <a:xfrm>
            <a:off x="2819400" y="4343400"/>
            <a:ext cx="1066800" cy="45720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8" name="Rounded Rectangle 7"/>
          <p:cNvSpPr/>
          <p:nvPr/>
        </p:nvSpPr>
        <p:spPr>
          <a:xfrm>
            <a:off x="4318747" y="4343400"/>
            <a:ext cx="1066800" cy="45720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9" name="Rounded Rectangle 8"/>
          <p:cNvSpPr/>
          <p:nvPr/>
        </p:nvSpPr>
        <p:spPr>
          <a:xfrm>
            <a:off x="5743290" y="4343400"/>
            <a:ext cx="1114710" cy="528918"/>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Tree>
    <p:extLst>
      <p:ext uri="{BB962C8B-B14F-4D97-AF65-F5344CB8AC3E}">
        <p14:creationId xmlns:p14="http://schemas.microsoft.com/office/powerpoint/2010/main" val="1607671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Proof-of-Work</a:t>
            </a:r>
            <a:endParaRPr lang="en-US" dirty="0"/>
          </a:p>
        </p:txBody>
      </p:sp>
      <p:sp>
        <p:nvSpPr>
          <p:cNvPr id="3" name="Content Placeholder 2"/>
          <p:cNvSpPr>
            <a:spLocks noGrp="1"/>
          </p:cNvSpPr>
          <p:nvPr>
            <p:ph idx="1"/>
          </p:nvPr>
        </p:nvSpPr>
        <p:spPr>
          <a:xfrm>
            <a:off x="512866" y="1266815"/>
            <a:ext cx="8326334" cy="1507774"/>
          </a:xfrm>
        </p:spPr>
        <p:txBody>
          <a:bodyPr/>
          <a:lstStyle/>
          <a:p>
            <a:pPr marR="0" lvl="0" defTabSz="914400" eaLnBrk="1" fontAlgn="auto" latinLnBrk="0" hangingPunct="1">
              <a:lnSpc>
                <a:spcPct val="100000"/>
              </a:lnSpc>
              <a:spcBef>
                <a:spcPts val="0"/>
              </a:spcBef>
              <a:spcAft>
                <a:spcPts val="0"/>
              </a:spcAft>
              <a:buClrTx/>
              <a:buSzTx/>
              <a:buFont typeface="Wingdings" charset="2"/>
              <a:buChar char="Ø"/>
              <a:tabLst/>
              <a:defRPr/>
            </a:pPr>
            <a:r>
              <a:rPr lang="en-US" dirty="0" smtClean="0"/>
              <a:t>Proof-of-work is a piece of data which is difficult to produce but easy for others to verify and satisfies certain requirements</a:t>
            </a:r>
            <a:endParaRPr lang="en-US" dirty="0"/>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22</a:t>
            </a:fld>
            <a:endParaRPr lang="en-US" altLang="zh-CN"/>
          </a:p>
        </p:txBody>
      </p:sp>
      <p:grpSp>
        <p:nvGrpSpPr>
          <p:cNvPr id="6" name="Group 5"/>
          <p:cNvGrpSpPr/>
          <p:nvPr/>
        </p:nvGrpSpPr>
        <p:grpSpPr>
          <a:xfrm>
            <a:off x="609600" y="3045462"/>
            <a:ext cx="6856486" cy="1382284"/>
            <a:chOff x="306314" y="2209800"/>
            <a:chExt cx="6856486" cy="1382284"/>
          </a:xfrm>
        </p:grpSpPr>
        <p:grpSp>
          <p:nvGrpSpPr>
            <p:cNvPr id="12" name="Group 11"/>
            <p:cNvGrpSpPr/>
            <p:nvPr/>
          </p:nvGrpSpPr>
          <p:grpSpPr>
            <a:xfrm>
              <a:off x="1088564" y="2220484"/>
              <a:ext cx="2438400" cy="1371600"/>
              <a:chOff x="1088564" y="2220484"/>
              <a:chExt cx="2438400" cy="1371600"/>
            </a:xfrm>
          </p:grpSpPr>
          <p:sp>
            <p:nvSpPr>
              <p:cNvPr id="5" name="Rectangle 4"/>
              <p:cNvSpPr/>
              <p:nvPr/>
            </p:nvSpPr>
            <p:spPr>
              <a:xfrm>
                <a:off x="1088564" y="2220484"/>
                <a:ext cx="2438400" cy="1371600"/>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tabLst>
                    <a:tab pos="455488" algn="l"/>
                    <a:tab pos="456104" algn="l"/>
                  </a:tabLst>
                </a:pPr>
                <a:r>
                  <a:rPr lang="en-US" sz="2000" b="1" dirty="0">
                    <a:solidFill>
                      <a:srgbClr val="000000"/>
                    </a:solidFill>
                    <a:latin typeface="Comic Sans MS" charset="0"/>
                    <a:ea typeface="Comic Sans MS" charset="0"/>
                    <a:cs typeface="Comic Sans MS" charset="0"/>
                  </a:rPr>
                  <a:t>Block:</a:t>
                </a:r>
              </a:p>
              <a:p>
                <a:pPr marL="12327">
                  <a:tabLst>
                    <a:tab pos="455488" algn="l"/>
                    <a:tab pos="456104" algn="l"/>
                  </a:tabLst>
                </a:pPr>
                <a:endParaRPr lang="en-US" sz="2000" b="1" dirty="0">
                  <a:solidFill>
                    <a:srgbClr val="000000"/>
                  </a:solidFill>
                  <a:latin typeface="Times New Roman" charset="0"/>
                  <a:ea typeface="Times New Roman" charset="0"/>
                  <a:cs typeface="Times New Roman" charset="0"/>
                </a:endParaRPr>
              </a:p>
              <a:p>
                <a:pPr marL="12327">
                  <a:tabLst>
                    <a:tab pos="455488" algn="l"/>
                    <a:tab pos="456104" algn="l"/>
                  </a:tabLst>
                </a:pPr>
                <a:endParaRPr lang="en-US" sz="2000" b="1" dirty="0">
                  <a:solidFill>
                    <a:srgbClr val="000000"/>
                  </a:solidFill>
                  <a:latin typeface="Times New Roman" charset="0"/>
                  <a:ea typeface="Times New Roman" charset="0"/>
                  <a:cs typeface="Times New Roman" charset="0"/>
                </a:endParaRPr>
              </a:p>
              <a:p>
                <a:pPr marL="12327">
                  <a:tabLst>
                    <a:tab pos="455488" algn="l"/>
                    <a:tab pos="456104" algn="l"/>
                  </a:tabLst>
                </a:pPr>
                <a:endParaRPr lang="en-US" sz="2000" b="1" dirty="0">
                  <a:solidFill>
                    <a:srgbClr val="000000"/>
                  </a:solidFill>
                  <a:latin typeface="Times New Roman" charset="0"/>
                  <a:ea typeface="Times New Roman" charset="0"/>
                  <a:cs typeface="Times New Roman" charset="0"/>
                </a:endParaRPr>
              </a:p>
              <a:p>
                <a:pPr marL="12327">
                  <a:tabLst>
                    <a:tab pos="455488" algn="l"/>
                    <a:tab pos="456104" algn="l"/>
                  </a:tabLst>
                </a:pPr>
                <a:endParaRPr lang="en-US" sz="2000" b="1" dirty="0">
                  <a:solidFill>
                    <a:srgbClr val="000000"/>
                  </a:solidFill>
                  <a:latin typeface="Times New Roman" charset="0"/>
                  <a:ea typeface="Times New Roman" charset="0"/>
                  <a:cs typeface="Times New Roman" charset="0"/>
                </a:endParaRPr>
              </a:p>
            </p:txBody>
          </p:sp>
          <p:sp>
            <p:nvSpPr>
              <p:cNvPr id="7" name="Rectangle 6"/>
              <p:cNvSpPr/>
              <p:nvPr/>
            </p:nvSpPr>
            <p:spPr>
              <a:xfrm>
                <a:off x="1422710" y="2609683"/>
                <a:ext cx="1030148" cy="381000"/>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tabLst>
                    <a:tab pos="455488" algn="l"/>
                    <a:tab pos="456104" algn="l"/>
                  </a:tabLst>
                </a:pPr>
                <a:r>
                  <a:rPr lang="en-US" sz="1400" baseline="0" dirty="0" err="1" smtClean="0">
                    <a:solidFill>
                      <a:srgbClr val="000000"/>
                    </a:solidFill>
                    <a:latin typeface="Comic Sans MS" charset="0"/>
                    <a:ea typeface="Comic Sans MS" charset="0"/>
                    <a:cs typeface="Comic Sans MS" charset="0"/>
                  </a:rPr>
                  <a:t>Prev</a:t>
                </a:r>
                <a:r>
                  <a:rPr lang="en-US" sz="1400" baseline="0" dirty="0" smtClean="0">
                    <a:solidFill>
                      <a:srgbClr val="000000"/>
                    </a:solidFill>
                    <a:latin typeface="Comic Sans MS" charset="0"/>
                    <a:ea typeface="Comic Sans MS" charset="0"/>
                    <a:cs typeface="Comic Sans MS" charset="0"/>
                  </a:rPr>
                  <a:t> Hash </a:t>
                </a:r>
                <a:endParaRPr lang="en-US" sz="1400" baseline="0" dirty="0">
                  <a:solidFill>
                    <a:srgbClr val="000000"/>
                  </a:solidFill>
                  <a:latin typeface="Comic Sans MS" charset="0"/>
                  <a:ea typeface="Comic Sans MS" charset="0"/>
                  <a:cs typeface="Comic Sans MS" charset="0"/>
                </a:endParaRPr>
              </a:p>
            </p:txBody>
          </p:sp>
          <p:sp>
            <p:nvSpPr>
              <p:cNvPr id="8" name="Rectangle 7"/>
              <p:cNvSpPr/>
              <p:nvPr/>
            </p:nvSpPr>
            <p:spPr>
              <a:xfrm>
                <a:off x="2593826" y="2609683"/>
                <a:ext cx="770405" cy="362117"/>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400" baseline="0" dirty="0" smtClean="0">
                    <a:solidFill>
                      <a:srgbClr val="000000"/>
                    </a:solidFill>
                    <a:latin typeface="Comic Sans MS" charset="0"/>
                    <a:ea typeface="Comic Sans MS" charset="0"/>
                    <a:cs typeface="Comic Sans MS" charset="0"/>
                  </a:rPr>
                  <a:t>Nonce</a:t>
                </a:r>
                <a:endParaRPr lang="en-US" sz="1400" baseline="0" dirty="0">
                  <a:solidFill>
                    <a:srgbClr val="000000"/>
                  </a:solidFill>
                  <a:latin typeface="Comic Sans MS" charset="0"/>
                  <a:ea typeface="Comic Sans MS" charset="0"/>
                  <a:cs typeface="Comic Sans MS" charset="0"/>
                </a:endParaRPr>
              </a:p>
            </p:txBody>
          </p:sp>
          <p:sp>
            <p:nvSpPr>
              <p:cNvPr id="9" name="Rectangle 8"/>
              <p:cNvSpPr/>
              <p:nvPr/>
            </p:nvSpPr>
            <p:spPr>
              <a:xfrm>
                <a:off x="2828348" y="3200399"/>
                <a:ext cx="609600" cy="263314"/>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400" baseline="0" dirty="0" err="1" smtClean="0">
                    <a:solidFill>
                      <a:srgbClr val="000000"/>
                    </a:solidFill>
                    <a:latin typeface="Comic Sans MS" charset="0"/>
                    <a:ea typeface="Comic Sans MS" charset="0"/>
                    <a:cs typeface="Comic Sans MS" charset="0"/>
                  </a:rPr>
                  <a:t>Txn</a:t>
                </a:r>
                <a:endParaRPr lang="en-US" sz="1400" baseline="0" dirty="0">
                  <a:solidFill>
                    <a:srgbClr val="000000"/>
                  </a:solidFill>
                  <a:latin typeface="Comic Sans MS" charset="0"/>
                  <a:ea typeface="Comic Sans MS" charset="0"/>
                  <a:cs typeface="Comic Sans MS" charset="0"/>
                </a:endParaRPr>
              </a:p>
            </p:txBody>
          </p:sp>
          <p:sp>
            <p:nvSpPr>
              <p:cNvPr id="10" name="Rectangle 9"/>
              <p:cNvSpPr/>
              <p:nvPr/>
            </p:nvSpPr>
            <p:spPr>
              <a:xfrm>
                <a:off x="1984227" y="3200399"/>
                <a:ext cx="609600" cy="263313"/>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400" baseline="0" dirty="0" smtClean="0">
                    <a:solidFill>
                      <a:srgbClr val="000000"/>
                    </a:solidFill>
                    <a:latin typeface="Comic Sans MS" charset="0"/>
                    <a:ea typeface="Comic Sans MS" charset="0"/>
                    <a:cs typeface="Comic Sans MS" charset="0"/>
                  </a:rPr>
                  <a:t>Tx2</a:t>
                </a:r>
                <a:endParaRPr lang="en-US" sz="1400" baseline="0" dirty="0">
                  <a:solidFill>
                    <a:srgbClr val="000000"/>
                  </a:solidFill>
                  <a:latin typeface="Comic Sans MS" charset="0"/>
                  <a:ea typeface="Comic Sans MS" charset="0"/>
                  <a:cs typeface="Comic Sans MS" charset="0"/>
                </a:endParaRPr>
              </a:p>
            </p:txBody>
          </p:sp>
          <p:sp>
            <p:nvSpPr>
              <p:cNvPr id="11" name="Rectangle 10"/>
              <p:cNvSpPr/>
              <p:nvPr/>
            </p:nvSpPr>
            <p:spPr>
              <a:xfrm>
                <a:off x="1181100" y="3200400"/>
                <a:ext cx="609600" cy="266700"/>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400" baseline="0" dirty="0" smtClean="0">
                    <a:solidFill>
                      <a:srgbClr val="000000"/>
                    </a:solidFill>
                    <a:latin typeface="Comic Sans MS" charset="0"/>
                    <a:ea typeface="Comic Sans MS" charset="0"/>
                    <a:cs typeface="Comic Sans MS" charset="0"/>
                  </a:rPr>
                  <a:t>Tx1</a:t>
                </a:r>
                <a:endParaRPr lang="en-US" sz="1400" baseline="0" dirty="0">
                  <a:solidFill>
                    <a:srgbClr val="000000"/>
                  </a:solidFill>
                  <a:latin typeface="Comic Sans MS" charset="0"/>
                  <a:ea typeface="Comic Sans MS" charset="0"/>
                  <a:cs typeface="Comic Sans MS" charset="0"/>
                </a:endParaRPr>
              </a:p>
            </p:txBody>
          </p:sp>
        </p:grpSp>
        <p:grpSp>
          <p:nvGrpSpPr>
            <p:cNvPr id="14" name="Group 13"/>
            <p:cNvGrpSpPr/>
            <p:nvPr/>
          </p:nvGrpSpPr>
          <p:grpSpPr>
            <a:xfrm>
              <a:off x="4724400" y="2209800"/>
              <a:ext cx="2438400" cy="1371600"/>
              <a:chOff x="1066800" y="2209800"/>
              <a:chExt cx="2438400" cy="1371600"/>
            </a:xfrm>
          </p:grpSpPr>
          <p:sp>
            <p:nvSpPr>
              <p:cNvPr id="15" name="Rectangle 14"/>
              <p:cNvSpPr/>
              <p:nvPr/>
            </p:nvSpPr>
            <p:spPr>
              <a:xfrm>
                <a:off x="1066800" y="2209800"/>
                <a:ext cx="2438400" cy="1371600"/>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tabLst>
                    <a:tab pos="455488" algn="l"/>
                    <a:tab pos="456104" algn="l"/>
                  </a:tabLst>
                </a:pPr>
                <a:r>
                  <a:rPr lang="en-US" sz="2000" b="1" dirty="0">
                    <a:solidFill>
                      <a:srgbClr val="000000"/>
                    </a:solidFill>
                    <a:latin typeface="Comic Sans MS" charset="0"/>
                    <a:ea typeface="Comic Sans MS" charset="0"/>
                    <a:cs typeface="Comic Sans MS" charset="0"/>
                  </a:rPr>
                  <a:t>Block:</a:t>
                </a:r>
              </a:p>
              <a:p>
                <a:pPr marL="12327">
                  <a:tabLst>
                    <a:tab pos="455488" algn="l"/>
                    <a:tab pos="456104" algn="l"/>
                  </a:tabLst>
                </a:pPr>
                <a:endParaRPr lang="en-US" sz="2000" b="1" dirty="0">
                  <a:solidFill>
                    <a:srgbClr val="000000"/>
                  </a:solidFill>
                  <a:latin typeface="Times New Roman" charset="0"/>
                  <a:ea typeface="Times New Roman" charset="0"/>
                  <a:cs typeface="Times New Roman" charset="0"/>
                </a:endParaRPr>
              </a:p>
              <a:p>
                <a:pPr marL="12327">
                  <a:tabLst>
                    <a:tab pos="455488" algn="l"/>
                    <a:tab pos="456104" algn="l"/>
                  </a:tabLst>
                </a:pPr>
                <a:endParaRPr lang="en-US" sz="2000" b="1" dirty="0">
                  <a:solidFill>
                    <a:srgbClr val="000000"/>
                  </a:solidFill>
                  <a:latin typeface="Times New Roman" charset="0"/>
                  <a:ea typeface="Times New Roman" charset="0"/>
                  <a:cs typeface="Times New Roman" charset="0"/>
                </a:endParaRPr>
              </a:p>
              <a:p>
                <a:pPr marL="12327">
                  <a:tabLst>
                    <a:tab pos="455488" algn="l"/>
                    <a:tab pos="456104" algn="l"/>
                  </a:tabLst>
                </a:pPr>
                <a:endParaRPr lang="en-US" sz="2000" b="1" dirty="0">
                  <a:solidFill>
                    <a:srgbClr val="000000"/>
                  </a:solidFill>
                  <a:latin typeface="Times New Roman" charset="0"/>
                  <a:ea typeface="Times New Roman" charset="0"/>
                  <a:cs typeface="Times New Roman" charset="0"/>
                </a:endParaRPr>
              </a:p>
              <a:p>
                <a:pPr marL="12327">
                  <a:tabLst>
                    <a:tab pos="455488" algn="l"/>
                    <a:tab pos="456104" algn="l"/>
                  </a:tabLst>
                </a:pPr>
                <a:endParaRPr lang="en-US" sz="2000" b="1" dirty="0">
                  <a:solidFill>
                    <a:srgbClr val="000000"/>
                  </a:solidFill>
                  <a:latin typeface="Times New Roman" charset="0"/>
                  <a:ea typeface="Times New Roman" charset="0"/>
                  <a:cs typeface="Times New Roman" charset="0"/>
                </a:endParaRPr>
              </a:p>
            </p:txBody>
          </p:sp>
          <p:sp>
            <p:nvSpPr>
              <p:cNvPr id="16" name="Rectangle 15"/>
              <p:cNvSpPr/>
              <p:nvPr/>
            </p:nvSpPr>
            <p:spPr>
              <a:xfrm>
                <a:off x="1422710" y="2609683"/>
                <a:ext cx="1171116" cy="381000"/>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tabLst>
                    <a:tab pos="455488" algn="l"/>
                    <a:tab pos="456104" algn="l"/>
                  </a:tabLst>
                </a:pPr>
                <a:r>
                  <a:rPr lang="en-US" sz="1400" baseline="0" dirty="0" err="1" smtClean="0">
                    <a:solidFill>
                      <a:srgbClr val="000000"/>
                    </a:solidFill>
                    <a:latin typeface="Comic Sans MS" charset="0"/>
                    <a:ea typeface="Comic Sans MS" charset="0"/>
                    <a:cs typeface="Comic Sans MS" charset="0"/>
                  </a:rPr>
                  <a:t>Prev</a:t>
                </a:r>
                <a:r>
                  <a:rPr lang="en-US" sz="1400" baseline="0" dirty="0" smtClean="0">
                    <a:solidFill>
                      <a:srgbClr val="000000"/>
                    </a:solidFill>
                    <a:latin typeface="Comic Sans MS" charset="0"/>
                    <a:ea typeface="Comic Sans MS" charset="0"/>
                    <a:cs typeface="Comic Sans MS" charset="0"/>
                  </a:rPr>
                  <a:t> Hash</a:t>
                </a:r>
                <a:endParaRPr lang="en-US" sz="1400" baseline="0" dirty="0">
                  <a:solidFill>
                    <a:srgbClr val="000000"/>
                  </a:solidFill>
                  <a:latin typeface="Comic Sans MS" charset="0"/>
                  <a:ea typeface="Comic Sans MS" charset="0"/>
                  <a:cs typeface="Comic Sans MS" charset="0"/>
                </a:endParaRPr>
              </a:p>
            </p:txBody>
          </p:sp>
          <p:sp>
            <p:nvSpPr>
              <p:cNvPr id="17" name="Rectangle 16"/>
              <p:cNvSpPr/>
              <p:nvPr/>
            </p:nvSpPr>
            <p:spPr>
              <a:xfrm>
                <a:off x="2593826" y="2609683"/>
                <a:ext cx="760488" cy="362117"/>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400" baseline="0" dirty="0" smtClean="0">
                    <a:solidFill>
                      <a:srgbClr val="000000"/>
                    </a:solidFill>
                    <a:latin typeface="Comic Sans MS" charset="0"/>
                    <a:ea typeface="Comic Sans MS" charset="0"/>
                    <a:cs typeface="Comic Sans MS" charset="0"/>
                  </a:rPr>
                  <a:t>Nonce</a:t>
                </a:r>
                <a:endParaRPr lang="en-US" sz="1400" baseline="0" dirty="0">
                  <a:solidFill>
                    <a:srgbClr val="000000"/>
                  </a:solidFill>
                  <a:latin typeface="Comic Sans MS" charset="0"/>
                  <a:ea typeface="Comic Sans MS" charset="0"/>
                  <a:cs typeface="Comic Sans MS" charset="0"/>
                </a:endParaRPr>
              </a:p>
            </p:txBody>
          </p:sp>
          <p:sp>
            <p:nvSpPr>
              <p:cNvPr id="18" name="Rectangle 17"/>
              <p:cNvSpPr/>
              <p:nvPr/>
            </p:nvSpPr>
            <p:spPr>
              <a:xfrm>
                <a:off x="2828348" y="3200399"/>
                <a:ext cx="609600" cy="263314"/>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400" baseline="0" dirty="0" err="1" smtClean="0">
                    <a:solidFill>
                      <a:srgbClr val="000000"/>
                    </a:solidFill>
                    <a:latin typeface="Comic Sans MS" charset="0"/>
                    <a:ea typeface="Comic Sans MS" charset="0"/>
                    <a:cs typeface="Comic Sans MS" charset="0"/>
                  </a:rPr>
                  <a:t>Txn</a:t>
                </a:r>
                <a:endParaRPr lang="en-US" sz="1400" baseline="0" dirty="0">
                  <a:solidFill>
                    <a:srgbClr val="000000"/>
                  </a:solidFill>
                  <a:latin typeface="Comic Sans MS" charset="0"/>
                  <a:ea typeface="Comic Sans MS" charset="0"/>
                  <a:cs typeface="Comic Sans MS" charset="0"/>
                </a:endParaRPr>
              </a:p>
            </p:txBody>
          </p:sp>
          <p:sp>
            <p:nvSpPr>
              <p:cNvPr id="19" name="Rectangle 18"/>
              <p:cNvSpPr/>
              <p:nvPr/>
            </p:nvSpPr>
            <p:spPr>
              <a:xfrm>
                <a:off x="1984227" y="3200399"/>
                <a:ext cx="609600" cy="263313"/>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400" baseline="0" dirty="0" smtClean="0">
                    <a:solidFill>
                      <a:srgbClr val="000000"/>
                    </a:solidFill>
                    <a:latin typeface="Comic Sans MS" charset="0"/>
                    <a:ea typeface="Comic Sans MS" charset="0"/>
                    <a:cs typeface="Comic Sans MS" charset="0"/>
                  </a:rPr>
                  <a:t>Tx2</a:t>
                </a:r>
                <a:endParaRPr lang="en-US" sz="1400" baseline="0" dirty="0">
                  <a:solidFill>
                    <a:srgbClr val="000000"/>
                  </a:solidFill>
                  <a:latin typeface="Comic Sans MS" charset="0"/>
                  <a:ea typeface="Comic Sans MS" charset="0"/>
                  <a:cs typeface="Comic Sans MS" charset="0"/>
                </a:endParaRPr>
              </a:p>
            </p:txBody>
          </p:sp>
          <p:sp>
            <p:nvSpPr>
              <p:cNvPr id="20" name="Rectangle 19"/>
              <p:cNvSpPr/>
              <p:nvPr/>
            </p:nvSpPr>
            <p:spPr>
              <a:xfrm>
                <a:off x="1181100" y="3200400"/>
                <a:ext cx="609600" cy="266700"/>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400" baseline="0" dirty="0" smtClean="0">
                    <a:solidFill>
                      <a:srgbClr val="000000"/>
                    </a:solidFill>
                    <a:latin typeface="Comic Sans MS" charset="0"/>
                    <a:ea typeface="Comic Sans MS" charset="0"/>
                    <a:cs typeface="Comic Sans MS" charset="0"/>
                  </a:rPr>
                  <a:t>Tx1</a:t>
                </a:r>
                <a:endParaRPr lang="en-US" sz="1400" baseline="0" dirty="0">
                  <a:solidFill>
                    <a:srgbClr val="000000"/>
                  </a:solidFill>
                  <a:latin typeface="Comic Sans MS" charset="0"/>
                  <a:ea typeface="Comic Sans MS" charset="0"/>
                  <a:cs typeface="Comic Sans MS" charset="0"/>
                </a:endParaRPr>
              </a:p>
            </p:txBody>
          </p:sp>
        </p:grpSp>
        <p:sp>
          <p:nvSpPr>
            <p:cNvPr id="21" name="Right Arrow 20"/>
            <p:cNvSpPr/>
            <p:nvPr/>
          </p:nvSpPr>
          <p:spPr>
            <a:xfrm>
              <a:off x="306314" y="2743200"/>
              <a:ext cx="1101939" cy="56983"/>
            </a:xfrm>
            <a:prstGeom prst="rightArrow">
              <a:avLst/>
            </a:prstGeom>
            <a:gradFill flip="none" rotWithShape="1">
              <a:gsLst>
                <a:gs pos="0">
                  <a:srgbClr val="000000"/>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a:ln w="12700">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30" name="Right Arrow 29"/>
            <p:cNvSpPr/>
            <p:nvPr/>
          </p:nvSpPr>
          <p:spPr>
            <a:xfrm>
              <a:off x="3519658" y="2725972"/>
              <a:ext cx="1543926" cy="45719"/>
            </a:xfrm>
            <a:prstGeom prst="rightArrow">
              <a:avLst/>
            </a:prstGeom>
            <a:gradFill flip="none" rotWithShape="1">
              <a:gsLst>
                <a:gs pos="0">
                  <a:srgbClr val="000000"/>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gr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4501373"/>
            <a:ext cx="7772400" cy="1812575"/>
          </a:xfrm>
          <a:prstGeom prst="rect">
            <a:avLst/>
          </a:prstGeom>
        </p:spPr>
      </p:pic>
      <p:sp>
        <p:nvSpPr>
          <p:cNvPr id="32" name="Rectangle 31"/>
          <p:cNvSpPr/>
          <p:nvPr/>
        </p:nvSpPr>
        <p:spPr>
          <a:xfrm>
            <a:off x="609600" y="5925234"/>
            <a:ext cx="7658100" cy="3048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13" name="TextBox 12"/>
          <p:cNvSpPr txBox="1"/>
          <p:nvPr/>
        </p:nvSpPr>
        <p:spPr>
          <a:xfrm>
            <a:off x="914400" y="6230034"/>
            <a:ext cx="6897614" cy="646331"/>
          </a:xfrm>
          <a:prstGeom prst="rect">
            <a:avLst/>
          </a:prstGeom>
          <a:noFill/>
        </p:spPr>
        <p:txBody>
          <a:bodyPr wrap="square" rtlCol="0">
            <a:spAutoFit/>
          </a:bodyPr>
          <a:lstStyle/>
          <a:p>
            <a:r>
              <a:rPr lang="en-US" sz="1800" b="1" baseline="0" dirty="0" smtClean="0">
                <a:solidFill>
                  <a:srgbClr val="FF3300"/>
                </a:solidFill>
                <a:latin typeface="Comic Sans MS" charset="0"/>
                <a:ea typeface="Comic Sans MS" charset="0"/>
                <a:cs typeface="Comic Sans MS" charset="0"/>
              </a:rPr>
              <a:t>Increment nonce until finding a nonce to make the hash begin with the required zero bits. </a:t>
            </a:r>
            <a:endParaRPr lang="en-US" sz="1800" b="1" baseline="0" dirty="0">
              <a:solidFill>
                <a:srgbClr val="FF3300"/>
              </a:solidFill>
              <a:latin typeface="Comic Sans MS" charset="0"/>
              <a:ea typeface="Comic Sans MS" charset="0"/>
              <a:cs typeface="Comic Sans MS" charset="0"/>
            </a:endParaRPr>
          </a:p>
        </p:txBody>
      </p:sp>
    </p:spTree>
    <p:extLst>
      <p:ext uri="{BB962C8B-B14F-4D97-AF65-F5344CB8AC3E}">
        <p14:creationId xmlns:p14="http://schemas.microsoft.com/office/powerpoint/2010/main" val="18228861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2"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mn-cs"/>
              </a:rPr>
              <a:t>Proof-of-Work</a:t>
            </a:r>
            <a:endParaRPr lang="en-US" dirty="0">
              <a:cs typeface="+mn-cs"/>
            </a:endParaRPr>
          </a:p>
        </p:txBody>
      </p:sp>
      <p:sp>
        <p:nvSpPr>
          <p:cNvPr id="3" name="Content Placeholder 2"/>
          <p:cNvSpPr>
            <a:spLocks noGrp="1"/>
          </p:cNvSpPr>
          <p:nvPr>
            <p:ph idx="1"/>
          </p:nvPr>
        </p:nvSpPr>
        <p:spPr>
          <a:xfrm>
            <a:off x="592394" y="1450258"/>
            <a:ext cx="8551606" cy="5331542"/>
          </a:xfrm>
        </p:spPr>
        <p:txBody>
          <a:bodyPr/>
          <a:lstStyle/>
          <a:p>
            <a:r>
              <a:rPr lang="en-US" dirty="0" smtClean="0"/>
              <a:t>Functions</a:t>
            </a:r>
          </a:p>
          <a:p>
            <a:pPr lvl="1"/>
            <a:r>
              <a:rPr lang="en-US" dirty="0"/>
              <a:t>Manage </a:t>
            </a:r>
            <a:r>
              <a:rPr lang="en-US" dirty="0" smtClean="0"/>
              <a:t>order of transactions </a:t>
            </a:r>
            <a:r>
              <a:rPr lang="en-US" dirty="0"/>
              <a:t>in the block </a:t>
            </a:r>
            <a:endParaRPr lang="en-US" dirty="0" smtClean="0"/>
          </a:p>
          <a:p>
            <a:pPr lvl="1"/>
            <a:r>
              <a:rPr lang="en-US" dirty="0"/>
              <a:t>Decide the miner of the block</a:t>
            </a:r>
          </a:p>
          <a:p>
            <a:pPr lvl="2"/>
            <a:r>
              <a:rPr lang="en-US" dirty="0"/>
              <a:t>When a miner generates a block, the miner will broadcast the block to the network. </a:t>
            </a:r>
          </a:p>
          <a:p>
            <a:pPr lvl="2"/>
            <a:r>
              <a:rPr lang="en-US" dirty="0"/>
              <a:t>The nodes in the network accept the first block it receives</a:t>
            </a:r>
            <a:r>
              <a:rPr lang="en-US" dirty="0" smtClean="0"/>
              <a:t>.</a:t>
            </a:r>
          </a:p>
          <a:p>
            <a:pPr lvl="2"/>
            <a:r>
              <a:rPr lang="en-US" dirty="0"/>
              <a:t>If there are two </a:t>
            </a:r>
            <a:r>
              <a:rPr lang="en-US" dirty="0" err="1"/>
              <a:t>blockchains</a:t>
            </a:r>
            <a:r>
              <a:rPr lang="en-US" dirty="0"/>
              <a:t>, the nodes choose the longest chain.  </a:t>
            </a:r>
            <a:endParaRPr lang="en-US" dirty="0" smtClean="0"/>
          </a:p>
          <a:p>
            <a:pPr lvl="1"/>
            <a:r>
              <a:rPr lang="en-US" dirty="0" smtClean="0"/>
              <a:t>Decrease the probability that attacker tampers </a:t>
            </a:r>
            <a:r>
              <a:rPr lang="en-US" dirty="0"/>
              <a:t>the transaction in the </a:t>
            </a:r>
            <a:r>
              <a:rPr lang="en-US" dirty="0" smtClean="0"/>
              <a:t>blockchain</a:t>
            </a:r>
            <a:endParaRPr lang="en-US" dirty="0"/>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23</a:t>
            </a:fld>
            <a:endParaRPr lang="en-US" altLang="zh-CN"/>
          </a:p>
        </p:txBody>
      </p:sp>
    </p:spTree>
    <p:extLst>
      <p:ext uri="{BB962C8B-B14F-4D97-AF65-F5344CB8AC3E}">
        <p14:creationId xmlns:p14="http://schemas.microsoft.com/office/powerpoint/2010/main" val="1082231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Proof-of-Work</a:t>
            </a:r>
            <a:endParaRPr lang="en-US" dirty="0"/>
          </a:p>
        </p:txBody>
      </p:sp>
      <p:sp>
        <p:nvSpPr>
          <p:cNvPr id="3" name="Content Placeholder 2"/>
          <p:cNvSpPr>
            <a:spLocks noGrp="1"/>
          </p:cNvSpPr>
          <p:nvPr>
            <p:ph idx="1"/>
          </p:nvPr>
        </p:nvSpPr>
        <p:spPr>
          <a:xfrm>
            <a:off x="609600" y="1484098"/>
            <a:ext cx="8001000" cy="41148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a:t>
            </a:r>
            <a:endParaRPr lang="en-US" dirty="0"/>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24</a:t>
            </a:fld>
            <a:endParaRPr lang="en-US" altLang="zh-CN" dirty="0"/>
          </a:p>
        </p:txBody>
      </p:sp>
      <p:grpSp>
        <p:nvGrpSpPr>
          <p:cNvPr id="7" name="Group 6"/>
          <p:cNvGrpSpPr/>
          <p:nvPr/>
        </p:nvGrpSpPr>
        <p:grpSpPr>
          <a:xfrm>
            <a:off x="677566" y="1942883"/>
            <a:ext cx="2438400" cy="1371600"/>
            <a:chOff x="1088564" y="2220484"/>
            <a:chExt cx="2438400" cy="1371600"/>
          </a:xfrm>
        </p:grpSpPr>
        <p:sp>
          <p:nvSpPr>
            <p:cNvPr id="17" name="Rectangle 16"/>
            <p:cNvSpPr/>
            <p:nvPr/>
          </p:nvSpPr>
          <p:spPr>
            <a:xfrm>
              <a:off x="1088564" y="2220484"/>
              <a:ext cx="2438400" cy="1371600"/>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tabLst>
                  <a:tab pos="455488" algn="l"/>
                  <a:tab pos="456104" algn="l"/>
                </a:tabLst>
              </a:pPr>
              <a:r>
                <a:rPr lang="en-US" sz="2000" b="1" dirty="0" smtClean="0">
                  <a:solidFill>
                    <a:srgbClr val="000000"/>
                  </a:solidFill>
                  <a:latin typeface="Comic Sans MS" charset="0"/>
                  <a:ea typeface="Comic Sans MS" charset="0"/>
                  <a:cs typeface="Comic Sans MS" charset="0"/>
                </a:rPr>
                <a:t>Block100:</a:t>
              </a:r>
              <a:endParaRPr lang="en-US" sz="2000" b="1" dirty="0">
                <a:solidFill>
                  <a:srgbClr val="000000"/>
                </a:solidFill>
                <a:latin typeface="Comic Sans MS" charset="0"/>
                <a:ea typeface="Comic Sans MS" charset="0"/>
                <a:cs typeface="Comic Sans MS" charset="0"/>
              </a:endParaRPr>
            </a:p>
            <a:p>
              <a:pPr marL="12327">
                <a:tabLst>
                  <a:tab pos="455488" algn="l"/>
                  <a:tab pos="456104" algn="l"/>
                </a:tabLst>
              </a:pPr>
              <a:endParaRPr lang="en-US" sz="2000" b="1" dirty="0">
                <a:solidFill>
                  <a:srgbClr val="000000"/>
                </a:solidFill>
                <a:latin typeface="Times New Roman" charset="0"/>
                <a:ea typeface="Times New Roman" charset="0"/>
                <a:cs typeface="Times New Roman" charset="0"/>
              </a:endParaRPr>
            </a:p>
            <a:p>
              <a:pPr marL="12327">
                <a:tabLst>
                  <a:tab pos="455488" algn="l"/>
                  <a:tab pos="456104" algn="l"/>
                </a:tabLst>
              </a:pPr>
              <a:endParaRPr lang="en-US" sz="2000" b="1" dirty="0">
                <a:solidFill>
                  <a:srgbClr val="000000"/>
                </a:solidFill>
                <a:latin typeface="Times New Roman" charset="0"/>
                <a:ea typeface="Times New Roman" charset="0"/>
                <a:cs typeface="Times New Roman" charset="0"/>
              </a:endParaRPr>
            </a:p>
            <a:p>
              <a:pPr marL="12327">
                <a:tabLst>
                  <a:tab pos="455488" algn="l"/>
                  <a:tab pos="456104" algn="l"/>
                </a:tabLst>
              </a:pPr>
              <a:endParaRPr lang="en-US" sz="2000" b="1" dirty="0">
                <a:solidFill>
                  <a:srgbClr val="000000"/>
                </a:solidFill>
                <a:latin typeface="Times New Roman" charset="0"/>
                <a:ea typeface="Times New Roman" charset="0"/>
                <a:cs typeface="Times New Roman" charset="0"/>
              </a:endParaRPr>
            </a:p>
            <a:p>
              <a:pPr marL="12327">
                <a:tabLst>
                  <a:tab pos="455488" algn="l"/>
                  <a:tab pos="456104" algn="l"/>
                </a:tabLst>
              </a:pPr>
              <a:endParaRPr lang="en-US" sz="2000" b="1" dirty="0">
                <a:solidFill>
                  <a:srgbClr val="000000"/>
                </a:solidFill>
                <a:latin typeface="Times New Roman" charset="0"/>
                <a:ea typeface="Times New Roman" charset="0"/>
                <a:cs typeface="Times New Roman" charset="0"/>
              </a:endParaRPr>
            </a:p>
          </p:txBody>
        </p:sp>
        <p:sp>
          <p:nvSpPr>
            <p:cNvPr id="18" name="Rectangle 17"/>
            <p:cNvSpPr/>
            <p:nvPr/>
          </p:nvSpPr>
          <p:spPr>
            <a:xfrm>
              <a:off x="1316270" y="2609683"/>
              <a:ext cx="1122130" cy="381000"/>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tabLst>
                  <a:tab pos="455488" algn="l"/>
                  <a:tab pos="456104" algn="l"/>
                </a:tabLst>
              </a:pPr>
              <a:r>
                <a:rPr lang="en-US" sz="1400" baseline="0" dirty="0" err="1" smtClean="0">
                  <a:solidFill>
                    <a:srgbClr val="000000"/>
                  </a:solidFill>
                  <a:latin typeface="Comic Sans MS" charset="0"/>
                  <a:ea typeface="Comic Sans MS" charset="0"/>
                  <a:cs typeface="Comic Sans MS" charset="0"/>
                </a:rPr>
                <a:t>Prev</a:t>
              </a:r>
              <a:r>
                <a:rPr lang="en-US" sz="1400" baseline="0" dirty="0" smtClean="0">
                  <a:solidFill>
                    <a:srgbClr val="000000"/>
                  </a:solidFill>
                  <a:latin typeface="Comic Sans MS" charset="0"/>
                  <a:ea typeface="Comic Sans MS" charset="0"/>
                  <a:cs typeface="Comic Sans MS" charset="0"/>
                </a:rPr>
                <a:t> Hash </a:t>
              </a:r>
              <a:endParaRPr lang="en-US" sz="1400" baseline="0" dirty="0">
                <a:solidFill>
                  <a:srgbClr val="000000"/>
                </a:solidFill>
                <a:latin typeface="Comic Sans MS" charset="0"/>
                <a:ea typeface="Comic Sans MS" charset="0"/>
                <a:cs typeface="Comic Sans MS" charset="0"/>
              </a:endParaRPr>
            </a:p>
          </p:txBody>
        </p:sp>
        <p:sp>
          <p:nvSpPr>
            <p:cNvPr id="19" name="Rectangle 18"/>
            <p:cNvSpPr/>
            <p:nvPr/>
          </p:nvSpPr>
          <p:spPr>
            <a:xfrm>
              <a:off x="2593827" y="2609683"/>
              <a:ext cx="669114" cy="362117"/>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400" baseline="0" dirty="0" smtClean="0">
                  <a:solidFill>
                    <a:srgbClr val="000000"/>
                  </a:solidFill>
                  <a:latin typeface="Times New Roman" charset="0"/>
                  <a:ea typeface="Times New Roman" charset="0"/>
                  <a:cs typeface="Times New Roman" charset="0"/>
                </a:rPr>
                <a:t>Nonce</a:t>
              </a:r>
              <a:endParaRPr lang="en-US" sz="1400" baseline="0" dirty="0">
                <a:solidFill>
                  <a:srgbClr val="000000"/>
                </a:solidFill>
                <a:latin typeface="Times New Roman" charset="0"/>
                <a:ea typeface="Times New Roman" charset="0"/>
                <a:cs typeface="Times New Roman" charset="0"/>
              </a:endParaRPr>
            </a:p>
          </p:txBody>
        </p:sp>
        <p:sp>
          <p:nvSpPr>
            <p:cNvPr id="20" name="Rectangle 19"/>
            <p:cNvSpPr/>
            <p:nvPr/>
          </p:nvSpPr>
          <p:spPr>
            <a:xfrm>
              <a:off x="2828348" y="3200399"/>
              <a:ext cx="609600" cy="263314"/>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400" baseline="0" dirty="0" err="1" smtClean="0">
                  <a:solidFill>
                    <a:srgbClr val="000000"/>
                  </a:solidFill>
                  <a:latin typeface="Comic Sans MS" charset="0"/>
                  <a:ea typeface="Comic Sans MS" charset="0"/>
                  <a:cs typeface="Comic Sans MS" charset="0"/>
                </a:rPr>
                <a:t>Txn</a:t>
              </a:r>
              <a:endParaRPr lang="en-US" sz="1400" baseline="0" dirty="0">
                <a:solidFill>
                  <a:srgbClr val="000000"/>
                </a:solidFill>
                <a:latin typeface="Comic Sans MS" charset="0"/>
                <a:ea typeface="Comic Sans MS" charset="0"/>
                <a:cs typeface="Comic Sans MS" charset="0"/>
              </a:endParaRPr>
            </a:p>
          </p:txBody>
        </p:sp>
        <p:sp>
          <p:nvSpPr>
            <p:cNvPr id="21" name="Rectangle 20"/>
            <p:cNvSpPr/>
            <p:nvPr/>
          </p:nvSpPr>
          <p:spPr>
            <a:xfrm>
              <a:off x="1984227" y="3200399"/>
              <a:ext cx="609600" cy="263313"/>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400" baseline="0" dirty="0" smtClean="0">
                  <a:solidFill>
                    <a:srgbClr val="000000"/>
                  </a:solidFill>
                  <a:latin typeface="Comic Sans MS" charset="0"/>
                  <a:ea typeface="Comic Sans MS" charset="0"/>
                  <a:cs typeface="Comic Sans MS" charset="0"/>
                </a:rPr>
                <a:t>Tx2</a:t>
              </a:r>
              <a:endParaRPr lang="en-US" sz="1400" baseline="0" dirty="0">
                <a:solidFill>
                  <a:srgbClr val="000000"/>
                </a:solidFill>
                <a:latin typeface="Comic Sans MS" charset="0"/>
                <a:ea typeface="Comic Sans MS" charset="0"/>
                <a:cs typeface="Comic Sans MS" charset="0"/>
              </a:endParaRPr>
            </a:p>
          </p:txBody>
        </p:sp>
        <p:sp>
          <p:nvSpPr>
            <p:cNvPr id="22" name="Rectangle 21"/>
            <p:cNvSpPr/>
            <p:nvPr/>
          </p:nvSpPr>
          <p:spPr>
            <a:xfrm>
              <a:off x="1181100" y="3200400"/>
              <a:ext cx="609600" cy="266700"/>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400" baseline="0" dirty="0" smtClean="0">
                  <a:solidFill>
                    <a:srgbClr val="000000"/>
                  </a:solidFill>
                  <a:latin typeface="Times New Roman" charset="0"/>
                  <a:ea typeface="Times New Roman" charset="0"/>
                  <a:cs typeface="Times New Roman" charset="0"/>
                </a:rPr>
                <a:t>Tx1</a:t>
              </a:r>
              <a:endParaRPr lang="en-US" sz="1400" baseline="0" dirty="0">
                <a:solidFill>
                  <a:srgbClr val="000000"/>
                </a:solidFill>
                <a:latin typeface="Times New Roman" charset="0"/>
                <a:ea typeface="Times New Roman" charset="0"/>
                <a:cs typeface="Times New Roman" charset="0"/>
              </a:endParaRPr>
            </a:p>
          </p:txBody>
        </p:sp>
      </p:grpSp>
      <p:grpSp>
        <p:nvGrpSpPr>
          <p:cNvPr id="8" name="Group 7"/>
          <p:cNvGrpSpPr/>
          <p:nvPr/>
        </p:nvGrpSpPr>
        <p:grpSpPr>
          <a:xfrm>
            <a:off x="3450112" y="1942883"/>
            <a:ext cx="2438400" cy="1371600"/>
            <a:chOff x="1066800" y="2209800"/>
            <a:chExt cx="2438400" cy="1371600"/>
          </a:xfrm>
        </p:grpSpPr>
        <p:sp>
          <p:nvSpPr>
            <p:cNvPr id="11" name="Rectangle 10"/>
            <p:cNvSpPr/>
            <p:nvPr/>
          </p:nvSpPr>
          <p:spPr>
            <a:xfrm>
              <a:off x="1066800" y="2209800"/>
              <a:ext cx="2438400" cy="1371600"/>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tabLst>
                  <a:tab pos="455488" algn="l"/>
                  <a:tab pos="456104" algn="l"/>
                </a:tabLst>
              </a:pPr>
              <a:r>
                <a:rPr lang="en-US" sz="2000" b="1" dirty="0" smtClean="0">
                  <a:solidFill>
                    <a:srgbClr val="000000"/>
                  </a:solidFill>
                  <a:latin typeface="Comic Sans MS" charset="0"/>
                  <a:ea typeface="Comic Sans MS" charset="0"/>
                  <a:cs typeface="Comic Sans MS" charset="0"/>
                </a:rPr>
                <a:t>Block101:</a:t>
              </a:r>
              <a:endParaRPr lang="en-US" sz="2000" b="1" dirty="0">
                <a:solidFill>
                  <a:srgbClr val="000000"/>
                </a:solidFill>
                <a:latin typeface="Comic Sans MS" charset="0"/>
                <a:ea typeface="Comic Sans MS" charset="0"/>
                <a:cs typeface="Comic Sans MS" charset="0"/>
              </a:endParaRPr>
            </a:p>
            <a:p>
              <a:pPr marL="12327">
                <a:tabLst>
                  <a:tab pos="455488" algn="l"/>
                  <a:tab pos="456104" algn="l"/>
                </a:tabLst>
              </a:pPr>
              <a:endParaRPr lang="en-US" sz="2000" b="1" dirty="0">
                <a:solidFill>
                  <a:srgbClr val="000000"/>
                </a:solidFill>
                <a:latin typeface="Times New Roman" charset="0"/>
                <a:ea typeface="Times New Roman" charset="0"/>
                <a:cs typeface="Times New Roman" charset="0"/>
              </a:endParaRPr>
            </a:p>
            <a:p>
              <a:pPr marL="12327">
                <a:tabLst>
                  <a:tab pos="455488" algn="l"/>
                  <a:tab pos="456104" algn="l"/>
                </a:tabLst>
              </a:pPr>
              <a:endParaRPr lang="en-US" sz="2000" b="1" dirty="0">
                <a:solidFill>
                  <a:srgbClr val="000000"/>
                </a:solidFill>
                <a:latin typeface="Times New Roman" charset="0"/>
                <a:ea typeface="Times New Roman" charset="0"/>
                <a:cs typeface="Times New Roman" charset="0"/>
              </a:endParaRPr>
            </a:p>
            <a:p>
              <a:pPr marL="12327">
                <a:tabLst>
                  <a:tab pos="455488" algn="l"/>
                  <a:tab pos="456104" algn="l"/>
                </a:tabLst>
              </a:pPr>
              <a:endParaRPr lang="en-US" sz="2000" b="1" dirty="0">
                <a:solidFill>
                  <a:srgbClr val="000000"/>
                </a:solidFill>
                <a:latin typeface="Times New Roman" charset="0"/>
                <a:ea typeface="Times New Roman" charset="0"/>
                <a:cs typeface="Times New Roman" charset="0"/>
              </a:endParaRPr>
            </a:p>
            <a:p>
              <a:pPr marL="12327">
                <a:tabLst>
                  <a:tab pos="455488" algn="l"/>
                  <a:tab pos="456104" algn="l"/>
                </a:tabLst>
              </a:pPr>
              <a:endParaRPr lang="en-US" sz="2000" b="1" dirty="0">
                <a:solidFill>
                  <a:srgbClr val="000000"/>
                </a:solidFill>
                <a:latin typeface="Times New Roman" charset="0"/>
                <a:ea typeface="Times New Roman" charset="0"/>
                <a:cs typeface="Times New Roman" charset="0"/>
              </a:endParaRPr>
            </a:p>
          </p:txBody>
        </p:sp>
        <p:sp>
          <p:nvSpPr>
            <p:cNvPr id="12" name="Rectangle 11"/>
            <p:cNvSpPr/>
            <p:nvPr/>
          </p:nvSpPr>
          <p:spPr>
            <a:xfrm>
              <a:off x="1422710" y="2609683"/>
              <a:ext cx="1015690" cy="381000"/>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tabLst>
                  <a:tab pos="455488" algn="l"/>
                  <a:tab pos="456104" algn="l"/>
                </a:tabLst>
              </a:pPr>
              <a:r>
                <a:rPr lang="en-US" sz="1400" baseline="0" dirty="0" err="1" smtClean="0">
                  <a:solidFill>
                    <a:srgbClr val="000000"/>
                  </a:solidFill>
                  <a:latin typeface="Times New Roman" charset="0"/>
                  <a:ea typeface="Times New Roman" charset="0"/>
                  <a:cs typeface="Times New Roman" charset="0"/>
                </a:rPr>
                <a:t>Prev</a:t>
              </a:r>
              <a:r>
                <a:rPr lang="en-US" sz="1400" baseline="0" dirty="0" smtClean="0">
                  <a:solidFill>
                    <a:srgbClr val="000000"/>
                  </a:solidFill>
                  <a:latin typeface="Times New Roman" charset="0"/>
                  <a:ea typeface="Times New Roman" charset="0"/>
                  <a:cs typeface="Times New Roman" charset="0"/>
                </a:rPr>
                <a:t> Hash</a:t>
              </a:r>
              <a:endParaRPr lang="en-US" sz="1400" baseline="0" dirty="0">
                <a:solidFill>
                  <a:srgbClr val="000000"/>
                </a:solidFill>
                <a:latin typeface="Times New Roman" charset="0"/>
                <a:ea typeface="Times New Roman" charset="0"/>
                <a:cs typeface="Times New Roman" charset="0"/>
              </a:endParaRPr>
            </a:p>
          </p:txBody>
        </p:sp>
        <p:sp>
          <p:nvSpPr>
            <p:cNvPr id="13" name="Rectangle 12"/>
            <p:cNvSpPr/>
            <p:nvPr/>
          </p:nvSpPr>
          <p:spPr>
            <a:xfrm>
              <a:off x="2593826" y="2609683"/>
              <a:ext cx="682773" cy="362117"/>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400" baseline="0" dirty="0" smtClean="0">
                  <a:solidFill>
                    <a:srgbClr val="000000"/>
                  </a:solidFill>
                  <a:latin typeface="Times New Roman" charset="0"/>
                  <a:ea typeface="Times New Roman" charset="0"/>
                  <a:cs typeface="Times New Roman" charset="0"/>
                </a:rPr>
                <a:t>Nonce</a:t>
              </a:r>
              <a:endParaRPr lang="en-US" sz="1400" baseline="0" dirty="0">
                <a:solidFill>
                  <a:srgbClr val="000000"/>
                </a:solidFill>
                <a:latin typeface="Times New Roman" charset="0"/>
                <a:ea typeface="Times New Roman" charset="0"/>
                <a:cs typeface="Times New Roman" charset="0"/>
              </a:endParaRPr>
            </a:p>
          </p:txBody>
        </p:sp>
        <p:sp>
          <p:nvSpPr>
            <p:cNvPr id="14" name="Rectangle 13"/>
            <p:cNvSpPr/>
            <p:nvPr/>
          </p:nvSpPr>
          <p:spPr>
            <a:xfrm>
              <a:off x="2828348" y="3200399"/>
              <a:ext cx="609600" cy="263314"/>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400" baseline="0" dirty="0" err="1" smtClean="0">
                  <a:solidFill>
                    <a:srgbClr val="000000"/>
                  </a:solidFill>
                  <a:latin typeface="Comic Sans MS" charset="0"/>
                  <a:ea typeface="Comic Sans MS" charset="0"/>
                  <a:cs typeface="Comic Sans MS" charset="0"/>
                </a:rPr>
                <a:t>Txn</a:t>
              </a:r>
              <a:endParaRPr lang="en-US" sz="1400" baseline="0" dirty="0">
                <a:solidFill>
                  <a:srgbClr val="000000"/>
                </a:solidFill>
                <a:latin typeface="Comic Sans MS" charset="0"/>
                <a:ea typeface="Comic Sans MS" charset="0"/>
                <a:cs typeface="Comic Sans MS" charset="0"/>
              </a:endParaRPr>
            </a:p>
          </p:txBody>
        </p:sp>
        <p:sp>
          <p:nvSpPr>
            <p:cNvPr id="15" name="Rectangle 14"/>
            <p:cNvSpPr/>
            <p:nvPr/>
          </p:nvSpPr>
          <p:spPr>
            <a:xfrm>
              <a:off x="1984227" y="3200399"/>
              <a:ext cx="609600" cy="263313"/>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400" baseline="0" dirty="0" smtClean="0">
                  <a:solidFill>
                    <a:srgbClr val="000000"/>
                  </a:solidFill>
                  <a:latin typeface="Comic Sans MS" charset="0"/>
                  <a:ea typeface="Comic Sans MS" charset="0"/>
                  <a:cs typeface="Comic Sans MS" charset="0"/>
                </a:rPr>
                <a:t>Tx2</a:t>
              </a:r>
              <a:endParaRPr lang="en-US" sz="1400" baseline="0" dirty="0">
                <a:solidFill>
                  <a:srgbClr val="000000"/>
                </a:solidFill>
                <a:latin typeface="Comic Sans MS" charset="0"/>
                <a:ea typeface="Comic Sans MS" charset="0"/>
                <a:cs typeface="Comic Sans MS" charset="0"/>
              </a:endParaRPr>
            </a:p>
          </p:txBody>
        </p:sp>
        <p:sp>
          <p:nvSpPr>
            <p:cNvPr id="16" name="Rectangle 15"/>
            <p:cNvSpPr/>
            <p:nvPr/>
          </p:nvSpPr>
          <p:spPr>
            <a:xfrm>
              <a:off x="1181100" y="3200400"/>
              <a:ext cx="609600" cy="266700"/>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400" baseline="0" dirty="0" smtClean="0">
                  <a:solidFill>
                    <a:srgbClr val="000000"/>
                  </a:solidFill>
                  <a:latin typeface="Comic Sans MS" charset="0"/>
                  <a:ea typeface="Comic Sans MS" charset="0"/>
                  <a:cs typeface="Comic Sans MS" charset="0"/>
                </a:rPr>
                <a:t>Tx1</a:t>
              </a:r>
              <a:endParaRPr lang="en-US" sz="1400" baseline="0" dirty="0">
                <a:solidFill>
                  <a:srgbClr val="000000"/>
                </a:solidFill>
                <a:latin typeface="Comic Sans MS" charset="0"/>
                <a:ea typeface="Comic Sans MS" charset="0"/>
                <a:cs typeface="Comic Sans MS" charset="0"/>
              </a:endParaRPr>
            </a:p>
          </p:txBody>
        </p:sp>
      </p:grpSp>
      <p:sp>
        <p:nvSpPr>
          <p:cNvPr id="9" name="Right Arrow 8"/>
          <p:cNvSpPr/>
          <p:nvPr/>
        </p:nvSpPr>
        <p:spPr>
          <a:xfrm>
            <a:off x="228600" y="2476283"/>
            <a:ext cx="626823" cy="45719"/>
          </a:xfrm>
          <a:prstGeom prst="rightArrow">
            <a:avLst/>
          </a:prstGeom>
          <a:gradFill flip="none" rotWithShape="1">
            <a:gsLst>
              <a:gs pos="0">
                <a:srgbClr val="000000"/>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a:ln w="12700">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24" name="Right Arrow 23"/>
          <p:cNvSpPr/>
          <p:nvPr/>
        </p:nvSpPr>
        <p:spPr>
          <a:xfrm>
            <a:off x="2979273" y="2467421"/>
            <a:ext cx="626823" cy="45719"/>
          </a:xfrm>
          <a:prstGeom prst="rightArrow">
            <a:avLst/>
          </a:prstGeom>
          <a:gradFill flip="none" rotWithShape="1">
            <a:gsLst>
              <a:gs pos="0">
                <a:srgbClr val="000000"/>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a:ln w="12700">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grpSp>
        <p:nvGrpSpPr>
          <p:cNvPr id="27" name="Group 26"/>
          <p:cNvGrpSpPr/>
          <p:nvPr/>
        </p:nvGrpSpPr>
        <p:grpSpPr>
          <a:xfrm>
            <a:off x="6172200" y="1929739"/>
            <a:ext cx="2438400" cy="1371600"/>
            <a:chOff x="1066800" y="2209800"/>
            <a:chExt cx="2438400" cy="1371600"/>
          </a:xfrm>
        </p:grpSpPr>
        <p:sp>
          <p:nvSpPr>
            <p:cNvPr id="28" name="Rectangle 27"/>
            <p:cNvSpPr/>
            <p:nvPr/>
          </p:nvSpPr>
          <p:spPr>
            <a:xfrm>
              <a:off x="1066800" y="2209800"/>
              <a:ext cx="2438400" cy="1371600"/>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tabLst>
                  <a:tab pos="455488" algn="l"/>
                  <a:tab pos="456104" algn="l"/>
                </a:tabLst>
              </a:pPr>
              <a:r>
                <a:rPr lang="en-US" sz="2000" b="1" dirty="0" smtClean="0">
                  <a:solidFill>
                    <a:srgbClr val="000000"/>
                  </a:solidFill>
                  <a:latin typeface="Comic Sans MS" charset="0"/>
                  <a:ea typeface="Comic Sans MS" charset="0"/>
                  <a:cs typeface="Comic Sans MS" charset="0"/>
                </a:rPr>
                <a:t>Block102:</a:t>
              </a:r>
              <a:endParaRPr lang="en-US" sz="2000" b="1" dirty="0">
                <a:solidFill>
                  <a:srgbClr val="000000"/>
                </a:solidFill>
                <a:latin typeface="Comic Sans MS" charset="0"/>
                <a:ea typeface="Comic Sans MS" charset="0"/>
                <a:cs typeface="Comic Sans MS" charset="0"/>
              </a:endParaRPr>
            </a:p>
            <a:p>
              <a:pPr marL="12327">
                <a:tabLst>
                  <a:tab pos="455488" algn="l"/>
                  <a:tab pos="456104" algn="l"/>
                </a:tabLst>
              </a:pPr>
              <a:endParaRPr lang="en-US" sz="2000" b="1" dirty="0">
                <a:solidFill>
                  <a:srgbClr val="000000"/>
                </a:solidFill>
                <a:latin typeface="Times New Roman" charset="0"/>
                <a:ea typeface="Times New Roman" charset="0"/>
                <a:cs typeface="Times New Roman" charset="0"/>
              </a:endParaRPr>
            </a:p>
            <a:p>
              <a:pPr marL="12327">
                <a:tabLst>
                  <a:tab pos="455488" algn="l"/>
                  <a:tab pos="456104" algn="l"/>
                </a:tabLst>
              </a:pPr>
              <a:endParaRPr lang="en-US" sz="2000" b="1" dirty="0">
                <a:solidFill>
                  <a:srgbClr val="000000"/>
                </a:solidFill>
                <a:latin typeface="Times New Roman" charset="0"/>
                <a:ea typeface="Times New Roman" charset="0"/>
                <a:cs typeface="Times New Roman" charset="0"/>
              </a:endParaRPr>
            </a:p>
            <a:p>
              <a:pPr marL="12327">
                <a:tabLst>
                  <a:tab pos="455488" algn="l"/>
                  <a:tab pos="456104" algn="l"/>
                </a:tabLst>
              </a:pPr>
              <a:endParaRPr lang="en-US" sz="2000" b="1" dirty="0">
                <a:solidFill>
                  <a:srgbClr val="000000"/>
                </a:solidFill>
                <a:latin typeface="Times New Roman" charset="0"/>
                <a:ea typeface="Times New Roman" charset="0"/>
                <a:cs typeface="Times New Roman" charset="0"/>
              </a:endParaRPr>
            </a:p>
            <a:p>
              <a:pPr marL="12327">
                <a:tabLst>
                  <a:tab pos="455488" algn="l"/>
                  <a:tab pos="456104" algn="l"/>
                </a:tabLst>
              </a:pPr>
              <a:endParaRPr lang="en-US" sz="2000" b="1" dirty="0">
                <a:solidFill>
                  <a:srgbClr val="000000"/>
                </a:solidFill>
                <a:latin typeface="Times New Roman" charset="0"/>
                <a:ea typeface="Times New Roman" charset="0"/>
                <a:cs typeface="Times New Roman" charset="0"/>
              </a:endParaRPr>
            </a:p>
          </p:txBody>
        </p:sp>
        <p:sp>
          <p:nvSpPr>
            <p:cNvPr id="29" name="Rectangle 28"/>
            <p:cNvSpPr/>
            <p:nvPr/>
          </p:nvSpPr>
          <p:spPr>
            <a:xfrm>
              <a:off x="1422710" y="2609683"/>
              <a:ext cx="1015690" cy="381000"/>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tabLst>
                  <a:tab pos="455488" algn="l"/>
                  <a:tab pos="456104" algn="l"/>
                </a:tabLst>
              </a:pPr>
              <a:r>
                <a:rPr lang="en-US" sz="1400" baseline="0" dirty="0" err="1" smtClean="0">
                  <a:solidFill>
                    <a:srgbClr val="000000"/>
                  </a:solidFill>
                  <a:latin typeface="Times New Roman" charset="0"/>
                  <a:ea typeface="Times New Roman" charset="0"/>
                  <a:cs typeface="Times New Roman" charset="0"/>
                </a:rPr>
                <a:t>Prev</a:t>
              </a:r>
              <a:r>
                <a:rPr lang="en-US" sz="1400" baseline="0" dirty="0" smtClean="0">
                  <a:solidFill>
                    <a:srgbClr val="000000"/>
                  </a:solidFill>
                  <a:latin typeface="Times New Roman" charset="0"/>
                  <a:ea typeface="Times New Roman" charset="0"/>
                  <a:cs typeface="Times New Roman" charset="0"/>
                </a:rPr>
                <a:t> Hash</a:t>
              </a:r>
              <a:endParaRPr lang="en-US" sz="1400" baseline="0" dirty="0">
                <a:solidFill>
                  <a:srgbClr val="000000"/>
                </a:solidFill>
                <a:latin typeface="Times New Roman" charset="0"/>
                <a:ea typeface="Times New Roman" charset="0"/>
                <a:cs typeface="Times New Roman" charset="0"/>
              </a:endParaRPr>
            </a:p>
          </p:txBody>
        </p:sp>
        <p:sp>
          <p:nvSpPr>
            <p:cNvPr id="30" name="Rectangle 29"/>
            <p:cNvSpPr/>
            <p:nvPr/>
          </p:nvSpPr>
          <p:spPr>
            <a:xfrm>
              <a:off x="2593826" y="2609683"/>
              <a:ext cx="682773" cy="362117"/>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400" baseline="0" dirty="0" smtClean="0">
                  <a:solidFill>
                    <a:srgbClr val="000000"/>
                  </a:solidFill>
                  <a:latin typeface="Times New Roman" charset="0"/>
                  <a:ea typeface="Times New Roman" charset="0"/>
                  <a:cs typeface="Times New Roman" charset="0"/>
                </a:rPr>
                <a:t>Nonce</a:t>
              </a:r>
              <a:endParaRPr lang="en-US" sz="1400" baseline="0" dirty="0">
                <a:solidFill>
                  <a:srgbClr val="000000"/>
                </a:solidFill>
                <a:latin typeface="Times New Roman" charset="0"/>
                <a:ea typeface="Times New Roman" charset="0"/>
                <a:cs typeface="Times New Roman" charset="0"/>
              </a:endParaRPr>
            </a:p>
          </p:txBody>
        </p:sp>
        <p:sp>
          <p:nvSpPr>
            <p:cNvPr id="31" name="Rectangle 30"/>
            <p:cNvSpPr/>
            <p:nvPr/>
          </p:nvSpPr>
          <p:spPr>
            <a:xfrm>
              <a:off x="2828348" y="3200399"/>
              <a:ext cx="609600" cy="263314"/>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400" baseline="0" dirty="0" err="1" smtClean="0">
                  <a:solidFill>
                    <a:srgbClr val="000000"/>
                  </a:solidFill>
                  <a:latin typeface="Comic Sans MS" charset="0"/>
                  <a:ea typeface="Comic Sans MS" charset="0"/>
                  <a:cs typeface="Comic Sans MS" charset="0"/>
                </a:rPr>
                <a:t>Txn</a:t>
              </a:r>
              <a:endParaRPr lang="en-US" sz="1400" baseline="0" dirty="0">
                <a:solidFill>
                  <a:srgbClr val="000000"/>
                </a:solidFill>
                <a:latin typeface="Comic Sans MS" charset="0"/>
                <a:ea typeface="Comic Sans MS" charset="0"/>
                <a:cs typeface="Comic Sans MS" charset="0"/>
              </a:endParaRPr>
            </a:p>
          </p:txBody>
        </p:sp>
        <p:sp>
          <p:nvSpPr>
            <p:cNvPr id="32" name="Rectangle 31"/>
            <p:cNvSpPr/>
            <p:nvPr/>
          </p:nvSpPr>
          <p:spPr>
            <a:xfrm>
              <a:off x="1984227" y="3200399"/>
              <a:ext cx="609600" cy="263313"/>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400" baseline="0" dirty="0" smtClean="0">
                  <a:solidFill>
                    <a:srgbClr val="000000"/>
                  </a:solidFill>
                  <a:latin typeface="Comic Sans MS" charset="0"/>
                  <a:ea typeface="Comic Sans MS" charset="0"/>
                  <a:cs typeface="Comic Sans MS" charset="0"/>
                </a:rPr>
                <a:t>Tx2</a:t>
              </a:r>
              <a:endParaRPr lang="en-US" sz="1400" baseline="0" dirty="0">
                <a:solidFill>
                  <a:srgbClr val="000000"/>
                </a:solidFill>
                <a:latin typeface="Comic Sans MS" charset="0"/>
                <a:ea typeface="Comic Sans MS" charset="0"/>
                <a:cs typeface="Comic Sans MS" charset="0"/>
              </a:endParaRPr>
            </a:p>
          </p:txBody>
        </p:sp>
        <p:sp>
          <p:nvSpPr>
            <p:cNvPr id="33" name="Rectangle 32"/>
            <p:cNvSpPr/>
            <p:nvPr/>
          </p:nvSpPr>
          <p:spPr>
            <a:xfrm>
              <a:off x="1181100" y="3200400"/>
              <a:ext cx="609600" cy="266700"/>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400" baseline="0" dirty="0" smtClean="0">
                  <a:solidFill>
                    <a:srgbClr val="000000"/>
                  </a:solidFill>
                  <a:latin typeface="Comic Sans MS" charset="0"/>
                  <a:ea typeface="Comic Sans MS" charset="0"/>
                  <a:cs typeface="Comic Sans MS" charset="0"/>
                </a:rPr>
                <a:t>Tx1</a:t>
              </a:r>
              <a:endParaRPr lang="en-US" sz="1400" baseline="0" dirty="0">
                <a:solidFill>
                  <a:srgbClr val="000000"/>
                </a:solidFill>
                <a:latin typeface="Comic Sans MS" charset="0"/>
                <a:ea typeface="Comic Sans MS" charset="0"/>
                <a:cs typeface="Comic Sans MS" charset="0"/>
              </a:endParaRPr>
            </a:p>
          </p:txBody>
        </p:sp>
      </p:grpSp>
      <p:sp>
        <p:nvSpPr>
          <p:cNvPr id="34" name="Right Arrow 33"/>
          <p:cNvSpPr/>
          <p:nvPr/>
        </p:nvSpPr>
        <p:spPr>
          <a:xfrm>
            <a:off x="5643124" y="2472103"/>
            <a:ext cx="626823" cy="45719"/>
          </a:xfrm>
          <a:prstGeom prst="rightArrow">
            <a:avLst/>
          </a:prstGeom>
          <a:gradFill flip="none" rotWithShape="1">
            <a:gsLst>
              <a:gs pos="0">
                <a:srgbClr val="000000"/>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a:ln w="12700">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35" name="Right Arrow 34"/>
          <p:cNvSpPr/>
          <p:nvPr/>
        </p:nvSpPr>
        <p:spPr>
          <a:xfrm>
            <a:off x="8452614" y="2605823"/>
            <a:ext cx="626823" cy="45719"/>
          </a:xfrm>
          <a:prstGeom prst="rightArrow">
            <a:avLst/>
          </a:prstGeom>
          <a:gradFill flip="none" rotWithShape="1">
            <a:gsLst>
              <a:gs pos="0">
                <a:srgbClr val="000000"/>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a:ln w="12700">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pic>
        <p:nvPicPr>
          <p:cNvPr id="36" name="Picture 2" descr="Image result for devil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751" y="3715280"/>
            <a:ext cx="1030302" cy="1030304"/>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p:nvPr/>
        </p:nvCxnSpPr>
        <p:spPr bwMode="auto">
          <a:xfrm flipV="1">
            <a:off x="1074902" y="3196796"/>
            <a:ext cx="0" cy="68940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0" name="Rectangle 39"/>
          <p:cNvSpPr/>
          <p:nvPr/>
        </p:nvSpPr>
        <p:spPr>
          <a:xfrm>
            <a:off x="770102" y="2922798"/>
            <a:ext cx="609600" cy="2667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400" baseline="0" dirty="0" smtClean="0">
                <a:solidFill>
                  <a:srgbClr val="FF3300"/>
                </a:solidFill>
                <a:latin typeface="Comic Sans MS" charset="0"/>
                <a:ea typeface="Comic Sans MS" charset="0"/>
                <a:cs typeface="Comic Sans MS" charset="0"/>
              </a:rPr>
              <a:t>Tx1</a:t>
            </a:r>
            <a:endParaRPr lang="en-US" sz="1400" baseline="0" dirty="0">
              <a:solidFill>
                <a:srgbClr val="FF3300"/>
              </a:solidFill>
              <a:latin typeface="Comic Sans MS" charset="0"/>
              <a:ea typeface="Comic Sans MS" charset="0"/>
              <a:cs typeface="Comic Sans MS" charset="0"/>
            </a:endParaRPr>
          </a:p>
        </p:txBody>
      </p:sp>
      <p:sp>
        <p:nvSpPr>
          <p:cNvPr id="41" name="Rectangle 40"/>
          <p:cNvSpPr/>
          <p:nvPr/>
        </p:nvSpPr>
        <p:spPr>
          <a:xfrm>
            <a:off x="2182829" y="2329587"/>
            <a:ext cx="737080" cy="362117"/>
          </a:xfrm>
          <a:prstGeom prst="rect">
            <a:avLst/>
          </a:prstGeom>
          <a:ln>
            <a:solidFill>
              <a:srgbClr val="FF3300"/>
            </a:solidFill>
          </a:ln>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400" baseline="0" dirty="0" smtClean="0">
                <a:solidFill>
                  <a:srgbClr val="FF3300"/>
                </a:solidFill>
                <a:latin typeface="Comic Sans MS" charset="0"/>
                <a:ea typeface="Comic Sans MS" charset="0"/>
                <a:cs typeface="Comic Sans MS" charset="0"/>
              </a:rPr>
              <a:t>Nonce</a:t>
            </a:r>
            <a:endParaRPr lang="en-US" sz="1400" baseline="0" dirty="0">
              <a:solidFill>
                <a:srgbClr val="FF3300"/>
              </a:solidFill>
              <a:latin typeface="Comic Sans MS" charset="0"/>
              <a:ea typeface="Comic Sans MS" charset="0"/>
              <a:cs typeface="Comic Sans MS" charset="0"/>
            </a:endParaRPr>
          </a:p>
        </p:txBody>
      </p:sp>
      <p:sp>
        <p:nvSpPr>
          <p:cNvPr id="42" name="Rectangle 41"/>
          <p:cNvSpPr/>
          <p:nvPr/>
        </p:nvSpPr>
        <p:spPr>
          <a:xfrm>
            <a:off x="3748438" y="2343742"/>
            <a:ext cx="1075482"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marL="12327">
              <a:tabLst>
                <a:tab pos="455488" algn="l"/>
                <a:tab pos="456104" algn="l"/>
              </a:tabLst>
            </a:pPr>
            <a:r>
              <a:rPr lang="en-US" sz="1400" baseline="0" dirty="0" err="1" smtClean="0">
                <a:solidFill>
                  <a:srgbClr val="FF3300"/>
                </a:solidFill>
                <a:latin typeface="Comic Sans MS" charset="0"/>
                <a:ea typeface="Comic Sans MS" charset="0"/>
                <a:cs typeface="Comic Sans MS" charset="0"/>
              </a:rPr>
              <a:t>Prev</a:t>
            </a:r>
            <a:r>
              <a:rPr lang="en-US" sz="1400" baseline="0" dirty="0" smtClean="0">
                <a:solidFill>
                  <a:srgbClr val="000000"/>
                </a:solidFill>
                <a:latin typeface="Comic Sans MS" charset="0"/>
                <a:ea typeface="Comic Sans MS" charset="0"/>
                <a:cs typeface="Comic Sans MS" charset="0"/>
              </a:rPr>
              <a:t> </a:t>
            </a:r>
            <a:r>
              <a:rPr lang="en-US" sz="1400" baseline="0" dirty="0" smtClean="0">
                <a:solidFill>
                  <a:srgbClr val="FF3300"/>
                </a:solidFill>
                <a:latin typeface="Comic Sans MS" charset="0"/>
                <a:ea typeface="Comic Sans MS" charset="0"/>
                <a:cs typeface="Comic Sans MS" charset="0"/>
              </a:rPr>
              <a:t>Hash</a:t>
            </a:r>
            <a:endParaRPr lang="en-US" sz="1400" baseline="0" dirty="0">
              <a:solidFill>
                <a:srgbClr val="FF3300"/>
              </a:solidFill>
              <a:latin typeface="Comic Sans MS" charset="0"/>
              <a:ea typeface="Comic Sans MS" charset="0"/>
              <a:cs typeface="Comic Sans MS" charset="0"/>
            </a:endParaRPr>
          </a:p>
        </p:txBody>
      </p:sp>
      <p:sp>
        <p:nvSpPr>
          <p:cNvPr id="43" name="Rectangle 42"/>
          <p:cNvSpPr/>
          <p:nvPr/>
        </p:nvSpPr>
        <p:spPr>
          <a:xfrm>
            <a:off x="4892327" y="2332808"/>
            <a:ext cx="747383" cy="362117"/>
          </a:xfrm>
          <a:prstGeom prst="rect">
            <a:avLst/>
          </a:prstGeom>
          <a:ln>
            <a:solidFill>
              <a:srgbClr val="FF3300"/>
            </a:solidFill>
          </a:ln>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400" baseline="0" dirty="0" smtClean="0">
                <a:solidFill>
                  <a:srgbClr val="FF3300"/>
                </a:solidFill>
                <a:latin typeface="Comic Sans MS" charset="0"/>
                <a:ea typeface="Comic Sans MS" charset="0"/>
                <a:cs typeface="Comic Sans MS" charset="0"/>
              </a:rPr>
              <a:t>Nonce</a:t>
            </a:r>
            <a:endParaRPr lang="en-US" sz="1400" baseline="0" dirty="0">
              <a:solidFill>
                <a:srgbClr val="FF3300"/>
              </a:solidFill>
              <a:latin typeface="Comic Sans MS" charset="0"/>
              <a:ea typeface="Comic Sans MS" charset="0"/>
              <a:cs typeface="Comic Sans MS" charset="0"/>
            </a:endParaRPr>
          </a:p>
        </p:txBody>
      </p:sp>
      <p:sp>
        <p:nvSpPr>
          <p:cNvPr id="44" name="Rectangle 43"/>
          <p:cNvSpPr/>
          <p:nvPr/>
        </p:nvSpPr>
        <p:spPr>
          <a:xfrm>
            <a:off x="7706054" y="2329586"/>
            <a:ext cx="746559" cy="362117"/>
          </a:xfrm>
          <a:prstGeom prst="rect">
            <a:avLst/>
          </a:prstGeom>
          <a:ln>
            <a:solidFill>
              <a:srgbClr val="FF3300"/>
            </a:solidFill>
          </a:ln>
        </p:spPr>
        <p:style>
          <a:lnRef idx="2">
            <a:schemeClr val="accent2"/>
          </a:lnRef>
          <a:fillRef idx="1">
            <a:schemeClr val="lt1"/>
          </a:fillRef>
          <a:effectRef idx="0">
            <a:schemeClr val="accent2"/>
          </a:effectRef>
          <a:fontRef idx="minor">
            <a:schemeClr val="dk1"/>
          </a:fontRef>
        </p:style>
        <p:txBody>
          <a:bodyPr rtlCol="0" anchor="t"/>
          <a:lstStyle/>
          <a:p>
            <a:pPr marL="12327" algn="ctr">
              <a:tabLst>
                <a:tab pos="455488" algn="l"/>
                <a:tab pos="456104" algn="l"/>
              </a:tabLst>
            </a:pPr>
            <a:r>
              <a:rPr lang="en-US" sz="1400" baseline="0" dirty="0" smtClean="0">
                <a:solidFill>
                  <a:srgbClr val="FF3300"/>
                </a:solidFill>
                <a:latin typeface="Comic Sans MS" charset="0"/>
                <a:ea typeface="Comic Sans MS" charset="0"/>
                <a:cs typeface="Comic Sans MS" charset="0"/>
              </a:rPr>
              <a:t>Nonce</a:t>
            </a:r>
            <a:endParaRPr lang="en-US" sz="1400" baseline="0" dirty="0">
              <a:solidFill>
                <a:srgbClr val="FF3300"/>
              </a:solidFill>
              <a:latin typeface="Comic Sans MS" charset="0"/>
              <a:ea typeface="Comic Sans MS" charset="0"/>
              <a:cs typeface="Comic Sans MS" charset="0"/>
            </a:endParaRPr>
          </a:p>
        </p:txBody>
      </p:sp>
      <p:sp>
        <p:nvSpPr>
          <p:cNvPr id="45" name="Rectangle 44"/>
          <p:cNvSpPr/>
          <p:nvPr/>
        </p:nvSpPr>
        <p:spPr>
          <a:xfrm>
            <a:off x="6432202" y="2323883"/>
            <a:ext cx="1124682"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marL="12327">
              <a:tabLst>
                <a:tab pos="455488" algn="l"/>
                <a:tab pos="456104" algn="l"/>
              </a:tabLst>
            </a:pPr>
            <a:r>
              <a:rPr lang="en-US" sz="1400" baseline="0" dirty="0" err="1" smtClean="0">
                <a:solidFill>
                  <a:srgbClr val="FF3300"/>
                </a:solidFill>
                <a:latin typeface="Comic Sans MS" charset="0"/>
                <a:ea typeface="Comic Sans MS" charset="0"/>
                <a:cs typeface="Comic Sans MS" charset="0"/>
              </a:rPr>
              <a:t>Prev</a:t>
            </a:r>
            <a:r>
              <a:rPr lang="en-US" sz="1400" baseline="0" dirty="0" smtClean="0">
                <a:solidFill>
                  <a:srgbClr val="000000"/>
                </a:solidFill>
                <a:latin typeface="Comic Sans MS" charset="0"/>
                <a:ea typeface="Comic Sans MS" charset="0"/>
                <a:cs typeface="Comic Sans MS" charset="0"/>
              </a:rPr>
              <a:t> </a:t>
            </a:r>
            <a:r>
              <a:rPr lang="en-US" sz="1400" baseline="0" dirty="0" smtClean="0">
                <a:solidFill>
                  <a:srgbClr val="FF3300"/>
                </a:solidFill>
                <a:latin typeface="Comic Sans MS" charset="0"/>
                <a:ea typeface="Comic Sans MS" charset="0"/>
                <a:cs typeface="Comic Sans MS" charset="0"/>
              </a:rPr>
              <a:t>Hash</a:t>
            </a:r>
            <a:endParaRPr lang="en-US" sz="1400" baseline="0" dirty="0">
              <a:solidFill>
                <a:srgbClr val="FF3300"/>
              </a:solidFill>
              <a:latin typeface="Comic Sans MS" charset="0"/>
              <a:ea typeface="Comic Sans MS" charset="0"/>
              <a:cs typeface="Comic Sans MS" charset="0"/>
            </a:endParaRPr>
          </a:p>
        </p:txBody>
      </p:sp>
    </p:spTree>
    <p:extLst>
      <p:ext uri="{BB962C8B-B14F-4D97-AF65-F5344CB8AC3E}">
        <p14:creationId xmlns:p14="http://schemas.microsoft.com/office/powerpoint/2010/main" val="1839502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ppt_x"/>
                                          </p:val>
                                        </p:tav>
                                        <p:tav tm="100000">
                                          <p:val>
                                            <p:strVal val="#ppt_x"/>
                                          </p:val>
                                        </p:tav>
                                      </p:tavLst>
                                    </p:anim>
                                    <p:anim calcmode="lin" valueType="num">
                                      <p:cBhvr additive="base">
                                        <p:cTn id="42" dur="50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500" fill="hold"/>
                                        <p:tgtEl>
                                          <p:spTgt spid="42"/>
                                        </p:tgtEl>
                                        <p:attrNameLst>
                                          <p:attrName>ppt_x</p:attrName>
                                        </p:attrNameLst>
                                      </p:cBhvr>
                                      <p:tavLst>
                                        <p:tav tm="0">
                                          <p:val>
                                            <p:strVal val="#ppt_x"/>
                                          </p:val>
                                        </p:tav>
                                        <p:tav tm="100000">
                                          <p:val>
                                            <p:strVal val="#ppt_x"/>
                                          </p:val>
                                        </p:tav>
                                      </p:tavLst>
                                    </p:anim>
                                    <p:anim calcmode="lin" valueType="num">
                                      <p:cBhvr additive="base">
                                        <p:cTn id="5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additive="base">
                                        <p:cTn id="69" dur="500" fill="hold"/>
                                        <p:tgtEl>
                                          <p:spTgt spid="45"/>
                                        </p:tgtEl>
                                        <p:attrNameLst>
                                          <p:attrName>ppt_x</p:attrName>
                                        </p:attrNameLst>
                                      </p:cBhvr>
                                      <p:tavLst>
                                        <p:tav tm="0">
                                          <p:val>
                                            <p:strVal val="#ppt_x"/>
                                          </p:val>
                                        </p:tav>
                                        <p:tav tm="100000">
                                          <p:val>
                                            <p:strVal val="#ppt_x"/>
                                          </p:val>
                                        </p:tav>
                                      </p:tavLst>
                                    </p:anim>
                                    <p:anim calcmode="lin" valueType="num">
                                      <p:cBhvr additive="base">
                                        <p:cTn id="7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500" fill="hold"/>
                                        <p:tgtEl>
                                          <p:spTgt spid="44"/>
                                        </p:tgtEl>
                                        <p:attrNameLst>
                                          <p:attrName>ppt_x</p:attrName>
                                        </p:attrNameLst>
                                      </p:cBhvr>
                                      <p:tavLst>
                                        <p:tav tm="0">
                                          <p:val>
                                            <p:strVal val="#ppt_x"/>
                                          </p:val>
                                        </p:tav>
                                        <p:tav tm="100000">
                                          <p:val>
                                            <p:strVal val="#ppt_x"/>
                                          </p:val>
                                        </p:tav>
                                      </p:tavLst>
                                    </p:anim>
                                    <p:anim calcmode="lin" valueType="num">
                                      <p:cBhvr additive="base">
                                        <p:cTn id="7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34" grpId="0" animBg="1"/>
      <p:bldP spid="35" grpId="0" animBg="1"/>
      <p:bldP spid="40" grpId="0" animBg="1"/>
      <p:bldP spid="41" grpId="0" animBg="1"/>
      <p:bldP spid="42" grpId="0" animBg="1"/>
      <p:bldP spid="43" grpId="0" animBg="1"/>
      <p:bldP spid="44" grpId="0" animBg="1"/>
      <p:bldP spid="4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Proof-of-Work</a:t>
            </a:r>
            <a:endParaRPr lang="en-US" dirty="0"/>
          </a:p>
        </p:txBody>
      </p:sp>
      <p:sp>
        <p:nvSpPr>
          <p:cNvPr id="3" name="Content Placeholder 2"/>
          <p:cNvSpPr>
            <a:spLocks noGrp="1"/>
          </p:cNvSpPr>
          <p:nvPr>
            <p:ph idx="1"/>
          </p:nvPr>
        </p:nvSpPr>
        <p:spPr/>
        <p:txBody>
          <a:bodyPr/>
          <a:lstStyle/>
          <a:p>
            <a:r>
              <a:rPr lang="en-US" dirty="0" smtClean="0"/>
              <a:t>Two incentive mechanisms</a:t>
            </a:r>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25</a:t>
            </a:fld>
            <a:endParaRPr lang="en-US" altLang="zh-CN" dirty="0"/>
          </a:p>
        </p:txBody>
      </p:sp>
      <p:grpSp>
        <p:nvGrpSpPr>
          <p:cNvPr id="5" name="Group 4"/>
          <p:cNvGrpSpPr/>
          <p:nvPr/>
        </p:nvGrpSpPr>
        <p:grpSpPr>
          <a:xfrm>
            <a:off x="2078605" y="2107187"/>
            <a:ext cx="4550796" cy="2841514"/>
            <a:chOff x="1088564" y="2220484"/>
            <a:chExt cx="2438400" cy="1371600"/>
          </a:xfrm>
        </p:grpSpPr>
        <p:sp>
          <p:nvSpPr>
            <p:cNvPr id="6" name="Rectangle 5"/>
            <p:cNvSpPr/>
            <p:nvPr/>
          </p:nvSpPr>
          <p:spPr>
            <a:xfrm>
              <a:off x="1088564" y="2220484"/>
              <a:ext cx="2438400" cy="1371600"/>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t"/>
            <a:lstStyle/>
            <a:p>
              <a:pPr marL="12327">
                <a:tabLst>
                  <a:tab pos="455488" algn="l"/>
                  <a:tab pos="456104" algn="l"/>
                </a:tabLst>
              </a:pPr>
              <a:r>
                <a:rPr lang="en-US" sz="2800" b="1" baseline="0" dirty="0">
                  <a:solidFill>
                    <a:srgbClr val="000000"/>
                  </a:solidFill>
                  <a:latin typeface="Comic Sans MS" charset="0"/>
                  <a:ea typeface="Comic Sans MS" charset="0"/>
                  <a:cs typeface="Comic Sans MS" charset="0"/>
                </a:rPr>
                <a:t>Block:</a:t>
              </a:r>
            </a:p>
            <a:p>
              <a:pPr marL="12327">
                <a:tabLst>
                  <a:tab pos="455488" algn="l"/>
                  <a:tab pos="456104" algn="l"/>
                </a:tabLst>
              </a:pPr>
              <a:endParaRPr lang="en-US" sz="2000" b="1" dirty="0">
                <a:solidFill>
                  <a:srgbClr val="000000"/>
                </a:solidFill>
                <a:latin typeface="Times New Roman" charset="0"/>
                <a:ea typeface="Times New Roman" charset="0"/>
                <a:cs typeface="Times New Roman" charset="0"/>
              </a:endParaRPr>
            </a:p>
            <a:p>
              <a:pPr marL="12327">
                <a:tabLst>
                  <a:tab pos="455488" algn="l"/>
                  <a:tab pos="456104" algn="l"/>
                </a:tabLst>
              </a:pPr>
              <a:endParaRPr lang="en-US" sz="2000" b="1" dirty="0">
                <a:solidFill>
                  <a:srgbClr val="000000"/>
                </a:solidFill>
                <a:latin typeface="Times New Roman" charset="0"/>
                <a:ea typeface="Times New Roman" charset="0"/>
                <a:cs typeface="Times New Roman" charset="0"/>
              </a:endParaRPr>
            </a:p>
            <a:p>
              <a:pPr marL="12327">
                <a:tabLst>
                  <a:tab pos="455488" algn="l"/>
                  <a:tab pos="456104" algn="l"/>
                </a:tabLst>
              </a:pPr>
              <a:endParaRPr lang="en-US" sz="2000" b="1" dirty="0">
                <a:solidFill>
                  <a:srgbClr val="000000"/>
                </a:solidFill>
                <a:latin typeface="Times New Roman" charset="0"/>
                <a:ea typeface="Times New Roman" charset="0"/>
                <a:cs typeface="Times New Roman" charset="0"/>
              </a:endParaRPr>
            </a:p>
            <a:p>
              <a:pPr marL="12327">
                <a:tabLst>
                  <a:tab pos="455488" algn="l"/>
                  <a:tab pos="456104" algn="l"/>
                </a:tabLst>
              </a:pPr>
              <a:endParaRPr lang="en-US" sz="2000" b="1" dirty="0">
                <a:solidFill>
                  <a:srgbClr val="000000"/>
                </a:solidFill>
                <a:latin typeface="Times New Roman" charset="0"/>
                <a:ea typeface="Times New Roman" charset="0"/>
                <a:cs typeface="Times New Roman" charset="0"/>
              </a:endParaRPr>
            </a:p>
          </p:txBody>
        </p:sp>
        <p:sp>
          <p:nvSpPr>
            <p:cNvPr id="7" name="Rectangle 6"/>
            <p:cNvSpPr/>
            <p:nvPr/>
          </p:nvSpPr>
          <p:spPr>
            <a:xfrm>
              <a:off x="1276673" y="2564397"/>
              <a:ext cx="861209" cy="361933"/>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ctr"/>
            <a:lstStyle/>
            <a:p>
              <a:pPr marL="12327" algn="ctr">
                <a:tabLst>
                  <a:tab pos="455488" algn="l"/>
                  <a:tab pos="456104" algn="l"/>
                </a:tabLst>
              </a:pPr>
              <a:r>
                <a:rPr lang="en-US" sz="2000" baseline="0" dirty="0" err="1" smtClean="0">
                  <a:solidFill>
                    <a:srgbClr val="000000"/>
                  </a:solidFill>
                  <a:latin typeface="Comic Sans MS" charset="0"/>
                  <a:ea typeface="Comic Sans MS" charset="0"/>
                  <a:cs typeface="Comic Sans MS" charset="0"/>
                </a:rPr>
                <a:t>Prev</a:t>
              </a:r>
              <a:r>
                <a:rPr lang="en-US" sz="2000" baseline="0" dirty="0" smtClean="0">
                  <a:solidFill>
                    <a:srgbClr val="000000"/>
                  </a:solidFill>
                  <a:latin typeface="Comic Sans MS" charset="0"/>
                  <a:ea typeface="Comic Sans MS" charset="0"/>
                  <a:cs typeface="Comic Sans MS" charset="0"/>
                </a:rPr>
                <a:t> Hash </a:t>
              </a:r>
              <a:endParaRPr lang="en-US" sz="2000" baseline="0" dirty="0">
                <a:solidFill>
                  <a:srgbClr val="000000"/>
                </a:solidFill>
                <a:latin typeface="Comic Sans MS" charset="0"/>
                <a:ea typeface="Comic Sans MS" charset="0"/>
                <a:cs typeface="Comic Sans MS" charset="0"/>
              </a:endParaRPr>
            </a:p>
          </p:txBody>
        </p:sp>
        <p:sp>
          <p:nvSpPr>
            <p:cNvPr id="8" name="Rectangle 7"/>
            <p:cNvSpPr/>
            <p:nvPr/>
          </p:nvSpPr>
          <p:spPr>
            <a:xfrm>
              <a:off x="2329016" y="2564305"/>
              <a:ext cx="669114" cy="362117"/>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ctr"/>
            <a:lstStyle/>
            <a:p>
              <a:pPr marL="12327" algn="ctr">
                <a:tabLst>
                  <a:tab pos="455488" algn="l"/>
                  <a:tab pos="456104" algn="l"/>
                </a:tabLst>
              </a:pPr>
              <a:r>
                <a:rPr lang="en-US" sz="2000" baseline="0" dirty="0" smtClean="0">
                  <a:solidFill>
                    <a:srgbClr val="000000"/>
                  </a:solidFill>
                  <a:latin typeface="Comic Sans MS" charset="0"/>
                  <a:ea typeface="Comic Sans MS" charset="0"/>
                  <a:cs typeface="Comic Sans MS" charset="0"/>
                </a:rPr>
                <a:t>Nonce</a:t>
              </a:r>
              <a:endParaRPr lang="en-US" sz="2000" baseline="0" dirty="0">
                <a:solidFill>
                  <a:srgbClr val="000000"/>
                </a:solidFill>
                <a:latin typeface="Comic Sans MS" charset="0"/>
                <a:ea typeface="Comic Sans MS" charset="0"/>
                <a:cs typeface="Comic Sans MS" charset="0"/>
              </a:endParaRPr>
            </a:p>
          </p:txBody>
        </p:sp>
        <p:sp>
          <p:nvSpPr>
            <p:cNvPr id="9" name="Rectangle 8"/>
            <p:cNvSpPr/>
            <p:nvPr/>
          </p:nvSpPr>
          <p:spPr>
            <a:xfrm>
              <a:off x="2824828" y="3203787"/>
              <a:ext cx="609600" cy="263314"/>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ctr"/>
            <a:lstStyle/>
            <a:p>
              <a:pPr marL="12327" algn="ctr">
                <a:tabLst>
                  <a:tab pos="455488" algn="l"/>
                  <a:tab pos="456104" algn="l"/>
                </a:tabLst>
              </a:pPr>
              <a:r>
                <a:rPr lang="en-US" sz="2000" baseline="0" dirty="0" err="1" smtClean="0">
                  <a:solidFill>
                    <a:srgbClr val="000000"/>
                  </a:solidFill>
                  <a:latin typeface="Comic Sans MS" charset="0"/>
                  <a:ea typeface="Comic Sans MS" charset="0"/>
                  <a:cs typeface="Comic Sans MS" charset="0"/>
                </a:rPr>
                <a:t>Txn</a:t>
              </a:r>
              <a:endParaRPr lang="en-US" sz="2000" baseline="0" dirty="0">
                <a:solidFill>
                  <a:srgbClr val="000000"/>
                </a:solidFill>
                <a:latin typeface="Comic Sans MS" charset="0"/>
                <a:ea typeface="Comic Sans MS" charset="0"/>
                <a:cs typeface="Comic Sans MS" charset="0"/>
              </a:endParaRPr>
            </a:p>
          </p:txBody>
        </p:sp>
        <p:sp>
          <p:nvSpPr>
            <p:cNvPr id="10" name="Rectangle 9"/>
            <p:cNvSpPr/>
            <p:nvPr/>
          </p:nvSpPr>
          <p:spPr>
            <a:xfrm>
              <a:off x="2002964" y="3203787"/>
              <a:ext cx="609600" cy="263313"/>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ctr"/>
            <a:lstStyle/>
            <a:p>
              <a:pPr marL="12327" algn="ctr">
                <a:tabLst>
                  <a:tab pos="455488" algn="l"/>
                  <a:tab pos="456104" algn="l"/>
                </a:tabLst>
              </a:pPr>
              <a:r>
                <a:rPr lang="en-US" sz="2000" baseline="0" dirty="0" smtClean="0">
                  <a:solidFill>
                    <a:srgbClr val="000000"/>
                  </a:solidFill>
                  <a:latin typeface="Comic Sans MS" charset="0"/>
                  <a:ea typeface="Comic Sans MS" charset="0"/>
                  <a:cs typeface="Comic Sans MS" charset="0"/>
                </a:rPr>
                <a:t>Tx2</a:t>
              </a:r>
              <a:endParaRPr lang="en-US" sz="2000" baseline="0" dirty="0">
                <a:solidFill>
                  <a:srgbClr val="000000"/>
                </a:solidFill>
                <a:latin typeface="Comic Sans MS" charset="0"/>
                <a:ea typeface="Comic Sans MS" charset="0"/>
                <a:cs typeface="Comic Sans MS" charset="0"/>
              </a:endParaRPr>
            </a:p>
          </p:txBody>
        </p:sp>
        <p:sp>
          <p:nvSpPr>
            <p:cNvPr id="11" name="Rectangle 10"/>
            <p:cNvSpPr/>
            <p:nvPr/>
          </p:nvSpPr>
          <p:spPr>
            <a:xfrm>
              <a:off x="1181100" y="3200400"/>
              <a:ext cx="609600" cy="266700"/>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rtlCol="0" anchor="ctr"/>
            <a:lstStyle/>
            <a:p>
              <a:pPr marL="12327" algn="ctr">
                <a:tabLst>
                  <a:tab pos="455488" algn="l"/>
                  <a:tab pos="456104" algn="l"/>
                </a:tabLst>
              </a:pPr>
              <a:r>
                <a:rPr lang="en-US" sz="2000" baseline="0" dirty="0" smtClean="0">
                  <a:solidFill>
                    <a:srgbClr val="000000"/>
                  </a:solidFill>
                  <a:latin typeface="Comic Sans MS" charset="0"/>
                  <a:ea typeface="Comic Sans MS" charset="0"/>
                  <a:cs typeface="Comic Sans MS" charset="0"/>
                </a:rPr>
                <a:t>Tx1</a:t>
              </a:r>
              <a:endParaRPr lang="en-US" sz="2000" baseline="0" dirty="0">
                <a:solidFill>
                  <a:srgbClr val="000000"/>
                </a:solidFill>
                <a:latin typeface="Comic Sans MS" charset="0"/>
                <a:ea typeface="Comic Sans MS" charset="0"/>
                <a:cs typeface="Comic Sans MS" charset="0"/>
              </a:endParaRPr>
            </a:p>
          </p:txBody>
        </p:sp>
      </p:grpSp>
      <p:cxnSp>
        <p:nvCxnSpPr>
          <p:cNvPr id="12" name="Straight Arrow Connector 11"/>
          <p:cNvCxnSpPr/>
          <p:nvPr/>
        </p:nvCxnSpPr>
        <p:spPr bwMode="auto">
          <a:xfrm flipV="1">
            <a:off x="2819400" y="4696532"/>
            <a:ext cx="0" cy="868526"/>
          </a:xfrm>
          <a:prstGeom prst="straightConnector1">
            <a:avLst/>
          </a:prstGeom>
          <a:solidFill>
            <a:schemeClr val="accent1"/>
          </a:solidFill>
          <a:ln w="25400" cap="flat" cmpd="sng" algn="ctr">
            <a:solidFill>
              <a:srgbClr val="000000"/>
            </a:solidFill>
            <a:prstDash val="solid"/>
            <a:round/>
            <a:headEnd type="none" w="med" len="med"/>
            <a:tailEnd type="triangle"/>
          </a:ln>
          <a:effectLst/>
        </p:spPr>
      </p:cxnSp>
      <p:sp>
        <p:nvSpPr>
          <p:cNvPr id="13" name="TextBox 12"/>
          <p:cNvSpPr txBox="1"/>
          <p:nvPr/>
        </p:nvSpPr>
        <p:spPr>
          <a:xfrm>
            <a:off x="0" y="2963735"/>
            <a:ext cx="2095500" cy="461665"/>
          </a:xfrm>
          <a:prstGeom prst="rect">
            <a:avLst/>
          </a:prstGeom>
          <a:noFill/>
        </p:spPr>
        <p:txBody>
          <a:bodyPr wrap="square" rtlCol="0">
            <a:spAutoFit/>
          </a:bodyPr>
          <a:lstStyle/>
          <a:p>
            <a:r>
              <a:rPr lang="en-US" b="1" baseline="0" dirty="0" smtClean="0">
                <a:solidFill>
                  <a:srgbClr val="000000"/>
                </a:solidFill>
                <a:latin typeface="Comic Sans MS" charset="0"/>
                <a:ea typeface="Comic Sans MS" charset="0"/>
                <a:cs typeface="Comic Sans MS" charset="0"/>
              </a:rPr>
              <a:t>block reward </a:t>
            </a:r>
          </a:p>
        </p:txBody>
      </p:sp>
      <p:sp>
        <p:nvSpPr>
          <p:cNvPr id="14" name="TextBox 13"/>
          <p:cNvSpPr txBox="1"/>
          <p:nvPr/>
        </p:nvSpPr>
        <p:spPr>
          <a:xfrm>
            <a:off x="1230944" y="5041838"/>
            <a:ext cx="570719" cy="523220"/>
          </a:xfrm>
          <a:prstGeom prst="rect">
            <a:avLst/>
          </a:prstGeom>
          <a:noFill/>
        </p:spPr>
        <p:txBody>
          <a:bodyPr wrap="square" rtlCol="0">
            <a:spAutoFit/>
          </a:bodyPr>
          <a:lstStyle/>
          <a:p>
            <a:r>
              <a:rPr lang="en-US" altLang="zh-CN" sz="2800" baseline="0" dirty="0" smtClean="0">
                <a:solidFill>
                  <a:srgbClr val="FF0000"/>
                </a:solidFill>
                <a:latin typeface="Comic Sans MS" charset="0"/>
                <a:ea typeface="Comic Sans MS" charset="0"/>
                <a:cs typeface="Comic Sans MS" charset="0"/>
              </a:rPr>
              <a:t>A</a:t>
            </a:r>
            <a:endParaRPr lang="en-US" sz="2800" baseline="0" dirty="0">
              <a:solidFill>
                <a:srgbClr val="FF0000"/>
              </a:solidFill>
              <a:latin typeface="Comic Sans MS" charset="0"/>
              <a:ea typeface="Comic Sans MS" charset="0"/>
              <a:cs typeface="Comic Sans MS" charset="0"/>
            </a:endParaRPr>
          </a:p>
        </p:txBody>
      </p:sp>
      <p:sp>
        <p:nvSpPr>
          <p:cNvPr id="16" name="TextBox 15"/>
          <p:cNvSpPr txBox="1"/>
          <p:nvPr/>
        </p:nvSpPr>
        <p:spPr>
          <a:xfrm>
            <a:off x="990600" y="5506489"/>
            <a:ext cx="3724268" cy="461665"/>
          </a:xfrm>
          <a:prstGeom prst="rect">
            <a:avLst/>
          </a:prstGeom>
          <a:noFill/>
        </p:spPr>
        <p:txBody>
          <a:bodyPr wrap="square" rtlCol="0">
            <a:spAutoFit/>
          </a:bodyPr>
          <a:lstStyle/>
          <a:p>
            <a:r>
              <a:rPr lang="en-US" baseline="0" dirty="0">
                <a:solidFill>
                  <a:srgbClr val="000000"/>
                </a:solidFill>
                <a:latin typeface="Comic Sans MS" charset="0"/>
                <a:ea typeface="Comic Sans MS" charset="0"/>
                <a:cs typeface="Comic Sans MS" charset="0"/>
              </a:rPr>
              <a:t>c</a:t>
            </a:r>
            <a:r>
              <a:rPr lang="en-US" baseline="0" dirty="0" smtClean="0">
                <a:solidFill>
                  <a:srgbClr val="000000"/>
                </a:solidFill>
                <a:latin typeface="Comic Sans MS" charset="0"/>
                <a:ea typeface="Comic Sans MS" charset="0"/>
                <a:cs typeface="Comic Sans MS" charset="0"/>
              </a:rPr>
              <a:t>reate reward coins to A</a:t>
            </a:r>
            <a:endParaRPr lang="en-US" baseline="0" dirty="0">
              <a:solidFill>
                <a:srgbClr val="000000"/>
              </a:solidFill>
              <a:latin typeface="Comic Sans MS" charset="0"/>
              <a:ea typeface="Comic Sans MS" charset="0"/>
              <a:cs typeface="Comic Sans MS" charset="0"/>
            </a:endParaRPr>
          </a:p>
        </p:txBody>
      </p:sp>
      <p:sp>
        <p:nvSpPr>
          <p:cNvPr id="17" name="TextBox 16"/>
          <p:cNvSpPr txBox="1"/>
          <p:nvPr/>
        </p:nvSpPr>
        <p:spPr>
          <a:xfrm>
            <a:off x="6723089" y="3107808"/>
            <a:ext cx="2468815" cy="830997"/>
          </a:xfrm>
          <a:prstGeom prst="rect">
            <a:avLst/>
          </a:prstGeom>
          <a:noFill/>
        </p:spPr>
        <p:txBody>
          <a:bodyPr wrap="square" rtlCol="0">
            <a:spAutoFit/>
          </a:bodyPr>
          <a:lstStyle/>
          <a:p>
            <a:r>
              <a:rPr lang="en-US" b="1" baseline="0" dirty="0">
                <a:solidFill>
                  <a:srgbClr val="000000"/>
                </a:solidFill>
                <a:latin typeface="Comic Sans MS" charset="0"/>
                <a:ea typeface="Comic Sans MS" charset="0"/>
                <a:cs typeface="Comic Sans MS" charset="0"/>
              </a:rPr>
              <a:t>t</a:t>
            </a:r>
            <a:r>
              <a:rPr lang="en-US" b="1" baseline="0" dirty="0" smtClean="0">
                <a:solidFill>
                  <a:srgbClr val="000000"/>
                </a:solidFill>
                <a:latin typeface="Comic Sans MS" charset="0"/>
                <a:ea typeface="Comic Sans MS" charset="0"/>
                <a:cs typeface="Comic Sans MS" charset="0"/>
              </a:rPr>
              <a:t>ransaction fees</a:t>
            </a:r>
            <a:endParaRPr lang="en-US" b="1" baseline="0" dirty="0">
              <a:solidFill>
                <a:srgbClr val="000000"/>
              </a:solidFill>
              <a:latin typeface="Comic Sans MS" charset="0"/>
              <a:ea typeface="Comic Sans MS" charset="0"/>
              <a:cs typeface="Comic Sans MS" charset="0"/>
            </a:endParaRPr>
          </a:p>
        </p:txBody>
      </p:sp>
      <p:sp>
        <p:nvSpPr>
          <p:cNvPr id="18" name="TextBox 17"/>
          <p:cNvSpPr txBox="1"/>
          <p:nvPr/>
        </p:nvSpPr>
        <p:spPr>
          <a:xfrm>
            <a:off x="5642436" y="5130795"/>
            <a:ext cx="3589508" cy="1569660"/>
          </a:xfrm>
          <a:prstGeom prst="rect">
            <a:avLst/>
          </a:prstGeom>
          <a:noFill/>
        </p:spPr>
        <p:txBody>
          <a:bodyPr wrap="square" rtlCol="0">
            <a:spAutoFit/>
          </a:bodyPr>
          <a:lstStyle/>
          <a:p>
            <a:r>
              <a:rPr lang="en-US" baseline="0" dirty="0" smtClean="0">
                <a:solidFill>
                  <a:srgbClr val="000000"/>
                </a:solidFill>
                <a:latin typeface="Comic Sans MS" charset="0"/>
                <a:ea typeface="Comic Sans MS" charset="0"/>
                <a:cs typeface="Comic Sans MS" charset="0"/>
              </a:rPr>
              <a:t>If the total output is less than total input, the difference is obtained by A.</a:t>
            </a:r>
            <a:endParaRPr lang="en-US" baseline="0" dirty="0">
              <a:solidFill>
                <a:srgbClr val="000000"/>
              </a:solidFill>
              <a:latin typeface="Comic Sans MS" charset="0"/>
              <a:ea typeface="Comic Sans MS" charset="0"/>
              <a:cs typeface="Comic Sans MS"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8360" y="443783"/>
            <a:ext cx="1597753" cy="2133083"/>
          </a:xfrm>
          <a:prstGeom prst="rect">
            <a:avLst/>
          </a:prstGeom>
        </p:spPr>
      </p:pic>
    </p:spTree>
    <p:extLst>
      <p:ext uri="{BB962C8B-B14F-4D97-AF65-F5344CB8AC3E}">
        <p14:creationId xmlns:p14="http://schemas.microsoft.com/office/powerpoint/2010/main" val="16191144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4160" y="212906"/>
            <a:ext cx="8001000" cy="1143000"/>
          </a:xfrm>
        </p:spPr>
        <p:txBody>
          <a:bodyPr/>
          <a:lstStyle/>
          <a:p>
            <a:r>
              <a:rPr lang="en-US" dirty="0" smtClean="0"/>
              <a:t>Blockchain </a:t>
            </a:r>
            <a:r>
              <a:rPr lang="mr-IN" dirty="0" smtClean="0"/>
              <a:t>–</a:t>
            </a:r>
            <a:r>
              <a:rPr lang="en-US" dirty="0" smtClean="0"/>
              <a:t> consistency</a:t>
            </a:r>
            <a:endParaRPr lang="en-US" dirty="0"/>
          </a:p>
        </p:txBody>
      </p:sp>
      <p:sp>
        <p:nvSpPr>
          <p:cNvPr id="3" name="Content Placeholder 2"/>
          <p:cNvSpPr>
            <a:spLocks noGrp="1"/>
          </p:cNvSpPr>
          <p:nvPr>
            <p:ph idx="1"/>
          </p:nvPr>
        </p:nvSpPr>
        <p:spPr>
          <a:xfrm>
            <a:off x="592394" y="1450258"/>
            <a:ext cx="8001000" cy="53094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smtClean="0"/>
              <a:t> </a:t>
            </a:r>
            <a:endParaRPr lang="en-US" dirty="0"/>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26</a:t>
            </a:fld>
            <a:endParaRPr lang="en-US" altLang="zh-CN" dirty="0"/>
          </a:p>
        </p:txBody>
      </p:sp>
      <p:sp>
        <p:nvSpPr>
          <p:cNvPr id="13" name="Rectangle 12"/>
          <p:cNvSpPr/>
          <p:nvPr/>
        </p:nvSpPr>
        <p:spPr>
          <a:xfrm>
            <a:off x="2968304" y="1119381"/>
            <a:ext cx="457200" cy="377409"/>
          </a:xfrm>
          <a:prstGeom prst="rect">
            <a:avLst/>
          </a:prstGeom>
          <a:solidFill>
            <a:srgbClr val="00B050"/>
          </a:solidFill>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39" name="Rectangle 38"/>
          <p:cNvSpPr/>
          <p:nvPr/>
        </p:nvSpPr>
        <p:spPr>
          <a:xfrm>
            <a:off x="2968304" y="1649257"/>
            <a:ext cx="457200" cy="374904"/>
          </a:xfrm>
          <a:prstGeom prst="rect">
            <a:avLst/>
          </a:prstGeom>
          <a:solidFill>
            <a:srgbClr val="0070C0"/>
          </a:solidFill>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50" name="Rectangle 49"/>
          <p:cNvSpPr/>
          <p:nvPr/>
        </p:nvSpPr>
        <p:spPr>
          <a:xfrm>
            <a:off x="2968304" y="2235487"/>
            <a:ext cx="457200" cy="374904"/>
          </a:xfrm>
          <a:prstGeom prst="rect">
            <a:avLst/>
          </a:prstGeom>
          <a:solidFill>
            <a:srgbClr val="660066"/>
          </a:solidFill>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52" name="Rectangle 51"/>
          <p:cNvSpPr/>
          <p:nvPr/>
        </p:nvSpPr>
        <p:spPr>
          <a:xfrm>
            <a:off x="1911327" y="1651755"/>
            <a:ext cx="457200" cy="374904"/>
          </a:xfrm>
          <a:prstGeom prst="rect">
            <a:avLst/>
          </a:prstGeom>
          <a:solidFill>
            <a:srgbClr val="000000"/>
          </a:solidFill>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54" name="Rectangle 53"/>
          <p:cNvSpPr/>
          <p:nvPr/>
        </p:nvSpPr>
        <p:spPr>
          <a:xfrm flipV="1">
            <a:off x="3916060" y="5356794"/>
            <a:ext cx="457200" cy="374904"/>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55" name="Rectangle 54"/>
          <p:cNvSpPr/>
          <p:nvPr/>
        </p:nvSpPr>
        <p:spPr>
          <a:xfrm>
            <a:off x="3916060" y="1649257"/>
            <a:ext cx="457200" cy="374904"/>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56" name="Rectangle 55"/>
          <p:cNvSpPr/>
          <p:nvPr/>
        </p:nvSpPr>
        <p:spPr>
          <a:xfrm>
            <a:off x="1911327" y="3381322"/>
            <a:ext cx="457200" cy="374904"/>
          </a:xfrm>
          <a:prstGeom prst="rect">
            <a:avLst/>
          </a:prstGeom>
          <a:solidFill>
            <a:srgbClr val="000000"/>
          </a:solidFill>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57" name="Rectangle 56"/>
          <p:cNvSpPr/>
          <p:nvPr/>
        </p:nvSpPr>
        <p:spPr>
          <a:xfrm>
            <a:off x="1911327" y="5358928"/>
            <a:ext cx="457200" cy="374904"/>
          </a:xfrm>
          <a:prstGeom prst="rect">
            <a:avLst/>
          </a:prstGeom>
          <a:solidFill>
            <a:srgbClr val="000000"/>
          </a:solidFill>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58" name="Rectangle 57"/>
          <p:cNvSpPr/>
          <p:nvPr/>
        </p:nvSpPr>
        <p:spPr>
          <a:xfrm>
            <a:off x="2957313" y="4807811"/>
            <a:ext cx="457200" cy="377409"/>
          </a:xfrm>
          <a:prstGeom prst="rect">
            <a:avLst/>
          </a:prstGeom>
          <a:solidFill>
            <a:srgbClr val="00B050"/>
          </a:solidFill>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59" name="Rectangle 58"/>
          <p:cNvSpPr/>
          <p:nvPr/>
        </p:nvSpPr>
        <p:spPr>
          <a:xfrm>
            <a:off x="2968304" y="2924502"/>
            <a:ext cx="457200" cy="377409"/>
          </a:xfrm>
          <a:prstGeom prst="rect">
            <a:avLst/>
          </a:prstGeom>
          <a:solidFill>
            <a:srgbClr val="00B050"/>
          </a:solidFill>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60" name="Rectangle 59"/>
          <p:cNvSpPr/>
          <p:nvPr/>
        </p:nvSpPr>
        <p:spPr>
          <a:xfrm>
            <a:off x="2968304" y="3537766"/>
            <a:ext cx="457200" cy="374904"/>
          </a:xfrm>
          <a:prstGeom prst="rect">
            <a:avLst/>
          </a:prstGeom>
          <a:solidFill>
            <a:srgbClr val="0070C0"/>
          </a:solidFill>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61" name="Rectangle 60"/>
          <p:cNvSpPr/>
          <p:nvPr/>
        </p:nvSpPr>
        <p:spPr>
          <a:xfrm>
            <a:off x="2957313" y="5358928"/>
            <a:ext cx="457200" cy="374904"/>
          </a:xfrm>
          <a:prstGeom prst="rect">
            <a:avLst/>
          </a:prstGeom>
          <a:solidFill>
            <a:srgbClr val="0070C0"/>
          </a:solidFill>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62" name="Rectangle 61"/>
          <p:cNvSpPr/>
          <p:nvPr/>
        </p:nvSpPr>
        <p:spPr>
          <a:xfrm>
            <a:off x="2968304" y="4149795"/>
            <a:ext cx="457200" cy="374904"/>
          </a:xfrm>
          <a:prstGeom prst="rect">
            <a:avLst/>
          </a:prstGeom>
          <a:solidFill>
            <a:srgbClr val="660066"/>
          </a:solidFill>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63" name="Rectangle 62"/>
          <p:cNvSpPr/>
          <p:nvPr/>
        </p:nvSpPr>
        <p:spPr>
          <a:xfrm>
            <a:off x="2957313" y="5941070"/>
            <a:ext cx="457200" cy="374904"/>
          </a:xfrm>
          <a:prstGeom prst="rect">
            <a:avLst/>
          </a:prstGeom>
          <a:solidFill>
            <a:srgbClr val="660066"/>
          </a:solidFill>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cxnSp>
        <p:nvCxnSpPr>
          <p:cNvPr id="21" name="Straight Arrow Connector 20"/>
          <p:cNvCxnSpPr>
            <a:stCxn id="13" idx="1"/>
          </p:cNvCxnSpPr>
          <p:nvPr/>
        </p:nvCxnSpPr>
        <p:spPr bwMode="auto">
          <a:xfrm flipH="1">
            <a:off x="2368527" y="1308086"/>
            <a:ext cx="599777" cy="558015"/>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24" name="Straight Arrow Connector 23"/>
          <p:cNvCxnSpPr>
            <a:stCxn id="60" idx="1"/>
            <a:endCxn id="56" idx="3"/>
          </p:cNvCxnSpPr>
          <p:nvPr/>
        </p:nvCxnSpPr>
        <p:spPr bwMode="auto">
          <a:xfrm flipH="1" flipV="1">
            <a:off x="2368527" y="3568774"/>
            <a:ext cx="599777" cy="156444"/>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32" name="Straight Arrow Connector 31"/>
          <p:cNvCxnSpPr>
            <a:stCxn id="63" idx="1"/>
            <a:endCxn id="57" idx="3"/>
          </p:cNvCxnSpPr>
          <p:nvPr/>
        </p:nvCxnSpPr>
        <p:spPr bwMode="auto">
          <a:xfrm flipH="1" flipV="1">
            <a:off x="2368527" y="5546380"/>
            <a:ext cx="588786" cy="582142"/>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sp>
        <p:nvSpPr>
          <p:cNvPr id="64" name="Rectangle 63"/>
          <p:cNvSpPr/>
          <p:nvPr/>
        </p:nvSpPr>
        <p:spPr>
          <a:xfrm>
            <a:off x="3916060" y="3537766"/>
            <a:ext cx="457200" cy="374904"/>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cxnSp>
        <p:nvCxnSpPr>
          <p:cNvPr id="65" name="Straight Arrow Connector 64"/>
          <p:cNvCxnSpPr>
            <a:stCxn id="55" idx="1"/>
            <a:endCxn id="39" idx="3"/>
          </p:cNvCxnSpPr>
          <p:nvPr/>
        </p:nvCxnSpPr>
        <p:spPr bwMode="auto">
          <a:xfrm flipH="1">
            <a:off x="3425504" y="1836709"/>
            <a:ext cx="490556" cy="0"/>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67" name="Straight Arrow Connector 66"/>
          <p:cNvCxnSpPr>
            <a:stCxn id="64" idx="1"/>
            <a:endCxn id="60" idx="3"/>
          </p:cNvCxnSpPr>
          <p:nvPr/>
        </p:nvCxnSpPr>
        <p:spPr bwMode="auto">
          <a:xfrm flipH="1">
            <a:off x="3425504" y="3725218"/>
            <a:ext cx="490556" cy="0"/>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69" name="Straight Arrow Connector 68"/>
          <p:cNvCxnSpPr>
            <a:stCxn id="54" idx="1"/>
            <a:endCxn id="61" idx="3"/>
          </p:cNvCxnSpPr>
          <p:nvPr/>
        </p:nvCxnSpPr>
        <p:spPr bwMode="auto">
          <a:xfrm flipH="1">
            <a:off x="3414513" y="5544246"/>
            <a:ext cx="501547" cy="2134"/>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sp>
        <p:nvSpPr>
          <p:cNvPr id="71" name="Rectangle 70"/>
          <p:cNvSpPr/>
          <p:nvPr/>
        </p:nvSpPr>
        <p:spPr>
          <a:xfrm>
            <a:off x="4723872" y="1665409"/>
            <a:ext cx="457200" cy="374904"/>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72" name="Rectangle 71"/>
          <p:cNvSpPr/>
          <p:nvPr/>
        </p:nvSpPr>
        <p:spPr>
          <a:xfrm>
            <a:off x="4723872" y="5356794"/>
            <a:ext cx="457200" cy="374904"/>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73" name="Rectangle 72"/>
          <p:cNvSpPr/>
          <p:nvPr/>
        </p:nvSpPr>
        <p:spPr>
          <a:xfrm>
            <a:off x="4723872" y="3537766"/>
            <a:ext cx="457200" cy="374904"/>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cxnSp>
        <p:nvCxnSpPr>
          <p:cNvPr id="75" name="Straight Arrow Connector 74"/>
          <p:cNvCxnSpPr>
            <a:endCxn id="55" idx="3"/>
          </p:cNvCxnSpPr>
          <p:nvPr/>
        </p:nvCxnSpPr>
        <p:spPr bwMode="auto">
          <a:xfrm flipH="1">
            <a:off x="4373260" y="1836709"/>
            <a:ext cx="35061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6" name="Straight Arrow Connector 75"/>
          <p:cNvCxnSpPr/>
          <p:nvPr/>
        </p:nvCxnSpPr>
        <p:spPr bwMode="auto">
          <a:xfrm flipH="1">
            <a:off x="4373260" y="5524673"/>
            <a:ext cx="35061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7" name="Straight Arrow Connector 76"/>
          <p:cNvCxnSpPr/>
          <p:nvPr/>
        </p:nvCxnSpPr>
        <p:spPr bwMode="auto">
          <a:xfrm flipH="1">
            <a:off x="4373260" y="3738124"/>
            <a:ext cx="35061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nvGrpSpPr>
          <p:cNvPr id="78" name="Group 77"/>
          <p:cNvGrpSpPr/>
          <p:nvPr/>
        </p:nvGrpSpPr>
        <p:grpSpPr>
          <a:xfrm>
            <a:off x="5791890" y="3481545"/>
            <a:ext cx="3269745" cy="374904"/>
            <a:chOff x="1911327" y="3381322"/>
            <a:chExt cx="3269745" cy="374904"/>
          </a:xfrm>
        </p:grpSpPr>
        <p:sp>
          <p:nvSpPr>
            <p:cNvPr id="79" name="Rectangle 78"/>
            <p:cNvSpPr/>
            <p:nvPr/>
          </p:nvSpPr>
          <p:spPr>
            <a:xfrm>
              <a:off x="1911327" y="3381322"/>
              <a:ext cx="457200" cy="374904"/>
            </a:xfrm>
            <a:prstGeom prst="rect">
              <a:avLst/>
            </a:prstGeom>
            <a:solidFill>
              <a:srgbClr val="000000"/>
            </a:solidFill>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sp>
          <p:nvSpPr>
            <p:cNvPr id="80" name="Rectangle 79"/>
            <p:cNvSpPr/>
            <p:nvPr/>
          </p:nvSpPr>
          <p:spPr>
            <a:xfrm>
              <a:off x="2968304" y="3381322"/>
              <a:ext cx="457200" cy="374904"/>
            </a:xfrm>
            <a:prstGeom prst="rect">
              <a:avLst/>
            </a:prstGeom>
            <a:solidFill>
              <a:srgbClr val="0070C0"/>
            </a:solidFill>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cxnSp>
          <p:nvCxnSpPr>
            <p:cNvPr id="81" name="Straight Arrow Connector 80"/>
            <p:cNvCxnSpPr/>
            <p:nvPr/>
          </p:nvCxnSpPr>
          <p:spPr bwMode="auto">
            <a:xfrm flipH="1">
              <a:off x="2368527" y="3568774"/>
              <a:ext cx="599777" cy="0"/>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sp>
          <p:nvSpPr>
            <p:cNvPr id="82" name="Rectangle 81"/>
            <p:cNvSpPr/>
            <p:nvPr/>
          </p:nvSpPr>
          <p:spPr>
            <a:xfrm>
              <a:off x="3916060" y="3381322"/>
              <a:ext cx="457200" cy="374904"/>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cxnSp>
          <p:nvCxnSpPr>
            <p:cNvPr id="83" name="Straight Arrow Connector 82"/>
            <p:cNvCxnSpPr/>
            <p:nvPr/>
          </p:nvCxnSpPr>
          <p:spPr bwMode="auto">
            <a:xfrm flipH="1">
              <a:off x="3425504" y="3568774"/>
              <a:ext cx="490556" cy="0"/>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sp>
          <p:nvSpPr>
            <p:cNvPr id="84" name="Rectangle 83"/>
            <p:cNvSpPr/>
            <p:nvPr/>
          </p:nvSpPr>
          <p:spPr>
            <a:xfrm>
              <a:off x="4723872" y="3381322"/>
              <a:ext cx="457200" cy="374904"/>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marL="12327" algn="ctr">
                <a:tabLst>
                  <a:tab pos="455488" algn="l"/>
                  <a:tab pos="456104" algn="l"/>
                </a:tabLst>
              </a:pPr>
              <a:endParaRPr lang="en-US" sz="2471" dirty="0">
                <a:latin typeface="+mj-lt"/>
                <a:cs typeface="Times New Roman" panose="02020603050405020304" pitchFamily="18" charset="0"/>
              </a:endParaRPr>
            </a:p>
          </p:txBody>
        </p:sp>
        <p:cxnSp>
          <p:nvCxnSpPr>
            <p:cNvPr id="85" name="Straight Arrow Connector 84"/>
            <p:cNvCxnSpPr/>
            <p:nvPr/>
          </p:nvCxnSpPr>
          <p:spPr bwMode="auto">
            <a:xfrm flipH="1">
              <a:off x="4373260" y="3568774"/>
              <a:ext cx="35061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5" name="TextBox 4"/>
          <p:cNvSpPr txBox="1"/>
          <p:nvPr/>
        </p:nvSpPr>
        <p:spPr>
          <a:xfrm>
            <a:off x="-24585" y="1685607"/>
            <a:ext cx="2042500" cy="338554"/>
          </a:xfrm>
          <a:prstGeom prst="rect">
            <a:avLst/>
          </a:prstGeom>
          <a:noFill/>
        </p:spPr>
        <p:txBody>
          <a:bodyPr wrap="square" rtlCol="0">
            <a:spAutoFit/>
          </a:bodyPr>
          <a:lstStyle/>
          <a:p>
            <a:r>
              <a:rPr lang="en-US" sz="1600" b="1" baseline="0" dirty="0" smtClean="0">
                <a:solidFill>
                  <a:srgbClr val="000000"/>
                </a:solidFill>
                <a:latin typeface="Comic Sans MS" charset="0"/>
                <a:ea typeface="Comic Sans MS" charset="0"/>
                <a:cs typeface="Comic Sans MS" charset="0"/>
              </a:rPr>
              <a:t>Alice’s Block Chain</a:t>
            </a:r>
            <a:endParaRPr lang="en-US" sz="1600" b="1" baseline="0" dirty="0">
              <a:solidFill>
                <a:srgbClr val="000000"/>
              </a:solidFill>
              <a:latin typeface="Comic Sans MS" charset="0"/>
              <a:ea typeface="Comic Sans MS" charset="0"/>
              <a:cs typeface="Comic Sans MS" charset="0"/>
            </a:endParaRPr>
          </a:p>
        </p:txBody>
      </p:sp>
      <p:sp>
        <p:nvSpPr>
          <p:cNvPr id="41" name="TextBox 40"/>
          <p:cNvSpPr txBox="1"/>
          <p:nvPr/>
        </p:nvSpPr>
        <p:spPr>
          <a:xfrm>
            <a:off x="-23662" y="3368489"/>
            <a:ext cx="1911327" cy="338554"/>
          </a:xfrm>
          <a:prstGeom prst="rect">
            <a:avLst/>
          </a:prstGeom>
          <a:noFill/>
        </p:spPr>
        <p:txBody>
          <a:bodyPr wrap="square" rtlCol="0">
            <a:spAutoFit/>
          </a:bodyPr>
          <a:lstStyle/>
          <a:p>
            <a:r>
              <a:rPr lang="en-US" sz="1600" b="1" baseline="0" dirty="0" smtClean="0">
                <a:solidFill>
                  <a:srgbClr val="000000"/>
                </a:solidFill>
                <a:latin typeface="Comic Sans MS" charset="0"/>
                <a:ea typeface="Comic Sans MS" charset="0"/>
                <a:cs typeface="Comic Sans MS" charset="0"/>
              </a:rPr>
              <a:t>Bob’s Block Chain</a:t>
            </a:r>
            <a:endParaRPr lang="en-US" sz="1600" b="1" baseline="0" dirty="0">
              <a:solidFill>
                <a:srgbClr val="000000"/>
              </a:solidFill>
              <a:latin typeface="Comic Sans MS" charset="0"/>
              <a:ea typeface="Comic Sans MS" charset="0"/>
              <a:cs typeface="Comic Sans MS" charset="0"/>
            </a:endParaRPr>
          </a:p>
        </p:txBody>
      </p:sp>
      <p:sp>
        <p:nvSpPr>
          <p:cNvPr id="42" name="TextBox 41"/>
          <p:cNvSpPr txBox="1"/>
          <p:nvPr/>
        </p:nvSpPr>
        <p:spPr>
          <a:xfrm>
            <a:off x="-19461" y="5393144"/>
            <a:ext cx="2037376" cy="338554"/>
          </a:xfrm>
          <a:prstGeom prst="rect">
            <a:avLst/>
          </a:prstGeom>
          <a:noFill/>
        </p:spPr>
        <p:txBody>
          <a:bodyPr wrap="square" rtlCol="0">
            <a:spAutoFit/>
          </a:bodyPr>
          <a:lstStyle/>
          <a:p>
            <a:r>
              <a:rPr lang="en-US" altLang="zh-CN" sz="1600" b="1" baseline="0" dirty="0" smtClean="0">
                <a:solidFill>
                  <a:srgbClr val="000000"/>
                </a:solidFill>
                <a:latin typeface="Comic Sans MS" charset="0"/>
                <a:ea typeface="Comic Sans MS" charset="0"/>
                <a:cs typeface="Comic Sans MS" charset="0"/>
              </a:rPr>
              <a:t>Miya</a:t>
            </a:r>
            <a:r>
              <a:rPr lang="en-US" sz="1600" b="1" baseline="0" dirty="0" smtClean="0">
                <a:solidFill>
                  <a:srgbClr val="000000"/>
                </a:solidFill>
                <a:latin typeface="Comic Sans MS" charset="0"/>
                <a:ea typeface="Comic Sans MS" charset="0"/>
                <a:cs typeface="Comic Sans MS" charset="0"/>
              </a:rPr>
              <a:t>’s Block Chain</a:t>
            </a:r>
            <a:endParaRPr lang="en-US" sz="1600" b="1" baseline="0" dirty="0">
              <a:solidFill>
                <a:srgbClr val="000000"/>
              </a:solidFill>
              <a:latin typeface="Comic Sans MS" charset="0"/>
              <a:ea typeface="Comic Sans MS" charset="0"/>
              <a:cs typeface="Comic Sans MS" charset="0"/>
            </a:endParaRPr>
          </a:p>
        </p:txBody>
      </p:sp>
      <p:sp>
        <p:nvSpPr>
          <p:cNvPr id="6" name="TextBox 5"/>
          <p:cNvSpPr txBox="1"/>
          <p:nvPr/>
        </p:nvSpPr>
        <p:spPr>
          <a:xfrm>
            <a:off x="1886742" y="6439045"/>
            <a:ext cx="3066258" cy="461665"/>
          </a:xfrm>
          <a:prstGeom prst="rect">
            <a:avLst/>
          </a:prstGeom>
          <a:noFill/>
        </p:spPr>
        <p:txBody>
          <a:bodyPr wrap="square" rtlCol="0">
            <a:spAutoFit/>
          </a:bodyPr>
          <a:lstStyle/>
          <a:p>
            <a:r>
              <a:rPr lang="en-US" baseline="0" dirty="0">
                <a:solidFill>
                  <a:srgbClr val="000000"/>
                </a:solidFill>
                <a:latin typeface="Comic Sans MS" charset="0"/>
                <a:ea typeface="Comic Sans MS" charset="0"/>
                <a:cs typeface="Comic Sans MS" charset="0"/>
              </a:rPr>
              <a:t>n</a:t>
            </a:r>
            <a:r>
              <a:rPr lang="en-US" baseline="0" dirty="0" smtClean="0">
                <a:solidFill>
                  <a:srgbClr val="000000"/>
                </a:solidFill>
                <a:latin typeface="Comic Sans MS" charset="0"/>
                <a:ea typeface="Comic Sans MS" charset="0"/>
                <a:cs typeface="Comic Sans MS" charset="0"/>
              </a:rPr>
              <a:t>etwork latency</a:t>
            </a:r>
            <a:endParaRPr lang="en-US" baseline="0" dirty="0">
              <a:solidFill>
                <a:srgbClr val="000000"/>
              </a:solidFill>
              <a:latin typeface="Comic Sans MS" charset="0"/>
              <a:ea typeface="Comic Sans MS" charset="0"/>
              <a:cs typeface="Comic Sans MS" charset="0"/>
            </a:endParaRPr>
          </a:p>
        </p:txBody>
      </p:sp>
      <p:sp>
        <p:nvSpPr>
          <p:cNvPr id="7" name="TextBox 6"/>
          <p:cNvSpPr txBox="1"/>
          <p:nvPr/>
        </p:nvSpPr>
        <p:spPr>
          <a:xfrm>
            <a:off x="3546100" y="5941070"/>
            <a:ext cx="5515536" cy="461665"/>
          </a:xfrm>
          <a:prstGeom prst="rect">
            <a:avLst/>
          </a:prstGeom>
          <a:noFill/>
        </p:spPr>
        <p:txBody>
          <a:bodyPr wrap="square" rtlCol="0">
            <a:spAutoFit/>
          </a:bodyPr>
          <a:lstStyle/>
          <a:p>
            <a:r>
              <a:rPr lang="en-US" baseline="0" dirty="0" smtClean="0">
                <a:latin typeface="Comic Sans MS" charset="0"/>
                <a:ea typeface="Comic Sans MS" charset="0"/>
                <a:cs typeface="Comic Sans MS" charset="0"/>
              </a:rPr>
              <a:t>The nodes choose the longest chain.</a:t>
            </a:r>
            <a:endParaRPr lang="en-US" baseline="0" dirty="0">
              <a:latin typeface="Comic Sans MS" charset="0"/>
              <a:ea typeface="Comic Sans MS" charset="0"/>
              <a:cs typeface="Comic Sans MS" charset="0"/>
            </a:endParaRPr>
          </a:p>
        </p:txBody>
      </p:sp>
    </p:spTree>
    <p:extLst>
      <p:ext uri="{BB962C8B-B14F-4D97-AF65-F5344CB8AC3E}">
        <p14:creationId xmlns:p14="http://schemas.microsoft.com/office/powerpoint/2010/main" val="5964537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ppt_x"/>
                                          </p:val>
                                        </p:tav>
                                        <p:tav tm="100000">
                                          <p:val>
                                            <p:strVal val="#ppt_x"/>
                                          </p:val>
                                        </p:tav>
                                      </p:tavLst>
                                    </p:anim>
                                    <p:anim calcmode="lin" valueType="num">
                                      <p:cBhvr additive="base">
                                        <p:cTn id="2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500" fill="hold"/>
                                        <p:tgtEl>
                                          <p:spTgt spid="50"/>
                                        </p:tgtEl>
                                        <p:attrNameLst>
                                          <p:attrName>ppt_x</p:attrName>
                                        </p:attrNameLst>
                                      </p:cBhvr>
                                      <p:tavLst>
                                        <p:tav tm="0">
                                          <p:val>
                                            <p:strVal val="#ppt_x"/>
                                          </p:val>
                                        </p:tav>
                                        <p:tav tm="100000">
                                          <p:val>
                                            <p:strVal val="#ppt_x"/>
                                          </p:val>
                                        </p:tav>
                                      </p:tavLst>
                                    </p:anim>
                                    <p:anim calcmode="lin" valueType="num">
                                      <p:cBhvr additive="base">
                                        <p:cTn id="42" dur="500" fill="hold"/>
                                        <p:tgtEl>
                                          <p:spTgt spid="5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500" fill="hold"/>
                                        <p:tgtEl>
                                          <p:spTgt spid="59"/>
                                        </p:tgtEl>
                                        <p:attrNameLst>
                                          <p:attrName>ppt_x</p:attrName>
                                        </p:attrNameLst>
                                      </p:cBhvr>
                                      <p:tavLst>
                                        <p:tav tm="0">
                                          <p:val>
                                            <p:strVal val="#ppt_x"/>
                                          </p:val>
                                        </p:tav>
                                        <p:tav tm="100000">
                                          <p:val>
                                            <p:strVal val="#ppt_x"/>
                                          </p:val>
                                        </p:tav>
                                      </p:tavLst>
                                    </p:anim>
                                    <p:anim calcmode="lin" valueType="num">
                                      <p:cBhvr additive="base">
                                        <p:cTn id="46" dur="5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additive="base">
                                        <p:cTn id="49" dur="500" fill="hold"/>
                                        <p:tgtEl>
                                          <p:spTgt spid="60"/>
                                        </p:tgtEl>
                                        <p:attrNameLst>
                                          <p:attrName>ppt_x</p:attrName>
                                        </p:attrNameLst>
                                      </p:cBhvr>
                                      <p:tavLst>
                                        <p:tav tm="0">
                                          <p:val>
                                            <p:strVal val="#ppt_x"/>
                                          </p:val>
                                        </p:tav>
                                        <p:tav tm="100000">
                                          <p:val>
                                            <p:strVal val="#ppt_x"/>
                                          </p:val>
                                        </p:tav>
                                      </p:tavLst>
                                    </p:anim>
                                    <p:anim calcmode="lin" valueType="num">
                                      <p:cBhvr additive="base">
                                        <p:cTn id="50" dur="500" fill="hold"/>
                                        <p:tgtEl>
                                          <p:spTgt spid="6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additive="base">
                                        <p:cTn id="53" dur="500" fill="hold"/>
                                        <p:tgtEl>
                                          <p:spTgt spid="62"/>
                                        </p:tgtEl>
                                        <p:attrNameLst>
                                          <p:attrName>ppt_x</p:attrName>
                                        </p:attrNameLst>
                                      </p:cBhvr>
                                      <p:tavLst>
                                        <p:tav tm="0">
                                          <p:val>
                                            <p:strVal val="#ppt_x"/>
                                          </p:val>
                                        </p:tav>
                                        <p:tav tm="100000">
                                          <p:val>
                                            <p:strVal val="#ppt_x"/>
                                          </p:val>
                                        </p:tav>
                                      </p:tavLst>
                                    </p:anim>
                                    <p:anim calcmode="lin" valueType="num">
                                      <p:cBhvr additive="base">
                                        <p:cTn id="54" dur="500" fill="hold"/>
                                        <p:tgtEl>
                                          <p:spTgt spid="6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additive="base">
                                        <p:cTn id="57" dur="500" fill="hold"/>
                                        <p:tgtEl>
                                          <p:spTgt spid="58"/>
                                        </p:tgtEl>
                                        <p:attrNameLst>
                                          <p:attrName>ppt_x</p:attrName>
                                        </p:attrNameLst>
                                      </p:cBhvr>
                                      <p:tavLst>
                                        <p:tav tm="0">
                                          <p:val>
                                            <p:strVal val="#ppt_x"/>
                                          </p:val>
                                        </p:tav>
                                        <p:tav tm="100000">
                                          <p:val>
                                            <p:strVal val="#ppt_x"/>
                                          </p:val>
                                        </p:tav>
                                      </p:tavLst>
                                    </p:anim>
                                    <p:anim calcmode="lin" valueType="num">
                                      <p:cBhvr additive="base">
                                        <p:cTn id="58" dur="500" fill="hold"/>
                                        <p:tgtEl>
                                          <p:spTgt spid="5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additive="base">
                                        <p:cTn id="61" dur="500" fill="hold"/>
                                        <p:tgtEl>
                                          <p:spTgt spid="61"/>
                                        </p:tgtEl>
                                        <p:attrNameLst>
                                          <p:attrName>ppt_x</p:attrName>
                                        </p:attrNameLst>
                                      </p:cBhvr>
                                      <p:tavLst>
                                        <p:tav tm="0">
                                          <p:val>
                                            <p:strVal val="#ppt_x"/>
                                          </p:val>
                                        </p:tav>
                                        <p:tav tm="100000">
                                          <p:val>
                                            <p:strVal val="#ppt_x"/>
                                          </p:val>
                                        </p:tav>
                                      </p:tavLst>
                                    </p:anim>
                                    <p:anim calcmode="lin" valueType="num">
                                      <p:cBhvr additive="base">
                                        <p:cTn id="62" dur="500" fill="hold"/>
                                        <p:tgtEl>
                                          <p:spTgt spid="6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additive="base">
                                        <p:cTn id="65" dur="500" fill="hold"/>
                                        <p:tgtEl>
                                          <p:spTgt spid="63"/>
                                        </p:tgtEl>
                                        <p:attrNameLst>
                                          <p:attrName>ppt_x</p:attrName>
                                        </p:attrNameLst>
                                      </p:cBhvr>
                                      <p:tavLst>
                                        <p:tav tm="0">
                                          <p:val>
                                            <p:strVal val="#ppt_x"/>
                                          </p:val>
                                        </p:tav>
                                        <p:tav tm="100000">
                                          <p:val>
                                            <p:strVal val="#ppt_x"/>
                                          </p:val>
                                        </p:tav>
                                      </p:tavLst>
                                    </p:anim>
                                    <p:anim calcmode="lin" valueType="num">
                                      <p:cBhvr additive="base">
                                        <p:cTn id="6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500" fill="hold"/>
                                        <p:tgtEl>
                                          <p:spTgt spid="6"/>
                                        </p:tgtEl>
                                        <p:attrNameLst>
                                          <p:attrName>ppt_x</p:attrName>
                                        </p:attrNameLst>
                                      </p:cBhvr>
                                      <p:tavLst>
                                        <p:tav tm="0">
                                          <p:val>
                                            <p:strVal val="#ppt_x"/>
                                          </p:val>
                                        </p:tav>
                                        <p:tav tm="100000">
                                          <p:val>
                                            <p:strVal val="#ppt_x"/>
                                          </p:val>
                                        </p:tav>
                                      </p:tavLst>
                                    </p:anim>
                                    <p:anim calcmode="lin" valueType="num">
                                      <p:cBhvr additive="base">
                                        <p:cTn id="7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ppt_x"/>
                                          </p:val>
                                        </p:tav>
                                        <p:tav tm="100000">
                                          <p:val>
                                            <p:strVal val="#ppt_x"/>
                                          </p:val>
                                        </p:tav>
                                      </p:tavLst>
                                    </p:anim>
                                    <p:anim calcmode="lin" valueType="num">
                                      <p:cBhvr additive="base">
                                        <p:cTn id="78" dur="500" fill="hold"/>
                                        <p:tgtEl>
                                          <p:spTgt spid="32"/>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ppt_x"/>
                                          </p:val>
                                        </p:tav>
                                        <p:tav tm="100000">
                                          <p:val>
                                            <p:strVal val="#ppt_x"/>
                                          </p:val>
                                        </p:tav>
                                      </p:tavLst>
                                    </p:anim>
                                    <p:anim calcmode="lin" valueType="num">
                                      <p:cBhvr additive="base">
                                        <p:cTn id="82" dur="500" fill="hold"/>
                                        <p:tgtEl>
                                          <p:spTgt spid="24"/>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69"/>
                                        </p:tgtEl>
                                        <p:attrNameLst>
                                          <p:attrName>style.visibility</p:attrName>
                                        </p:attrNameLst>
                                      </p:cBhvr>
                                      <p:to>
                                        <p:strVal val="visible"/>
                                      </p:to>
                                    </p:set>
                                    <p:anim calcmode="lin" valueType="num">
                                      <p:cBhvr additive="base">
                                        <p:cTn id="91" dur="500" fill="hold"/>
                                        <p:tgtEl>
                                          <p:spTgt spid="69"/>
                                        </p:tgtEl>
                                        <p:attrNameLst>
                                          <p:attrName>ppt_x</p:attrName>
                                        </p:attrNameLst>
                                      </p:cBhvr>
                                      <p:tavLst>
                                        <p:tav tm="0">
                                          <p:val>
                                            <p:strVal val="#ppt_x"/>
                                          </p:val>
                                        </p:tav>
                                        <p:tav tm="100000">
                                          <p:val>
                                            <p:strVal val="#ppt_x"/>
                                          </p:val>
                                        </p:tav>
                                      </p:tavLst>
                                    </p:anim>
                                    <p:anim calcmode="lin" valueType="num">
                                      <p:cBhvr additive="base">
                                        <p:cTn id="92" dur="500" fill="hold"/>
                                        <p:tgtEl>
                                          <p:spTgt spid="69"/>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67"/>
                                        </p:tgtEl>
                                        <p:attrNameLst>
                                          <p:attrName>style.visibility</p:attrName>
                                        </p:attrNameLst>
                                      </p:cBhvr>
                                      <p:to>
                                        <p:strVal val="visible"/>
                                      </p:to>
                                    </p:set>
                                    <p:anim calcmode="lin" valueType="num">
                                      <p:cBhvr additive="base">
                                        <p:cTn id="95" dur="500" fill="hold"/>
                                        <p:tgtEl>
                                          <p:spTgt spid="67"/>
                                        </p:tgtEl>
                                        <p:attrNameLst>
                                          <p:attrName>ppt_x</p:attrName>
                                        </p:attrNameLst>
                                      </p:cBhvr>
                                      <p:tavLst>
                                        <p:tav tm="0">
                                          <p:val>
                                            <p:strVal val="#ppt_x"/>
                                          </p:val>
                                        </p:tav>
                                        <p:tav tm="100000">
                                          <p:val>
                                            <p:strVal val="#ppt_x"/>
                                          </p:val>
                                        </p:tav>
                                      </p:tavLst>
                                    </p:anim>
                                    <p:anim calcmode="lin" valueType="num">
                                      <p:cBhvr additive="base">
                                        <p:cTn id="96" dur="500" fill="hold"/>
                                        <p:tgtEl>
                                          <p:spTgt spid="67"/>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65"/>
                                        </p:tgtEl>
                                        <p:attrNameLst>
                                          <p:attrName>style.visibility</p:attrName>
                                        </p:attrNameLst>
                                      </p:cBhvr>
                                      <p:to>
                                        <p:strVal val="visible"/>
                                      </p:to>
                                    </p:set>
                                    <p:anim calcmode="lin" valueType="num">
                                      <p:cBhvr additive="base">
                                        <p:cTn id="99" dur="500" fill="hold"/>
                                        <p:tgtEl>
                                          <p:spTgt spid="65"/>
                                        </p:tgtEl>
                                        <p:attrNameLst>
                                          <p:attrName>ppt_x</p:attrName>
                                        </p:attrNameLst>
                                      </p:cBhvr>
                                      <p:tavLst>
                                        <p:tav tm="0">
                                          <p:val>
                                            <p:strVal val="#ppt_x"/>
                                          </p:val>
                                        </p:tav>
                                        <p:tav tm="100000">
                                          <p:val>
                                            <p:strVal val="#ppt_x"/>
                                          </p:val>
                                        </p:tav>
                                      </p:tavLst>
                                    </p:anim>
                                    <p:anim calcmode="lin" valueType="num">
                                      <p:cBhvr additive="base">
                                        <p:cTn id="100" dur="500" fill="hold"/>
                                        <p:tgtEl>
                                          <p:spTgt spid="6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55"/>
                                        </p:tgtEl>
                                        <p:attrNameLst>
                                          <p:attrName>style.visibility</p:attrName>
                                        </p:attrNameLst>
                                      </p:cBhvr>
                                      <p:to>
                                        <p:strVal val="visible"/>
                                      </p:to>
                                    </p:set>
                                    <p:anim calcmode="lin" valueType="num">
                                      <p:cBhvr additive="base">
                                        <p:cTn id="103" dur="500" fill="hold"/>
                                        <p:tgtEl>
                                          <p:spTgt spid="55"/>
                                        </p:tgtEl>
                                        <p:attrNameLst>
                                          <p:attrName>ppt_x</p:attrName>
                                        </p:attrNameLst>
                                      </p:cBhvr>
                                      <p:tavLst>
                                        <p:tav tm="0">
                                          <p:val>
                                            <p:strVal val="#ppt_x"/>
                                          </p:val>
                                        </p:tav>
                                        <p:tav tm="100000">
                                          <p:val>
                                            <p:strVal val="#ppt_x"/>
                                          </p:val>
                                        </p:tav>
                                      </p:tavLst>
                                    </p:anim>
                                    <p:anim calcmode="lin" valueType="num">
                                      <p:cBhvr additive="base">
                                        <p:cTn id="104" dur="500" fill="hold"/>
                                        <p:tgtEl>
                                          <p:spTgt spid="5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64"/>
                                        </p:tgtEl>
                                        <p:attrNameLst>
                                          <p:attrName>style.visibility</p:attrName>
                                        </p:attrNameLst>
                                      </p:cBhvr>
                                      <p:to>
                                        <p:strVal val="visible"/>
                                      </p:to>
                                    </p:set>
                                    <p:anim calcmode="lin" valueType="num">
                                      <p:cBhvr additive="base">
                                        <p:cTn id="107" dur="500" fill="hold"/>
                                        <p:tgtEl>
                                          <p:spTgt spid="64"/>
                                        </p:tgtEl>
                                        <p:attrNameLst>
                                          <p:attrName>ppt_x</p:attrName>
                                        </p:attrNameLst>
                                      </p:cBhvr>
                                      <p:tavLst>
                                        <p:tav tm="0">
                                          <p:val>
                                            <p:strVal val="#ppt_x"/>
                                          </p:val>
                                        </p:tav>
                                        <p:tav tm="100000">
                                          <p:val>
                                            <p:strVal val="#ppt_x"/>
                                          </p:val>
                                        </p:tav>
                                      </p:tavLst>
                                    </p:anim>
                                    <p:anim calcmode="lin" valueType="num">
                                      <p:cBhvr additive="base">
                                        <p:cTn id="108" dur="500" fill="hold"/>
                                        <p:tgtEl>
                                          <p:spTgt spid="6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500" fill="hold"/>
                                        <p:tgtEl>
                                          <p:spTgt spid="54"/>
                                        </p:tgtEl>
                                        <p:attrNameLst>
                                          <p:attrName>ppt_x</p:attrName>
                                        </p:attrNameLst>
                                      </p:cBhvr>
                                      <p:tavLst>
                                        <p:tav tm="0">
                                          <p:val>
                                            <p:strVal val="#ppt_x"/>
                                          </p:val>
                                        </p:tav>
                                        <p:tav tm="100000">
                                          <p:val>
                                            <p:strVal val="#ppt_x"/>
                                          </p:val>
                                        </p:tav>
                                      </p:tavLst>
                                    </p:anim>
                                    <p:anim calcmode="lin" valueType="num">
                                      <p:cBhvr additive="base">
                                        <p:cTn id="11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75"/>
                                        </p:tgtEl>
                                        <p:attrNameLst>
                                          <p:attrName>style.visibility</p:attrName>
                                        </p:attrNameLst>
                                      </p:cBhvr>
                                      <p:to>
                                        <p:strVal val="visible"/>
                                      </p:to>
                                    </p:set>
                                    <p:anim calcmode="lin" valueType="num">
                                      <p:cBhvr additive="base">
                                        <p:cTn id="117" dur="500" fill="hold"/>
                                        <p:tgtEl>
                                          <p:spTgt spid="75"/>
                                        </p:tgtEl>
                                        <p:attrNameLst>
                                          <p:attrName>ppt_x</p:attrName>
                                        </p:attrNameLst>
                                      </p:cBhvr>
                                      <p:tavLst>
                                        <p:tav tm="0">
                                          <p:val>
                                            <p:strVal val="#ppt_x"/>
                                          </p:val>
                                        </p:tav>
                                        <p:tav tm="100000">
                                          <p:val>
                                            <p:strVal val="#ppt_x"/>
                                          </p:val>
                                        </p:tav>
                                      </p:tavLst>
                                    </p:anim>
                                    <p:anim calcmode="lin" valueType="num">
                                      <p:cBhvr additive="base">
                                        <p:cTn id="118" dur="500" fill="hold"/>
                                        <p:tgtEl>
                                          <p:spTgt spid="75"/>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71"/>
                                        </p:tgtEl>
                                        <p:attrNameLst>
                                          <p:attrName>style.visibility</p:attrName>
                                        </p:attrNameLst>
                                      </p:cBhvr>
                                      <p:to>
                                        <p:strVal val="visible"/>
                                      </p:to>
                                    </p:set>
                                    <p:anim calcmode="lin" valueType="num">
                                      <p:cBhvr additive="base">
                                        <p:cTn id="121" dur="500" fill="hold"/>
                                        <p:tgtEl>
                                          <p:spTgt spid="71"/>
                                        </p:tgtEl>
                                        <p:attrNameLst>
                                          <p:attrName>ppt_x</p:attrName>
                                        </p:attrNameLst>
                                      </p:cBhvr>
                                      <p:tavLst>
                                        <p:tav tm="0">
                                          <p:val>
                                            <p:strVal val="#ppt_x"/>
                                          </p:val>
                                        </p:tav>
                                        <p:tav tm="100000">
                                          <p:val>
                                            <p:strVal val="#ppt_x"/>
                                          </p:val>
                                        </p:tav>
                                      </p:tavLst>
                                    </p:anim>
                                    <p:anim calcmode="lin" valueType="num">
                                      <p:cBhvr additive="base">
                                        <p:cTn id="122" dur="500" fill="hold"/>
                                        <p:tgtEl>
                                          <p:spTgt spid="71"/>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500" fill="hold"/>
                                        <p:tgtEl>
                                          <p:spTgt spid="77"/>
                                        </p:tgtEl>
                                        <p:attrNameLst>
                                          <p:attrName>ppt_x</p:attrName>
                                        </p:attrNameLst>
                                      </p:cBhvr>
                                      <p:tavLst>
                                        <p:tav tm="0">
                                          <p:val>
                                            <p:strVal val="#ppt_x"/>
                                          </p:val>
                                        </p:tav>
                                        <p:tav tm="100000">
                                          <p:val>
                                            <p:strVal val="#ppt_x"/>
                                          </p:val>
                                        </p:tav>
                                      </p:tavLst>
                                    </p:anim>
                                    <p:anim calcmode="lin" valueType="num">
                                      <p:cBhvr additive="base">
                                        <p:cTn id="126" dur="500" fill="hold"/>
                                        <p:tgtEl>
                                          <p:spTgt spid="77"/>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73"/>
                                        </p:tgtEl>
                                        <p:attrNameLst>
                                          <p:attrName>style.visibility</p:attrName>
                                        </p:attrNameLst>
                                      </p:cBhvr>
                                      <p:to>
                                        <p:strVal val="visible"/>
                                      </p:to>
                                    </p:set>
                                    <p:anim calcmode="lin" valueType="num">
                                      <p:cBhvr additive="base">
                                        <p:cTn id="129" dur="500" fill="hold"/>
                                        <p:tgtEl>
                                          <p:spTgt spid="73"/>
                                        </p:tgtEl>
                                        <p:attrNameLst>
                                          <p:attrName>ppt_x</p:attrName>
                                        </p:attrNameLst>
                                      </p:cBhvr>
                                      <p:tavLst>
                                        <p:tav tm="0">
                                          <p:val>
                                            <p:strVal val="#ppt_x"/>
                                          </p:val>
                                        </p:tav>
                                        <p:tav tm="100000">
                                          <p:val>
                                            <p:strVal val="#ppt_x"/>
                                          </p:val>
                                        </p:tav>
                                      </p:tavLst>
                                    </p:anim>
                                    <p:anim calcmode="lin" valueType="num">
                                      <p:cBhvr additive="base">
                                        <p:cTn id="130" dur="500" fill="hold"/>
                                        <p:tgtEl>
                                          <p:spTgt spid="73"/>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additive="base">
                                        <p:cTn id="133" dur="500" fill="hold"/>
                                        <p:tgtEl>
                                          <p:spTgt spid="76"/>
                                        </p:tgtEl>
                                        <p:attrNameLst>
                                          <p:attrName>ppt_x</p:attrName>
                                        </p:attrNameLst>
                                      </p:cBhvr>
                                      <p:tavLst>
                                        <p:tav tm="0">
                                          <p:val>
                                            <p:strVal val="#ppt_x"/>
                                          </p:val>
                                        </p:tav>
                                        <p:tav tm="100000">
                                          <p:val>
                                            <p:strVal val="#ppt_x"/>
                                          </p:val>
                                        </p:tav>
                                      </p:tavLst>
                                    </p:anim>
                                    <p:anim calcmode="lin" valueType="num">
                                      <p:cBhvr additive="base">
                                        <p:cTn id="134" dur="500" fill="hold"/>
                                        <p:tgtEl>
                                          <p:spTgt spid="76"/>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72"/>
                                        </p:tgtEl>
                                        <p:attrNameLst>
                                          <p:attrName>style.visibility</p:attrName>
                                        </p:attrNameLst>
                                      </p:cBhvr>
                                      <p:to>
                                        <p:strVal val="visible"/>
                                      </p:to>
                                    </p:set>
                                    <p:anim calcmode="lin" valueType="num">
                                      <p:cBhvr additive="base">
                                        <p:cTn id="137" dur="500" fill="hold"/>
                                        <p:tgtEl>
                                          <p:spTgt spid="72"/>
                                        </p:tgtEl>
                                        <p:attrNameLst>
                                          <p:attrName>ppt_x</p:attrName>
                                        </p:attrNameLst>
                                      </p:cBhvr>
                                      <p:tavLst>
                                        <p:tav tm="0">
                                          <p:val>
                                            <p:strVal val="#ppt_x"/>
                                          </p:val>
                                        </p:tav>
                                        <p:tav tm="100000">
                                          <p:val>
                                            <p:strVal val="#ppt_x"/>
                                          </p:val>
                                        </p:tav>
                                      </p:tavLst>
                                    </p:anim>
                                    <p:anim calcmode="lin" valueType="num">
                                      <p:cBhvr additive="base">
                                        <p:cTn id="13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7"/>
                                        </p:tgtEl>
                                        <p:attrNameLst>
                                          <p:attrName>style.visibility</p:attrName>
                                        </p:attrNameLst>
                                      </p:cBhvr>
                                      <p:to>
                                        <p:strVal val="visible"/>
                                      </p:to>
                                    </p:set>
                                    <p:anim calcmode="lin" valueType="num">
                                      <p:cBhvr additive="base">
                                        <p:cTn id="143" dur="500" fill="hold"/>
                                        <p:tgtEl>
                                          <p:spTgt spid="7"/>
                                        </p:tgtEl>
                                        <p:attrNameLst>
                                          <p:attrName>ppt_x</p:attrName>
                                        </p:attrNameLst>
                                      </p:cBhvr>
                                      <p:tavLst>
                                        <p:tav tm="0">
                                          <p:val>
                                            <p:strVal val="#ppt_x"/>
                                          </p:val>
                                        </p:tav>
                                        <p:tav tm="100000">
                                          <p:val>
                                            <p:strVal val="#ppt_x"/>
                                          </p:val>
                                        </p:tav>
                                      </p:tavLst>
                                    </p:anim>
                                    <p:anim calcmode="lin" valueType="num">
                                      <p:cBhvr additive="base">
                                        <p:cTn id="1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nodeType="clickEffect">
                                  <p:stCondLst>
                                    <p:cond delay="0"/>
                                  </p:stCondLst>
                                  <p:childTnLst>
                                    <p:set>
                                      <p:cBhvr>
                                        <p:cTn id="148" dur="1" fill="hold">
                                          <p:stCondLst>
                                            <p:cond delay="0"/>
                                          </p:stCondLst>
                                        </p:cTn>
                                        <p:tgtEl>
                                          <p:spTgt spid="78"/>
                                        </p:tgtEl>
                                        <p:attrNameLst>
                                          <p:attrName>style.visibility</p:attrName>
                                        </p:attrNameLst>
                                      </p:cBhvr>
                                      <p:to>
                                        <p:strVal val="visible"/>
                                      </p:to>
                                    </p:set>
                                    <p:anim calcmode="lin" valueType="num">
                                      <p:cBhvr additive="base">
                                        <p:cTn id="149" dur="500" fill="hold"/>
                                        <p:tgtEl>
                                          <p:spTgt spid="78"/>
                                        </p:tgtEl>
                                        <p:attrNameLst>
                                          <p:attrName>ppt_x</p:attrName>
                                        </p:attrNameLst>
                                      </p:cBhvr>
                                      <p:tavLst>
                                        <p:tav tm="0">
                                          <p:val>
                                            <p:strVal val="#ppt_x"/>
                                          </p:val>
                                        </p:tav>
                                        <p:tav tm="100000">
                                          <p:val>
                                            <p:strVal val="#ppt_x"/>
                                          </p:val>
                                        </p:tav>
                                      </p:tavLst>
                                    </p:anim>
                                    <p:anim calcmode="lin" valueType="num">
                                      <p:cBhvr additive="base">
                                        <p:cTn id="150"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9" grpId="0" animBg="1"/>
      <p:bldP spid="50" grpId="0" animBg="1"/>
      <p:bldP spid="52"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71" grpId="0" animBg="1"/>
      <p:bldP spid="72" grpId="0" animBg="1"/>
      <p:bldP spid="73" grpId="0" animBg="1"/>
      <p:bldP spid="5" grpId="0"/>
      <p:bldP spid="41" grpId="0"/>
      <p:bldP spid="42"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01000" cy="1066800"/>
          </a:xfrm>
        </p:spPr>
        <p:txBody>
          <a:bodyPr/>
          <a:lstStyle/>
          <a:p>
            <a:r>
              <a:rPr lang="en-US" dirty="0" smtClean="0"/>
              <a:t>Overview of the Bitcoin network</a:t>
            </a:r>
            <a:endParaRPr lang="en-US" dirty="0"/>
          </a:p>
        </p:txBody>
      </p:sp>
      <p:sp>
        <p:nvSpPr>
          <p:cNvPr id="3" name="Content Placeholder 2"/>
          <p:cNvSpPr>
            <a:spLocks noGrp="1"/>
          </p:cNvSpPr>
          <p:nvPr>
            <p:ph idx="1"/>
          </p:nvPr>
        </p:nvSpPr>
        <p:spPr>
          <a:xfrm>
            <a:off x="592394" y="1450258"/>
            <a:ext cx="8001000" cy="4798142"/>
          </a:xfrm>
        </p:spPr>
        <p:txBody>
          <a:bodyPr/>
          <a:lstStyle/>
          <a:p>
            <a:r>
              <a:rPr lang="en-US" sz="2600" dirty="0" smtClean="0"/>
              <a:t>New transactions are broadcast to all nodes</a:t>
            </a:r>
          </a:p>
          <a:p>
            <a:r>
              <a:rPr lang="en-US" sz="2600" dirty="0" smtClean="0"/>
              <a:t>Each node collects new transactions into a block.</a:t>
            </a:r>
          </a:p>
          <a:p>
            <a:r>
              <a:rPr lang="en-US" sz="2600" dirty="0" smtClean="0"/>
              <a:t>Each node works on finding a difficulty proof-of-work for its block.</a:t>
            </a:r>
          </a:p>
          <a:p>
            <a:r>
              <a:rPr lang="en-US" sz="2600" dirty="0" smtClean="0">
                <a:solidFill>
                  <a:srgbClr val="FF0000"/>
                </a:solidFill>
              </a:rPr>
              <a:t>When a node finds a proof-of-work, it broadcasts the block to all nodes.</a:t>
            </a:r>
          </a:p>
          <a:p>
            <a:r>
              <a:rPr lang="en-US" sz="2600" dirty="0" smtClean="0"/>
              <a:t>Nodes accept the block only if all transactions in it are valid and not already spent. </a:t>
            </a:r>
          </a:p>
          <a:p>
            <a:r>
              <a:rPr lang="en-US" sz="2600" dirty="0"/>
              <a:t>Nodes express their acceptance of the block by working on creating the next block in </a:t>
            </a:r>
            <a:r>
              <a:rPr lang="en-US" sz="2600" dirty="0" smtClean="0"/>
              <a:t>thin</a:t>
            </a:r>
            <a:r>
              <a:rPr lang="en-US" sz="2600" dirty="0"/>
              <a:t>, using the hash of the accepted block as the previous hash</a:t>
            </a:r>
            <a:r>
              <a:rPr lang="en-US" sz="2600" dirty="0" smtClean="0"/>
              <a:t>.</a:t>
            </a:r>
          </a:p>
        </p:txBody>
      </p:sp>
      <p:sp>
        <p:nvSpPr>
          <p:cNvPr id="4" name="Date Placeholder 3"/>
          <p:cNvSpPr>
            <a:spLocks noGrp="1"/>
          </p:cNvSpPr>
          <p:nvPr>
            <p:ph type="dt" sz="half" idx="10"/>
          </p:nvPr>
        </p:nvSpPr>
        <p:spPr/>
        <p:txBody>
          <a:bodyPr/>
          <a:lstStyle/>
          <a:p>
            <a:pPr>
              <a:defRPr/>
            </a:pPr>
            <a:r>
              <a:rPr lang="en-US" altLang="zh-CN" dirty="0" smtClean="0"/>
              <a:t>10</a:t>
            </a:r>
            <a:endParaRPr lang="en-US" altLang="zh-CN" dirty="0"/>
          </a:p>
        </p:txBody>
      </p:sp>
    </p:spTree>
    <p:extLst>
      <p:ext uri="{BB962C8B-B14F-4D97-AF65-F5344CB8AC3E}">
        <p14:creationId xmlns:p14="http://schemas.microsoft.com/office/powerpoint/2010/main" val="21315034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of Blockchain</a:t>
            </a:r>
            <a:endParaRPr lang="en-US" dirty="0"/>
          </a:p>
        </p:txBody>
      </p:sp>
      <p:sp>
        <p:nvSpPr>
          <p:cNvPr id="3" name="Content Placeholder 2"/>
          <p:cNvSpPr>
            <a:spLocks noGrp="1"/>
          </p:cNvSpPr>
          <p:nvPr>
            <p:ph idx="1"/>
          </p:nvPr>
        </p:nvSpPr>
        <p:spPr/>
        <p:txBody>
          <a:bodyPr/>
          <a:lstStyle/>
          <a:p>
            <a:r>
              <a:rPr lang="en-US" dirty="0" smtClean="0"/>
              <a:t>Blockchain can use proof-of-work to record a public history of transactions to guarantee the security of the whole network.</a:t>
            </a:r>
          </a:p>
          <a:p>
            <a:r>
              <a:rPr lang="en-US" dirty="0" smtClean="0"/>
              <a:t>Blockchain can deal with the double-spending problem.</a:t>
            </a:r>
          </a:p>
          <a:p>
            <a:r>
              <a:rPr lang="en-US" dirty="0" smtClean="0"/>
              <a:t>Blockchain can be used in many applications for security. </a:t>
            </a:r>
            <a:endParaRPr lang="en-US" dirty="0"/>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28</a:t>
            </a:fld>
            <a:endParaRPr lang="en-US" altLang="zh-CN" dirty="0"/>
          </a:p>
        </p:txBody>
      </p:sp>
    </p:spTree>
    <p:extLst>
      <p:ext uri="{BB962C8B-B14F-4D97-AF65-F5344CB8AC3E}">
        <p14:creationId xmlns:p14="http://schemas.microsoft.com/office/powerpoint/2010/main" val="3175207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en-US" dirty="0"/>
          </a:p>
        </p:txBody>
      </p:sp>
      <p:sp>
        <p:nvSpPr>
          <p:cNvPr id="3" name="Content Placeholder 2"/>
          <p:cNvSpPr>
            <a:spLocks noGrp="1"/>
          </p:cNvSpPr>
          <p:nvPr>
            <p:ph idx="1"/>
          </p:nvPr>
        </p:nvSpPr>
        <p:spPr>
          <a:xfrm>
            <a:off x="609600" y="1479176"/>
            <a:ext cx="8001000" cy="41148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a:t>
            </a:r>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29</a:t>
            </a:fld>
            <a:endParaRPr lang="en-US" altLang="zh-CN" dirty="0"/>
          </a:p>
        </p:txBody>
      </p:sp>
      <p:graphicFrame>
        <p:nvGraphicFramePr>
          <p:cNvPr id="6" name="Diagram 5"/>
          <p:cNvGraphicFramePr/>
          <p:nvPr>
            <p:extLst>
              <p:ext uri="{D42A27DB-BD31-4B8C-83A1-F6EECF244321}">
                <p14:modId xmlns:p14="http://schemas.microsoft.com/office/powerpoint/2010/main" val="290873783"/>
              </p:ext>
            </p:extLst>
          </p:nvPr>
        </p:nvGraphicFramePr>
        <p:xfrm>
          <a:off x="1066800" y="1447800"/>
          <a:ext cx="7086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191399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3</a:t>
            </a:fld>
            <a:endParaRPr lang="en-US" altLang="zh-CN"/>
          </a:p>
        </p:txBody>
      </p:sp>
      <p:sp>
        <p:nvSpPr>
          <p:cNvPr id="7" name="Title 1"/>
          <p:cNvSpPr>
            <a:spLocks noGrp="1"/>
          </p:cNvSpPr>
          <p:nvPr>
            <p:ph type="title"/>
          </p:nvPr>
        </p:nvSpPr>
        <p:spPr>
          <a:xfrm>
            <a:off x="609600" y="304800"/>
            <a:ext cx="8001000" cy="1143000"/>
          </a:xfrm>
        </p:spPr>
        <p:txBody>
          <a:bodyPr/>
          <a:lstStyle/>
          <a:p>
            <a:r>
              <a:rPr lang="en-US" dirty="0" smtClean="0"/>
              <a:t>Background</a:t>
            </a:r>
            <a:endParaRPr lang="en-US" dirty="0"/>
          </a:p>
        </p:txBody>
      </p:sp>
      <p:sp>
        <p:nvSpPr>
          <p:cNvPr id="8" name="Content Placeholder 2"/>
          <p:cNvSpPr>
            <a:spLocks noGrp="1"/>
          </p:cNvSpPr>
          <p:nvPr>
            <p:ph idx="1"/>
          </p:nvPr>
        </p:nvSpPr>
        <p:spPr>
          <a:xfrm>
            <a:off x="592394" y="1450258"/>
            <a:ext cx="8001000" cy="4114800"/>
          </a:xfrm>
        </p:spPr>
        <p:txBody>
          <a:bodyPr/>
          <a:lstStyle/>
          <a:p>
            <a:r>
              <a:rPr lang="en-US" dirty="0" smtClean="0"/>
              <a:t>Centralized trading system</a:t>
            </a:r>
            <a:endParaRPr lang="en-US" dirty="0"/>
          </a:p>
          <a:p>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 y="3138014"/>
            <a:ext cx="2279671" cy="227967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9646" y="3320633"/>
            <a:ext cx="2279671" cy="227967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6945" y="3494728"/>
            <a:ext cx="1786485" cy="1430611"/>
          </a:xfrm>
          <a:prstGeom prst="rect">
            <a:avLst/>
          </a:prstGeom>
        </p:spPr>
      </p:pic>
      <p:sp>
        <p:nvSpPr>
          <p:cNvPr id="12" name="TextBox 11"/>
          <p:cNvSpPr txBox="1"/>
          <p:nvPr/>
        </p:nvSpPr>
        <p:spPr>
          <a:xfrm>
            <a:off x="2926945" y="2971933"/>
            <a:ext cx="3756206" cy="461665"/>
          </a:xfrm>
          <a:prstGeom prst="rect">
            <a:avLst/>
          </a:prstGeom>
          <a:noFill/>
        </p:spPr>
        <p:txBody>
          <a:bodyPr wrap="square" rtlCol="0">
            <a:spAutoFit/>
          </a:bodyPr>
          <a:lstStyle/>
          <a:p>
            <a:r>
              <a:rPr lang="en-US" b="1" baseline="0" dirty="0" smtClean="0">
                <a:solidFill>
                  <a:srgbClr val="0070C0"/>
                </a:solidFill>
                <a:latin typeface="Candara" charset="0"/>
                <a:ea typeface="Candara" charset="0"/>
                <a:cs typeface="Candara" charset="0"/>
              </a:rPr>
              <a:t>A trusted third party </a:t>
            </a:r>
            <a:endParaRPr lang="en-US" b="1" baseline="0" dirty="0">
              <a:solidFill>
                <a:srgbClr val="0070C0"/>
              </a:solidFill>
              <a:latin typeface="Candara" charset="0"/>
              <a:ea typeface="Candara" charset="0"/>
              <a:cs typeface="Candara" charset="0"/>
            </a:endParaRPr>
          </a:p>
        </p:txBody>
      </p:sp>
      <p:cxnSp>
        <p:nvCxnSpPr>
          <p:cNvPr id="14" name="Straight Arrow Connector 13"/>
          <p:cNvCxnSpPr/>
          <p:nvPr/>
        </p:nvCxnSpPr>
        <p:spPr bwMode="auto">
          <a:xfrm>
            <a:off x="1598631" y="4277848"/>
            <a:ext cx="1521731" cy="1"/>
          </a:xfrm>
          <a:prstGeom prst="straightConnector1">
            <a:avLst/>
          </a:prstGeom>
          <a:solidFill>
            <a:schemeClr val="accent1"/>
          </a:solidFill>
          <a:ln w="38100" cap="flat" cmpd="sng" algn="ctr">
            <a:solidFill>
              <a:srgbClr val="000000"/>
            </a:solidFill>
            <a:prstDash val="solid"/>
            <a:round/>
            <a:headEnd type="none" w="med" len="med"/>
            <a:tailEnd type="triangle"/>
          </a:ln>
          <a:effectLst/>
        </p:spPr>
      </p:cxnSp>
      <p:cxnSp>
        <p:nvCxnSpPr>
          <p:cNvPr id="17" name="Straight Arrow Connector 16"/>
          <p:cNvCxnSpPr/>
          <p:nvPr/>
        </p:nvCxnSpPr>
        <p:spPr bwMode="auto">
          <a:xfrm flipH="1">
            <a:off x="4713430" y="4277848"/>
            <a:ext cx="1475925"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9266" y="4800644"/>
            <a:ext cx="2430104" cy="943835"/>
          </a:xfrm>
          <a:prstGeom prst="rect">
            <a:avLst/>
          </a:prstGeom>
        </p:spPr>
      </p:pic>
    </p:spTree>
    <p:extLst>
      <p:ext uri="{BB962C8B-B14F-4D97-AF65-F5344CB8AC3E}">
        <p14:creationId xmlns:p14="http://schemas.microsoft.com/office/powerpoint/2010/main" val="819990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5" y="1371600"/>
            <a:ext cx="8991600" cy="2057400"/>
          </a:xfrm>
        </p:spPr>
        <p:txBody>
          <a:bodyPr/>
          <a:lstStyle/>
          <a:p>
            <a:pPr algn="ctr"/>
            <a:r>
              <a:rPr lang="en-US" dirty="0" smtClean="0"/>
              <a:t>CertChain: Public and Efficient Certificate Audit Based on Blockchain for TLS connections</a:t>
            </a:r>
            <a:endParaRPr lang="en-US" dirty="0"/>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30</a:t>
            </a:fld>
            <a:endParaRPr lang="en-US" altLang="zh-CN" dirty="0"/>
          </a:p>
        </p:txBody>
      </p:sp>
      <p:sp>
        <p:nvSpPr>
          <p:cNvPr id="7" name="Title 1"/>
          <p:cNvSpPr txBox="1">
            <a:spLocks/>
          </p:cNvSpPr>
          <p:nvPr/>
        </p:nvSpPr>
        <p:spPr bwMode="auto">
          <a:xfrm>
            <a:off x="8965" y="3657600"/>
            <a:ext cx="8991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tx2"/>
                </a:solidFill>
                <a:latin typeface="Candara" charset="0"/>
                <a:ea typeface="Candara" charset="0"/>
                <a:cs typeface="Candara" charset="0"/>
              </a:defRPr>
            </a:lvl1pPr>
            <a:lvl2pPr algn="l" rtl="0" eaLnBrk="0" fontAlgn="base" hangingPunct="0">
              <a:spcBef>
                <a:spcPct val="0"/>
              </a:spcBef>
              <a:spcAft>
                <a:spcPct val="0"/>
              </a:spcAft>
              <a:defRPr sz="4000">
                <a:solidFill>
                  <a:schemeClr val="tx2"/>
                </a:solidFill>
                <a:latin typeface="Calibri" pitchFamily="34" charset="0"/>
                <a:cs typeface="Times New Roman" pitchFamily="18" charset="0"/>
              </a:defRPr>
            </a:lvl2pPr>
            <a:lvl3pPr algn="l" rtl="0" eaLnBrk="0" fontAlgn="base" hangingPunct="0">
              <a:spcBef>
                <a:spcPct val="0"/>
              </a:spcBef>
              <a:spcAft>
                <a:spcPct val="0"/>
              </a:spcAft>
              <a:defRPr sz="4000">
                <a:solidFill>
                  <a:schemeClr val="tx2"/>
                </a:solidFill>
                <a:latin typeface="Calibri" pitchFamily="34" charset="0"/>
                <a:cs typeface="Times New Roman" pitchFamily="18" charset="0"/>
              </a:defRPr>
            </a:lvl3pPr>
            <a:lvl4pPr algn="l" rtl="0" eaLnBrk="0" fontAlgn="base" hangingPunct="0">
              <a:spcBef>
                <a:spcPct val="0"/>
              </a:spcBef>
              <a:spcAft>
                <a:spcPct val="0"/>
              </a:spcAft>
              <a:defRPr sz="4000">
                <a:solidFill>
                  <a:schemeClr val="tx2"/>
                </a:solidFill>
                <a:latin typeface="Calibri" pitchFamily="34" charset="0"/>
                <a:cs typeface="Times New Roman" pitchFamily="18" charset="0"/>
              </a:defRPr>
            </a:lvl4pPr>
            <a:lvl5pPr algn="l" rtl="0" eaLnBrk="0" fontAlgn="base" hangingPunct="0">
              <a:spcBef>
                <a:spcPct val="0"/>
              </a:spcBef>
              <a:spcAft>
                <a:spcPct val="0"/>
              </a:spcAft>
              <a:defRPr sz="4000">
                <a:solidFill>
                  <a:schemeClr val="tx2"/>
                </a:solidFill>
                <a:latin typeface="Calibri"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a:lstStyle>
          <a:p>
            <a:pPr algn="ctr"/>
            <a:r>
              <a:rPr lang="en-US" sz="3500" kern="0" baseline="0" dirty="0" smtClean="0">
                <a:solidFill>
                  <a:srgbClr val="000000"/>
                </a:solidFill>
              </a:rPr>
              <a:t>Jing Chen, </a:t>
            </a:r>
            <a:r>
              <a:rPr lang="en-US" sz="3500" kern="0" baseline="0" dirty="0" err="1" smtClean="0">
                <a:solidFill>
                  <a:srgbClr val="000000"/>
                </a:solidFill>
              </a:rPr>
              <a:t>Shixiong</a:t>
            </a:r>
            <a:r>
              <a:rPr lang="en-US" sz="3500" kern="0" baseline="0" dirty="0" smtClean="0">
                <a:solidFill>
                  <a:srgbClr val="000000"/>
                </a:solidFill>
              </a:rPr>
              <a:t> Yao, </a:t>
            </a:r>
            <a:r>
              <a:rPr lang="en-US" sz="3500" kern="0" baseline="0" dirty="0" err="1" smtClean="0">
                <a:solidFill>
                  <a:srgbClr val="000000"/>
                </a:solidFill>
              </a:rPr>
              <a:t>Quan</a:t>
            </a:r>
            <a:r>
              <a:rPr lang="en-US" sz="3500" kern="0" baseline="0" dirty="0" smtClean="0">
                <a:solidFill>
                  <a:srgbClr val="000000"/>
                </a:solidFill>
              </a:rPr>
              <a:t> Yuan, Kun He, </a:t>
            </a:r>
            <a:r>
              <a:rPr lang="en-US" sz="3500" kern="0" baseline="0" dirty="0" err="1" smtClean="0">
                <a:solidFill>
                  <a:srgbClr val="000000"/>
                </a:solidFill>
              </a:rPr>
              <a:t>Shouling</a:t>
            </a:r>
            <a:r>
              <a:rPr lang="en-US" sz="3500" kern="0" baseline="0" dirty="0" smtClean="0">
                <a:solidFill>
                  <a:srgbClr val="000000"/>
                </a:solidFill>
              </a:rPr>
              <a:t> Ji, </a:t>
            </a:r>
            <a:r>
              <a:rPr lang="en-US" sz="3500" kern="0" baseline="0" dirty="0" err="1" smtClean="0">
                <a:solidFill>
                  <a:srgbClr val="000000"/>
                </a:solidFill>
              </a:rPr>
              <a:t>Ruiying</a:t>
            </a:r>
            <a:r>
              <a:rPr lang="en-US" sz="3500" kern="0" baseline="0" dirty="0" smtClean="0">
                <a:solidFill>
                  <a:srgbClr val="000000"/>
                </a:solidFill>
              </a:rPr>
              <a:t> Du</a:t>
            </a:r>
            <a:endParaRPr lang="en-US" sz="3500" kern="0" baseline="0" dirty="0">
              <a:solidFill>
                <a:srgbClr val="000000"/>
              </a:solidFill>
            </a:endParaRPr>
          </a:p>
        </p:txBody>
      </p:sp>
    </p:spTree>
    <p:extLst>
      <p:ext uri="{BB962C8B-B14F-4D97-AF65-F5344CB8AC3E}">
        <p14:creationId xmlns:p14="http://schemas.microsoft.com/office/powerpoint/2010/main" val="19591519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dirty="0" smtClean="0">
                <a:solidFill>
                  <a:srgbClr val="FF3300"/>
                </a:solidFill>
              </a:rPr>
              <a:t>Motivation</a:t>
            </a:r>
          </a:p>
          <a:p>
            <a:r>
              <a:rPr lang="en-US" dirty="0" smtClean="0"/>
              <a:t>CertChain design</a:t>
            </a:r>
          </a:p>
          <a:p>
            <a:r>
              <a:rPr lang="en-US" dirty="0" smtClean="0"/>
              <a:t>Security analysis &amp; experiments</a:t>
            </a:r>
          </a:p>
          <a:p>
            <a:r>
              <a:rPr lang="en-US" dirty="0" smtClean="0"/>
              <a:t>Conclusions</a:t>
            </a:r>
            <a:endParaRPr lang="en-US" dirty="0"/>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31</a:t>
            </a:fld>
            <a:endParaRPr lang="en-US" altLang="zh-CN" dirty="0"/>
          </a:p>
        </p:txBody>
      </p:sp>
    </p:spTree>
    <p:extLst>
      <p:ext uri="{BB962C8B-B14F-4D97-AF65-F5344CB8AC3E}">
        <p14:creationId xmlns:p14="http://schemas.microsoft.com/office/powerpoint/2010/main" val="60255278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In TLS, authentication and secure connection establishment are built based on Public Key Infrastructure (PKI)</a:t>
            </a:r>
          </a:p>
          <a:p>
            <a:r>
              <a:rPr lang="en-US" dirty="0" smtClean="0"/>
              <a:t>Certificate authorities (CAs) are core components of PKI</a:t>
            </a:r>
          </a:p>
          <a:p>
            <a:r>
              <a:rPr lang="en-US" dirty="0" smtClean="0"/>
              <a:t>CAs may be compromised due to their vulnerabilities</a:t>
            </a:r>
            <a:endParaRPr lang="en-US" dirty="0"/>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32</a:t>
            </a:fld>
            <a:endParaRPr lang="en-US" altLang="zh-CN" dirty="0"/>
          </a:p>
        </p:txBody>
      </p:sp>
    </p:spTree>
    <p:extLst>
      <p:ext uri="{BB962C8B-B14F-4D97-AF65-F5344CB8AC3E}">
        <p14:creationId xmlns:p14="http://schemas.microsoft.com/office/powerpoint/2010/main" val="196086820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533400" y="565187"/>
            <a:ext cx="3628675" cy="707886"/>
          </a:xfrm>
          <a:prstGeom prst="rect">
            <a:avLst/>
          </a:prstGeom>
          <a:noFill/>
        </p:spPr>
        <p:txBody>
          <a:bodyPr wrap="square" rtlCol="0">
            <a:spAutoFit/>
          </a:bodyPr>
          <a:lstStyle/>
          <a:p>
            <a:r>
              <a:rPr lang="en-US" altLang="zh-CN" sz="4000" baseline="0" dirty="0" smtClean="0">
                <a:solidFill>
                  <a:srgbClr val="7030A0"/>
                </a:solidFill>
                <a:latin typeface="Candara" charset="0"/>
                <a:ea typeface="Candara" charset="0"/>
                <a:cs typeface="Candara" charset="0"/>
              </a:rPr>
              <a:t>Motivation</a:t>
            </a:r>
            <a:endParaRPr lang="en-US" altLang="zh-CN" sz="4000" baseline="0" dirty="0">
              <a:solidFill>
                <a:srgbClr val="7030A0"/>
              </a:solidFill>
              <a:latin typeface="Candara" charset="0"/>
              <a:ea typeface="Candara" charset="0"/>
              <a:cs typeface="Candara" charset="0"/>
            </a:endParaRPr>
          </a:p>
        </p:txBody>
      </p:sp>
      <p:sp>
        <p:nvSpPr>
          <p:cNvPr id="7" name="灯片编号占位符 6"/>
          <p:cNvSpPr>
            <a:spLocks noGrp="1"/>
          </p:cNvSpPr>
          <p:nvPr>
            <p:ph type="sldNum" sz="quarter" idx="4294967295"/>
          </p:nvPr>
        </p:nvSpPr>
        <p:spPr>
          <a:xfrm>
            <a:off x="8705850" y="6492875"/>
            <a:ext cx="438150" cy="365125"/>
          </a:xfrm>
          <a:prstGeom prst="rect">
            <a:avLst/>
          </a:prstGeom>
        </p:spPr>
        <p:txBody>
          <a:bodyPr/>
          <a:lstStyle/>
          <a:p>
            <a:fld id="{A56CA248-7BE1-4335-B3FB-1E6869F2EC71}" type="slidenum">
              <a:rPr lang="zh-CN" altLang="en-US" smtClean="0"/>
              <a:pPr/>
              <a:t>33</a:t>
            </a:fld>
            <a:endParaRPr lang="zh-CN" altLang="en-US" dirty="0"/>
          </a:p>
        </p:txBody>
      </p:sp>
      <p:sp>
        <p:nvSpPr>
          <p:cNvPr id="20" name="文本框 19"/>
          <p:cNvSpPr txBox="1"/>
          <p:nvPr/>
        </p:nvSpPr>
        <p:spPr>
          <a:xfrm>
            <a:off x="-30480" y="2172"/>
            <a:ext cx="1981200" cy="461665"/>
          </a:xfrm>
          <a:prstGeom prst="rect">
            <a:avLst/>
          </a:prstGeom>
          <a:noFill/>
        </p:spPr>
        <p:txBody>
          <a:bodyPr wrap="square" rtlCol="0">
            <a:spAutoFit/>
          </a:bodyPr>
          <a:lstStyle/>
          <a:p>
            <a:pPr algn="r"/>
            <a:r>
              <a:rPr lang="en-US" altLang="zh-CN" sz="2400" dirty="0" smtClean="0">
                <a:solidFill>
                  <a:schemeClr val="bg1"/>
                </a:solidFill>
              </a:rPr>
              <a:t>I. Introduction</a:t>
            </a:r>
            <a:endParaRPr lang="zh-CN" altLang="en-US" sz="2400" dirty="0">
              <a:solidFill>
                <a:schemeClr val="bg1"/>
              </a:solidFill>
            </a:endParaRPr>
          </a:p>
        </p:txBody>
      </p:sp>
      <p:pic>
        <p:nvPicPr>
          <p:cNvPr id="13" name="图片 Diginotar 2011"/>
          <p:cNvPicPr>
            <a:picLocks noChangeAspect="1"/>
          </p:cNvPicPr>
          <p:nvPr/>
        </p:nvPicPr>
        <p:blipFill>
          <a:blip r:embed="rId3"/>
          <a:stretch>
            <a:fillRect/>
          </a:stretch>
        </p:blipFill>
        <p:spPr>
          <a:xfrm>
            <a:off x="2133440" y="2043255"/>
            <a:ext cx="5030803" cy="3191181"/>
          </a:xfrm>
          <a:prstGeom prst="rect">
            <a:avLst/>
          </a:prstGeom>
          <a:ln w="25400">
            <a:solidFill>
              <a:schemeClr val="tx1">
                <a:lumMod val="50000"/>
                <a:lumOff val="50000"/>
              </a:schemeClr>
            </a:solidFill>
          </a:ln>
        </p:spPr>
      </p:pic>
      <p:pic>
        <p:nvPicPr>
          <p:cNvPr id="14" name="图片 Facebook 2011"/>
          <p:cNvPicPr>
            <a:picLocks noChangeAspect="1"/>
          </p:cNvPicPr>
          <p:nvPr/>
        </p:nvPicPr>
        <p:blipFill>
          <a:blip r:embed="rId4"/>
          <a:stretch>
            <a:fillRect/>
          </a:stretch>
        </p:blipFill>
        <p:spPr>
          <a:xfrm>
            <a:off x="3587398" y="3048390"/>
            <a:ext cx="4552937" cy="2100292"/>
          </a:xfrm>
          <a:prstGeom prst="rect">
            <a:avLst/>
          </a:prstGeom>
          <a:ln w="25400">
            <a:solidFill>
              <a:schemeClr val="tx1">
                <a:lumMod val="50000"/>
                <a:lumOff val="50000"/>
              </a:schemeClr>
            </a:solidFill>
          </a:ln>
        </p:spPr>
      </p:pic>
      <p:pic>
        <p:nvPicPr>
          <p:cNvPr id="15" name="图片 TurkTrust 2013"/>
          <p:cNvPicPr>
            <a:picLocks noChangeAspect="1"/>
          </p:cNvPicPr>
          <p:nvPr/>
        </p:nvPicPr>
        <p:blipFill>
          <a:blip r:embed="rId5"/>
          <a:stretch>
            <a:fillRect/>
          </a:stretch>
        </p:blipFill>
        <p:spPr>
          <a:xfrm>
            <a:off x="3138083" y="2327256"/>
            <a:ext cx="4608210" cy="2998445"/>
          </a:xfrm>
          <a:prstGeom prst="rect">
            <a:avLst/>
          </a:prstGeom>
          <a:ln w="25400">
            <a:solidFill>
              <a:schemeClr val="tx1">
                <a:lumMod val="50000"/>
                <a:lumOff val="50000"/>
              </a:schemeClr>
            </a:solidFill>
          </a:ln>
        </p:spPr>
      </p:pic>
      <p:pic>
        <p:nvPicPr>
          <p:cNvPr id="16" name="图片 CNNIC 20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2124" y="1510497"/>
            <a:ext cx="4473820" cy="4326100"/>
          </a:xfrm>
          <a:prstGeom prst="rect">
            <a:avLst/>
          </a:prstGeom>
          <a:ln w="25400">
            <a:solidFill>
              <a:schemeClr val="tx1">
                <a:lumMod val="50000"/>
                <a:lumOff val="50000"/>
              </a:schemeClr>
            </a:solidFill>
          </a:ln>
        </p:spPr>
      </p:pic>
      <p:pic>
        <p:nvPicPr>
          <p:cNvPr id="21" name="图片 Dell 2015"/>
          <p:cNvPicPr>
            <a:picLocks noChangeAspect="1"/>
          </p:cNvPicPr>
          <p:nvPr/>
        </p:nvPicPr>
        <p:blipFill>
          <a:blip r:embed="rId7"/>
          <a:stretch>
            <a:fillRect/>
          </a:stretch>
        </p:blipFill>
        <p:spPr>
          <a:xfrm>
            <a:off x="1776607" y="1451886"/>
            <a:ext cx="5387636" cy="4373917"/>
          </a:xfrm>
          <a:prstGeom prst="rect">
            <a:avLst/>
          </a:prstGeom>
        </p:spPr>
      </p:pic>
    </p:spTree>
    <p:extLst>
      <p:ext uri="{BB962C8B-B14F-4D97-AF65-F5344CB8AC3E}">
        <p14:creationId xmlns:p14="http://schemas.microsoft.com/office/powerpoint/2010/main" val="2126499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500" fill="hold"/>
                                        <p:tgtEl>
                                          <p:spTgt spid="13"/>
                                        </p:tgtEl>
                                      </p:cBhvr>
                                      <p:by x="50000" y="50000"/>
                                    </p:animScale>
                                  </p:childTnLst>
                                </p:cTn>
                              </p:par>
                              <p:par>
                                <p:cTn id="16" presetID="42" presetClass="path" presetSubtype="0" accel="50000" decel="50000" fill="hold" nodeType="withEffect">
                                  <p:stCondLst>
                                    <p:cond delay="0"/>
                                  </p:stCondLst>
                                  <p:childTnLst>
                                    <p:animMotion origin="layout" path="M -3.33333E-6 4.44444E-6 L -0.23229 -0.1375 " pathEditMode="relative" rAng="0" ptsTypes="AA">
                                      <p:cBhvr>
                                        <p:cTn id="17" dur="1000" fill="hold"/>
                                        <p:tgtEl>
                                          <p:spTgt spid="13"/>
                                        </p:tgtEl>
                                        <p:attrNameLst>
                                          <p:attrName>ppt_x</p:attrName>
                                          <p:attrName>ppt_y</p:attrName>
                                        </p:attrNameLst>
                                      </p:cBhvr>
                                      <p:rCtr x="-11615" y="-6875"/>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1000" fill="hold"/>
                                        <p:tgtEl>
                                          <p:spTgt spid="14"/>
                                        </p:tgtEl>
                                      </p:cBhvr>
                                      <p:by x="50000" y="50000"/>
                                    </p:animScale>
                                  </p:childTnLst>
                                </p:cTn>
                              </p:par>
                              <p:par>
                                <p:cTn id="26" presetID="42" presetClass="path" presetSubtype="0" accel="50000" decel="50000" fill="hold" nodeType="withEffect">
                                  <p:stCondLst>
                                    <p:cond delay="0"/>
                                  </p:stCondLst>
                                  <p:childTnLst>
                                    <p:animMotion origin="layout" path="M 5.55556E-7 -3.7037E-6 L 0.07743 -0.26689 " pathEditMode="relative" rAng="0" ptsTypes="AA">
                                      <p:cBhvr>
                                        <p:cTn id="27" dur="1000" fill="hold"/>
                                        <p:tgtEl>
                                          <p:spTgt spid="14"/>
                                        </p:tgtEl>
                                        <p:attrNameLst>
                                          <p:attrName>ppt_x</p:attrName>
                                          <p:attrName>ppt_y</p:attrName>
                                        </p:attrNameLst>
                                      </p:cBhvr>
                                      <p:rCtr x="3872" y="-13356"/>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6" presetClass="emph" presetSubtype="0" fill="hold" nodeType="clickEffect">
                                  <p:stCondLst>
                                    <p:cond delay="0"/>
                                  </p:stCondLst>
                                  <p:childTnLst>
                                    <p:animScale>
                                      <p:cBhvr>
                                        <p:cTn id="35" dur="500" fill="hold"/>
                                        <p:tgtEl>
                                          <p:spTgt spid="15"/>
                                        </p:tgtEl>
                                      </p:cBhvr>
                                      <p:by x="50000" y="50000"/>
                                    </p:animScale>
                                  </p:childTnLst>
                                </p:cTn>
                              </p:par>
                              <p:par>
                                <p:cTn id="36" presetID="42" presetClass="path" presetSubtype="0" accel="50000" decel="50000" fill="hold" nodeType="withEffect">
                                  <p:stCondLst>
                                    <p:cond delay="0"/>
                                  </p:stCondLst>
                                  <p:childTnLst>
                                    <p:animMotion origin="layout" path="M 1.11111E-6 -3.7037E-7 L -0.33785 0.14769 " pathEditMode="relative" rAng="0" ptsTypes="AA">
                                      <p:cBhvr>
                                        <p:cTn id="37" dur="1000" fill="hold"/>
                                        <p:tgtEl>
                                          <p:spTgt spid="15"/>
                                        </p:tgtEl>
                                        <p:attrNameLst>
                                          <p:attrName>ppt_x</p:attrName>
                                          <p:attrName>ppt_y</p:attrName>
                                        </p:attrNameLst>
                                      </p:cBhvr>
                                      <p:rCtr x="-16892" y="7384"/>
                                    </p:animMotion>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6" presetClass="emph" presetSubtype="0" fill="hold" nodeType="clickEffect">
                                  <p:stCondLst>
                                    <p:cond delay="0"/>
                                  </p:stCondLst>
                                  <p:childTnLst>
                                    <p:animScale>
                                      <p:cBhvr>
                                        <p:cTn id="45" dur="500" fill="hold"/>
                                        <p:tgtEl>
                                          <p:spTgt spid="16"/>
                                        </p:tgtEl>
                                      </p:cBhvr>
                                      <p:by x="65000" y="65000"/>
                                    </p:animScale>
                                  </p:childTnLst>
                                </p:cTn>
                              </p:par>
                              <p:par>
                                <p:cTn id="46" presetID="42" presetClass="path" presetSubtype="0" accel="50000" decel="50000" fill="hold" nodeType="withEffect">
                                  <p:stCondLst>
                                    <p:cond delay="0"/>
                                  </p:stCondLst>
                                  <p:childTnLst>
                                    <p:animMotion origin="layout" path="M -2.5E-6 1.85185E-6 L 0.17657 0.12963 " pathEditMode="relative" rAng="0" ptsTypes="AA">
                                      <p:cBhvr>
                                        <p:cTn id="47" dur="1000" fill="hold"/>
                                        <p:tgtEl>
                                          <p:spTgt spid="16"/>
                                        </p:tgtEl>
                                        <p:attrNameLst>
                                          <p:attrName>ppt_x</p:attrName>
                                          <p:attrName>ppt_y</p:attrName>
                                        </p:attrNameLst>
                                      </p:cBhvr>
                                      <p:rCtr x="8819" y="6481"/>
                                    </p:animMotion>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6" presetClass="emph" presetSubtype="0" fill="hold" nodeType="clickEffect">
                                  <p:stCondLst>
                                    <p:cond delay="0"/>
                                  </p:stCondLst>
                                  <p:childTnLst>
                                    <p:animScale>
                                      <p:cBhvr>
                                        <p:cTn id="55" dur="1000" fill="hold"/>
                                        <p:tgtEl>
                                          <p:spTgt spid="21"/>
                                        </p:tgtEl>
                                      </p:cBhvr>
                                      <p:by x="65000" y="6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smtClean="0"/>
              <a:t>Drawbacks of existing work</a:t>
            </a:r>
            <a:endParaRPr lang="en-US" dirty="0"/>
          </a:p>
        </p:txBody>
      </p:sp>
      <p:sp>
        <p:nvSpPr>
          <p:cNvPr id="2" name="Date Placeholder 1"/>
          <p:cNvSpPr>
            <a:spLocks noGrp="1"/>
          </p:cNvSpPr>
          <p:nvPr>
            <p:ph type="dt" sz="half" idx="10"/>
          </p:nvPr>
        </p:nvSpPr>
        <p:spPr/>
        <p:txBody>
          <a:bodyPr/>
          <a:lstStyle/>
          <a:p>
            <a:pPr>
              <a:defRPr/>
            </a:pPr>
            <a:fld id="{F5E875E4-CBF8-477D-ADDD-063F884FF25A}" type="slidenum">
              <a:rPr lang="en-US" altLang="zh-CN" smtClean="0"/>
              <a:pPr>
                <a:defRPr/>
              </a:pPr>
              <a:t>34</a:t>
            </a:fld>
            <a:endParaRPr lang="en-US" altLang="zh-CN"/>
          </a:p>
        </p:txBody>
      </p:sp>
      <p:sp>
        <p:nvSpPr>
          <p:cNvPr id="5" name="矩形 5"/>
          <p:cNvSpPr>
            <a:spLocks noGrp="1"/>
          </p:cNvSpPr>
          <p:nvPr>
            <p:ph idx="1"/>
          </p:nvPr>
        </p:nvSpPr>
        <p:spPr>
          <a:xfrm>
            <a:off x="386206" y="1447800"/>
            <a:ext cx="8780206" cy="6093976"/>
          </a:xfrm>
          <a:prstGeom prst="rect">
            <a:avLst/>
          </a:prstGeom>
        </p:spPr>
        <p:txBody>
          <a:bodyPr wrap="square">
            <a:spAutoFit/>
          </a:bodyPr>
          <a:lstStyle/>
          <a:p>
            <a:r>
              <a:rPr lang="en-US" altLang="zh-CN" dirty="0" smtClean="0"/>
              <a:t>CA-based trust disperse</a:t>
            </a:r>
          </a:p>
          <a:p>
            <a:pPr lvl="1"/>
            <a:r>
              <a:rPr lang="en-US" altLang="zh-CN" dirty="0" smtClean="0"/>
              <a:t>Have to verify the identity of the witness and its public key</a:t>
            </a:r>
          </a:p>
          <a:p>
            <a:pPr lvl="1"/>
            <a:r>
              <a:rPr lang="en-US" altLang="zh-CN" dirty="0" smtClean="0"/>
              <a:t>Bring in the problem of sustainable service</a:t>
            </a:r>
          </a:p>
          <a:p>
            <a:pPr lvl="1"/>
            <a:r>
              <a:rPr lang="en-US" altLang="zh-CN" dirty="0" smtClean="0"/>
              <a:t>Too expensive to implement</a:t>
            </a:r>
          </a:p>
          <a:p>
            <a:r>
              <a:rPr lang="en-US" altLang="zh-CN" sz="3200" dirty="0"/>
              <a:t>Log-based misbehavior </a:t>
            </a:r>
            <a:r>
              <a:rPr lang="en-US" altLang="zh-CN" sz="3200" dirty="0" smtClean="0"/>
              <a:t>monitor</a:t>
            </a:r>
          </a:p>
          <a:p>
            <a:pPr lvl="1"/>
            <a:r>
              <a:rPr lang="en-US" altLang="zh-CN" dirty="0"/>
              <a:t>E</a:t>
            </a:r>
            <a:r>
              <a:rPr lang="en-US" altLang="zh-CN" dirty="0" smtClean="0"/>
              <a:t>xpand </a:t>
            </a:r>
            <a:r>
              <a:rPr lang="en-US" altLang="zh-CN" dirty="0"/>
              <a:t>the attack surface of the whole system.</a:t>
            </a:r>
          </a:p>
          <a:p>
            <a:pPr lvl="1"/>
            <a:r>
              <a:rPr lang="en-US" altLang="zh-CN" dirty="0"/>
              <a:t>D</a:t>
            </a:r>
            <a:r>
              <a:rPr lang="en-US" altLang="zh-CN" dirty="0" smtClean="0"/>
              <a:t>o </a:t>
            </a:r>
            <a:r>
              <a:rPr lang="en-US" altLang="zh-CN" dirty="0"/>
              <a:t>not provide a secure certificates synchronization protocol. </a:t>
            </a:r>
          </a:p>
          <a:p>
            <a:pPr lvl="1"/>
            <a:r>
              <a:rPr lang="en-US" altLang="zh-CN" dirty="0"/>
              <a:t>D</a:t>
            </a:r>
            <a:r>
              <a:rPr lang="en-US" altLang="zh-CN" dirty="0" smtClean="0"/>
              <a:t>o </a:t>
            </a:r>
            <a:r>
              <a:rPr lang="en-US" altLang="zh-CN" dirty="0"/>
              <a:t>not provide sufficiently incentive to monitor entities’ behavior.</a:t>
            </a:r>
          </a:p>
          <a:p>
            <a:endParaRPr lang="en-US" altLang="zh-CN" dirty="0" smtClean="0"/>
          </a:p>
        </p:txBody>
      </p:sp>
    </p:spTree>
    <p:extLst>
      <p:ext uri="{BB962C8B-B14F-4D97-AF65-F5344CB8AC3E}">
        <p14:creationId xmlns:p14="http://schemas.microsoft.com/office/powerpoint/2010/main" val="165764972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smtClean="0"/>
              <a:t>Drawbacks of existing work</a:t>
            </a:r>
            <a:endParaRPr lang="en-US" dirty="0"/>
          </a:p>
        </p:txBody>
      </p:sp>
      <p:sp>
        <p:nvSpPr>
          <p:cNvPr id="2" name="Date Placeholder 1"/>
          <p:cNvSpPr>
            <a:spLocks noGrp="1"/>
          </p:cNvSpPr>
          <p:nvPr>
            <p:ph type="dt" sz="half" idx="10"/>
          </p:nvPr>
        </p:nvSpPr>
        <p:spPr/>
        <p:txBody>
          <a:bodyPr/>
          <a:lstStyle/>
          <a:p>
            <a:pPr>
              <a:defRPr/>
            </a:pPr>
            <a:fld id="{F5E875E4-CBF8-477D-ADDD-063F884FF25A}" type="slidenum">
              <a:rPr lang="en-US" altLang="zh-CN" smtClean="0"/>
              <a:pPr>
                <a:defRPr/>
              </a:pPr>
              <a:t>35</a:t>
            </a:fld>
            <a:endParaRPr lang="en-US" altLang="zh-CN"/>
          </a:p>
        </p:txBody>
      </p:sp>
      <p:sp>
        <p:nvSpPr>
          <p:cNvPr id="5" name="矩形 5"/>
          <p:cNvSpPr>
            <a:spLocks noGrp="1"/>
          </p:cNvSpPr>
          <p:nvPr>
            <p:ph idx="1"/>
          </p:nvPr>
        </p:nvSpPr>
        <p:spPr>
          <a:xfrm>
            <a:off x="386206" y="1447800"/>
            <a:ext cx="8780206" cy="3551742"/>
          </a:xfrm>
          <a:prstGeom prst="rect">
            <a:avLst/>
          </a:prstGeom>
        </p:spPr>
        <p:txBody>
          <a:bodyPr wrap="square">
            <a:spAutoFit/>
          </a:bodyPr>
          <a:lstStyle/>
          <a:p>
            <a:r>
              <a:rPr lang="en-US" altLang="zh-CN" sz="3200" dirty="0"/>
              <a:t>Enhancing certificate revocation service</a:t>
            </a:r>
          </a:p>
          <a:p>
            <a:pPr lvl="1"/>
            <a:r>
              <a:rPr lang="en-US" altLang="zh-CN" dirty="0"/>
              <a:t>have significant difficulty in scaling to handle millions of certificates</a:t>
            </a:r>
          </a:p>
          <a:p>
            <a:pPr lvl="1"/>
            <a:r>
              <a:rPr lang="en-US" altLang="zh-CN" dirty="0"/>
              <a:t>pack vast revocation information in tiny space</a:t>
            </a:r>
          </a:p>
          <a:p>
            <a:pPr lvl="1"/>
            <a:r>
              <a:rPr lang="en-US" altLang="zh-CN" dirty="0"/>
              <a:t>aggregate and store revocation information in a space-efficient filter cascade data structure.</a:t>
            </a:r>
          </a:p>
          <a:p>
            <a:endParaRPr lang="en-US" altLang="zh-CN" dirty="0" smtClean="0"/>
          </a:p>
        </p:txBody>
      </p:sp>
    </p:spTree>
    <p:extLst>
      <p:ext uri="{BB962C8B-B14F-4D97-AF65-F5344CB8AC3E}">
        <p14:creationId xmlns:p14="http://schemas.microsoft.com/office/powerpoint/2010/main" val="15534133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494" y="2245659"/>
            <a:ext cx="8001000" cy="41148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dirty="0" smtClean="0">
                <a:solidFill>
                  <a:srgbClr val="FF3300"/>
                </a:solidFill>
              </a:rPr>
              <a:t>CertChain</a:t>
            </a:r>
            <a:r>
              <a:rPr lang="en-US" sz="4000" dirty="0" smtClean="0"/>
              <a:t>: A comprehensive certificate management system based on </a:t>
            </a:r>
            <a:r>
              <a:rPr lang="en-US" sz="4000" b="1" dirty="0" smtClean="0">
                <a:solidFill>
                  <a:schemeClr val="tx1"/>
                </a:solidFill>
              </a:rPr>
              <a:t>blockchain </a:t>
            </a:r>
            <a:endParaRPr lang="en-US" sz="4000" b="1" dirty="0">
              <a:solidFill>
                <a:schemeClr val="tx1"/>
              </a:solidFill>
            </a:endParaRPr>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36</a:t>
            </a:fld>
            <a:endParaRPr lang="en-US" altLang="zh-CN" dirty="0"/>
          </a:p>
        </p:txBody>
      </p:sp>
    </p:spTree>
    <p:extLst>
      <p:ext uri="{BB962C8B-B14F-4D97-AF65-F5344CB8AC3E}">
        <p14:creationId xmlns:p14="http://schemas.microsoft.com/office/powerpoint/2010/main" val="123715048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8606970" y="6519446"/>
            <a:ext cx="638628" cy="338554"/>
            <a:chOff x="8663567" y="6519446"/>
            <a:chExt cx="638628" cy="338554"/>
          </a:xfrm>
        </p:grpSpPr>
        <p:sp>
          <p:nvSpPr>
            <p:cNvPr id="20" name="矩形 19"/>
            <p:cNvSpPr/>
            <p:nvPr/>
          </p:nvSpPr>
          <p:spPr>
            <a:xfrm>
              <a:off x="8766881" y="6519446"/>
              <a:ext cx="432000" cy="338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8663567" y="6519446"/>
              <a:ext cx="638628" cy="338554"/>
            </a:xfrm>
            <a:prstGeom prst="rect">
              <a:avLst/>
            </a:prstGeom>
            <a:noFill/>
          </p:spPr>
          <p:txBody>
            <a:bodyPr wrap="square" rtlCol="0">
              <a:spAutoFit/>
            </a:bodyPr>
            <a:lstStyle/>
            <a:p>
              <a:pPr algn="ctr"/>
              <a:r>
                <a:rPr lang="en-US" altLang="zh-CN" sz="1600" dirty="0" smtClean="0">
                  <a:solidFill>
                    <a:schemeClr val="bg1"/>
                  </a:solidFill>
                  <a:latin typeface="微软雅黑" panose="020B0503020204020204" pitchFamily="34" charset="-122"/>
                  <a:ea typeface="微软雅黑" panose="020B0503020204020204" pitchFamily="34" charset="-122"/>
                </a:rPr>
                <a:t>05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28" name="文本框 27"/>
          <p:cNvSpPr txBox="1"/>
          <p:nvPr/>
        </p:nvSpPr>
        <p:spPr>
          <a:xfrm>
            <a:off x="304800" y="463837"/>
            <a:ext cx="3628675" cy="707886"/>
          </a:xfrm>
          <a:prstGeom prst="rect">
            <a:avLst/>
          </a:prstGeom>
          <a:noFill/>
        </p:spPr>
        <p:txBody>
          <a:bodyPr wrap="square" rtlCol="0">
            <a:spAutoFit/>
          </a:bodyPr>
          <a:lstStyle/>
          <a:p>
            <a:r>
              <a:rPr lang="en-US" altLang="zh-CN" sz="4000" baseline="0" dirty="0" smtClean="0">
                <a:solidFill>
                  <a:srgbClr val="7030A0"/>
                </a:solidFill>
                <a:latin typeface="Candara" charset="0"/>
                <a:ea typeface="Candara" charset="0"/>
                <a:cs typeface="Candara" charset="0"/>
              </a:rPr>
              <a:t>Challenges</a:t>
            </a:r>
            <a:endParaRPr lang="en-US" altLang="zh-CN" sz="4000" baseline="0" dirty="0">
              <a:solidFill>
                <a:srgbClr val="7030A0"/>
              </a:solidFill>
              <a:latin typeface="Candara" charset="0"/>
              <a:ea typeface="Candara" charset="0"/>
              <a:cs typeface="Candara" charset="0"/>
            </a:endParaRPr>
          </a:p>
        </p:txBody>
      </p:sp>
      <p:sp>
        <p:nvSpPr>
          <p:cNvPr id="6" name="灯片编号占位符 5"/>
          <p:cNvSpPr>
            <a:spLocks noGrp="1"/>
          </p:cNvSpPr>
          <p:nvPr>
            <p:ph type="sldNum" sz="quarter" idx="4294967295"/>
          </p:nvPr>
        </p:nvSpPr>
        <p:spPr>
          <a:xfrm>
            <a:off x="8705850" y="6492875"/>
            <a:ext cx="438150" cy="365125"/>
          </a:xfrm>
          <a:prstGeom prst="rect">
            <a:avLst/>
          </a:prstGeom>
        </p:spPr>
        <p:txBody>
          <a:bodyPr/>
          <a:lstStyle/>
          <a:p>
            <a:fld id="{A56CA248-7BE1-4335-B3FB-1E6869F2EC71}" type="slidenum">
              <a:rPr lang="zh-CN" altLang="en-US" smtClean="0"/>
              <a:pPr/>
              <a:t>37</a:t>
            </a:fld>
            <a:endParaRPr lang="zh-CN" altLang="en-US" dirty="0"/>
          </a:p>
        </p:txBody>
      </p:sp>
      <p:sp>
        <p:nvSpPr>
          <p:cNvPr id="23" name="文本框 22"/>
          <p:cNvSpPr txBox="1"/>
          <p:nvPr/>
        </p:nvSpPr>
        <p:spPr>
          <a:xfrm>
            <a:off x="-30480" y="2172"/>
            <a:ext cx="1981200" cy="461665"/>
          </a:xfrm>
          <a:prstGeom prst="rect">
            <a:avLst/>
          </a:prstGeom>
          <a:noFill/>
        </p:spPr>
        <p:txBody>
          <a:bodyPr wrap="square" rtlCol="0">
            <a:spAutoFit/>
          </a:bodyPr>
          <a:lstStyle/>
          <a:p>
            <a:pPr algn="r"/>
            <a:r>
              <a:rPr lang="en-US" altLang="zh-CN" sz="2400" dirty="0" smtClean="0">
                <a:solidFill>
                  <a:schemeClr val="bg1"/>
                </a:solidFill>
              </a:rPr>
              <a:t>I. Introduction</a:t>
            </a:r>
            <a:endParaRPr lang="zh-CN" altLang="en-US" sz="2400" dirty="0">
              <a:solidFill>
                <a:schemeClr val="bg1"/>
              </a:solidFill>
            </a:endParaRPr>
          </a:p>
        </p:txBody>
      </p:sp>
      <p:graphicFrame>
        <p:nvGraphicFramePr>
          <p:cNvPr id="4" name="图示 3"/>
          <p:cNvGraphicFramePr/>
          <p:nvPr>
            <p:extLst>
              <p:ext uri="{D42A27DB-BD31-4B8C-83A1-F6EECF244321}">
                <p14:modId xmlns:p14="http://schemas.microsoft.com/office/powerpoint/2010/main" val="2138497893"/>
              </p:ext>
            </p:extLst>
          </p:nvPr>
        </p:nvGraphicFramePr>
        <p:xfrm>
          <a:off x="560387" y="1250490"/>
          <a:ext cx="7942580" cy="4997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736888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smtClean="0"/>
              <a:t>Threat model</a:t>
            </a:r>
            <a:endParaRPr lang="en-US" dirty="0"/>
          </a:p>
        </p:txBody>
      </p:sp>
      <p:sp>
        <p:nvSpPr>
          <p:cNvPr id="4" name="Content Placeholder 3"/>
          <p:cNvSpPr>
            <a:spLocks noGrp="1"/>
          </p:cNvSpPr>
          <p:nvPr>
            <p:ph idx="1"/>
          </p:nvPr>
        </p:nvSpPr>
        <p:spPr>
          <a:xfrm>
            <a:off x="592394" y="1450258"/>
            <a:ext cx="8001000" cy="5407742"/>
          </a:xfrm>
        </p:spPr>
        <p:txBody>
          <a:bodyPr/>
          <a:lstStyle/>
          <a:p>
            <a:r>
              <a:rPr lang="en-US" dirty="0" smtClean="0"/>
              <a:t>Communications in networks are untrusted</a:t>
            </a:r>
          </a:p>
          <a:p>
            <a:r>
              <a:rPr lang="en-US" dirty="0" smtClean="0"/>
              <a:t>An active adversary can</a:t>
            </a:r>
          </a:p>
          <a:p>
            <a:pPr lvl="1"/>
            <a:r>
              <a:rPr lang="en-US" dirty="0" smtClean="0"/>
              <a:t>Manipulate a victim’s web traffic</a:t>
            </a:r>
          </a:p>
          <a:p>
            <a:pPr lvl="1"/>
            <a:r>
              <a:rPr lang="en-US" dirty="0" smtClean="0"/>
              <a:t>Compromise any entity</a:t>
            </a:r>
          </a:p>
          <a:p>
            <a:pPr lvl="1"/>
            <a:r>
              <a:rPr lang="en-US" dirty="0" smtClean="0"/>
              <a:t>Eavesdrop, tamper, and forge messages of communications</a:t>
            </a:r>
          </a:p>
          <a:p>
            <a:r>
              <a:rPr lang="en-US" dirty="0" smtClean="0"/>
              <a:t>An active adversary cannot</a:t>
            </a:r>
          </a:p>
          <a:p>
            <a:pPr lvl="1"/>
            <a:r>
              <a:rPr lang="en-US" dirty="0" smtClean="0"/>
              <a:t>Forge signatures without getting the private key</a:t>
            </a:r>
          </a:p>
          <a:p>
            <a:pPr lvl="1"/>
            <a:r>
              <a:rPr lang="en-US" dirty="0" smtClean="0"/>
              <a:t>Control more than 51% nodes in blockchain</a:t>
            </a:r>
            <a:endParaRPr lang="en-US" dirty="0"/>
          </a:p>
        </p:txBody>
      </p:sp>
      <p:sp>
        <p:nvSpPr>
          <p:cNvPr id="2" name="Date Placeholder 1"/>
          <p:cNvSpPr>
            <a:spLocks noGrp="1"/>
          </p:cNvSpPr>
          <p:nvPr>
            <p:ph type="dt" sz="half" idx="10"/>
          </p:nvPr>
        </p:nvSpPr>
        <p:spPr/>
        <p:txBody>
          <a:bodyPr/>
          <a:lstStyle/>
          <a:p>
            <a:pPr>
              <a:defRPr/>
            </a:pPr>
            <a:fld id="{F5E875E4-CBF8-477D-ADDD-063F884FF25A}" type="slidenum">
              <a:rPr lang="en-US" altLang="zh-CN" smtClean="0"/>
              <a:pPr>
                <a:defRPr/>
              </a:pPr>
              <a:t>38</a:t>
            </a:fld>
            <a:endParaRPr lang="en-US" altLang="zh-CN"/>
          </a:p>
        </p:txBody>
      </p:sp>
    </p:spTree>
    <p:extLst>
      <p:ext uri="{BB962C8B-B14F-4D97-AF65-F5344CB8AC3E}">
        <p14:creationId xmlns:p14="http://schemas.microsoft.com/office/powerpoint/2010/main" val="132202447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model</a:t>
            </a:r>
            <a:endParaRPr lang="en-US" dirty="0"/>
          </a:p>
        </p:txBody>
      </p:sp>
      <p:sp>
        <p:nvSpPr>
          <p:cNvPr id="3" name="Content Placeholder 2"/>
          <p:cNvSpPr>
            <a:spLocks noGrp="1"/>
          </p:cNvSpPr>
          <p:nvPr>
            <p:ph idx="1"/>
          </p:nvPr>
        </p:nvSpPr>
        <p:spPr/>
        <p:txBody>
          <a:bodyPr/>
          <a:lstStyle/>
          <a:p>
            <a:r>
              <a:rPr lang="en-US" dirty="0" smtClean="0"/>
              <a:t>Goals for adversaries</a:t>
            </a:r>
          </a:p>
          <a:p>
            <a:pPr lvl="1"/>
            <a:r>
              <a:rPr lang="en-US" dirty="0" smtClean="0"/>
              <a:t>Issue a certificate for a malicious domain without being detected</a:t>
            </a:r>
          </a:p>
          <a:p>
            <a:pPr lvl="1"/>
            <a:r>
              <a:rPr lang="en-US" dirty="0" smtClean="0"/>
              <a:t>Insert, delete, or tamper the certificate operations for making clients’ certificates validation failure</a:t>
            </a:r>
          </a:p>
          <a:p>
            <a:pPr lvl="1"/>
            <a:r>
              <a:rPr lang="en-US" dirty="0" smtClean="0"/>
              <a:t>Control the blockchain</a:t>
            </a:r>
            <a:endParaRPr lang="en-US" dirty="0"/>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39</a:t>
            </a:fld>
            <a:endParaRPr lang="en-US" altLang="zh-CN" dirty="0"/>
          </a:p>
        </p:txBody>
      </p:sp>
    </p:spTree>
    <p:extLst>
      <p:ext uri="{BB962C8B-B14F-4D97-AF65-F5344CB8AC3E}">
        <p14:creationId xmlns:p14="http://schemas.microsoft.com/office/powerpoint/2010/main" val="213252696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4</a:t>
            </a:fld>
            <a:endParaRPr lang="en-US" altLang="zh-CN"/>
          </a:p>
        </p:txBody>
      </p:sp>
      <p:sp>
        <p:nvSpPr>
          <p:cNvPr id="7" name="Title 1"/>
          <p:cNvSpPr>
            <a:spLocks noGrp="1"/>
          </p:cNvSpPr>
          <p:nvPr>
            <p:ph type="title"/>
          </p:nvPr>
        </p:nvSpPr>
        <p:spPr>
          <a:xfrm>
            <a:off x="609600" y="304800"/>
            <a:ext cx="8001000" cy="1143000"/>
          </a:xfrm>
        </p:spPr>
        <p:txBody>
          <a:bodyPr/>
          <a:lstStyle/>
          <a:p>
            <a:r>
              <a:rPr lang="en-US" dirty="0" smtClean="0"/>
              <a:t>Background</a:t>
            </a:r>
            <a:endParaRPr lang="en-US" dirty="0"/>
          </a:p>
        </p:txBody>
      </p:sp>
      <p:sp>
        <p:nvSpPr>
          <p:cNvPr id="8" name="Content Placeholder 2"/>
          <p:cNvSpPr>
            <a:spLocks noGrp="1"/>
          </p:cNvSpPr>
          <p:nvPr>
            <p:ph idx="1"/>
          </p:nvPr>
        </p:nvSpPr>
        <p:spPr>
          <a:xfrm>
            <a:off x="592394" y="1450258"/>
            <a:ext cx="8001000" cy="4114800"/>
          </a:xfrm>
        </p:spPr>
        <p:txBody>
          <a:bodyPr/>
          <a:lstStyle/>
          <a:p>
            <a:r>
              <a:rPr lang="en-US" dirty="0" smtClean="0"/>
              <a:t>Centralized DNS</a:t>
            </a:r>
            <a:endParaRPr lang="en-US" dirty="0"/>
          </a:p>
          <a:p>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 y="3138014"/>
            <a:ext cx="2279671" cy="2279671"/>
          </a:xfrm>
          <a:prstGeom prst="rect">
            <a:avLst/>
          </a:prstGeom>
        </p:spPr>
      </p:pic>
      <p:sp>
        <p:nvSpPr>
          <p:cNvPr id="12" name="TextBox 11"/>
          <p:cNvSpPr txBox="1"/>
          <p:nvPr/>
        </p:nvSpPr>
        <p:spPr>
          <a:xfrm>
            <a:off x="2400482" y="2781525"/>
            <a:ext cx="3756206" cy="461665"/>
          </a:xfrm>
          <a:prstGeom prst="rect">
            <a:avLst/>
          </a:prstGeom>
          <a:noFill/>
        </p:spPr>
        <p:txBody>
          <a:bodyPr wrap="square" rtlCol="0">
            <a:spAutoFit/>
          </a:bodyPr>
          <a:lstStyle/>
          <a:p>
            <a:r>
              <a:rPr lang="en-US" b="1" baseline="0" dirty="0" smtClean="0">
                <a:solidFill>
                  <a:srgbClr val="0070C0"/>
                </a:solidFill>
                <a:latin typeface="Comic Sans MS" charset="0"/>
                <a:ea typeface="Comic Sans MS" charset="0"/>
                <a:cs typeface="Comic Sans MS" charset="0"/>
              </a:rPr>
              <a:t>A trusted third party </a:t>
            </a:r>
            <a:endParaRPr lang="en-US" b="1" baseline="0" dirty="0">
              <a:solidFill>
                <a:srgbClr val="0070C0"/>
              </a:solidFill>
              <a:latin typeface="Comic Sans MS" charset="0"/>
              <a:ea typeface="Comic Sans MS" charset="0"/>
              <a:cs typeface="Comic Sans MS" charset="0"/>
            </a:endParaRPr>
          </a:p>
        </p:txBody>
      </p:sp>
      <p:pic>
        <p:nvPicPr>
          <p:cNvPr id="2" name="Picture 1"/>
          <p:cNvPicPr>
            <a:picLocks noChangeAspect="1"/>
          </p:cNvPicPr>
          <p:nvPr/>
        </p:nvPicPr>
        <p:blipFill>
          <a:blip r:embed="rId4"/>
          <a:stretch>
            <a:fillRect/>
          </a:stretch>
        </p:blipFill>
        <p:spPr>
          <a:xfrm>
            <a:off x="3016250" y="3277829"/>
            <a:ext cx="3187700" cy="2552700"/>
          </a:xfrm>
          <a:prstGeom prst="rect">
            <a:avLst/>
          </a:prstGeom>
        </p:spPr>
      </p:pic>
      <p:cxnSp>
        <p:nvCxnSpPr>
          <p:cNvPr id="6" name="Straight Arrow Connector 5"/>
          <p:cNvCxnSpPr/>
          <p:nvPr/>
        </p:nvCxnSpPr>
        <p:spPr bwMode="auto">
          <a:xfrm flipH="1">
            <a:off x="1524000" y="4495800"/>
            <a:ext cx="1756224"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9373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713030" y="219239"/>
            <a:ext cx="7113238" cy="707886"/>
          </a:xfrm>
          <a:prstGeom prst="rect">
            <a:avLst/>
          </a:prstGeom>
          <a:noFill/>
        </p:spPr>
        <p:txBody>
          <a:bodyPr wrap="square" rtlCol="0">
            <a:spAutoFit/>
          </a:bodyPr>
          <a:lstStyle/>
          <a:p>
            <a:r>
              <a:rPr lang="en-US" altLang="zh-CN" sz="4000" baseline="0" dirty="0" smtClean="0">
                <a:solidFill>
                  <a:srgbClr val="7030A0"/>
                </a:solidFill>
                <a:latin typeface="Candara" charset="0"/>
                <a:ea typeface="Candara" charset="0"/>
                <a:cs typeface="Candara" charset="0"/>
              </a:rPr>
              <a:t>System Model</a:t>
            </a:r>
            <a:endParaRPr lang="en-US" altLang="zh-CN" sz="4000" baseline="0" dirty="0">
              <a:solidFill>
                <a:srgbClr val="7030A0"/>
              </a:solidFill>
              <a:latin typeface="Candara" charset="0"/>
              <a:ea typeface="Candara" charset="0"/>
              <a:cs typeface="Candara" charset="0"/>
            </a:endParaRPr>
          </a:p>
        </p:txBody>
      </p:sp>
      <p:sp>
        <p:nvSpPr>
          <p:cNvPr id="6" name="灯片编号占位符 5"/>
          <p:cNvSpPr>
            <a:spLocks noGrp="1"/>
          </p:cNvSpPr>
          <p:nvPr>
            <p:ph type="sldNum" sz="quarter" idx="4294967295"/>
          </p:nvPr>
        </p:nvSpPr>
        <p:spPr>
          <a:xfrm>
            <a:off x="8705850" y="6492875"/>
            <a:ext cx="438150" cy="365125"/>
          </a:xfrm>
          <a:prstGeom prst="rect">
            <a:avLst/>
          </a:prstGeom>
        </p:spPr>
        <p:txBody>
          <a:bodyPr/>
          <a:lstStyle/>
          <a:p>
            <a:fld id="{A56CA248-7BE1-4335-B3FB-1E6869F2EC71}" type="slidenum">
              <a:rPr lang="zh-CN" altLang="en-US" smtClean="0"/>
              <a:pPr/>
              <a:t>40</a:t>
            </a:fld>
            <a:endParaRPr lang="zh-CN" altLang="en-US" dirty="0"/>
          </a:p>
        </p:txBody>
      </p:sp>
      <p:graphicFrame>
        <p:nvGraphicFramePr>
          <p:cNvPr id="11" name="对象 10"/>
          <p:cNvGraphicFramePr>
            <a:graphicFrameLocks noChangeAspect="1"/>
          </p:cNvGraphicFramePr>
          <p:nvPr>
            <p:extLst>
              <p:ext uri="{D42A27DB-BD31-4B8C-83A1-F6EECF244321}">
                <p14:modId xmlns:p14="http://schemas.microsoft.com/office/powerpoint/2010/main" val="2133451565"/>
              </p:ext>
            </p:extLst>
          </p:nvPr>
        </p:nvGraphicFramePr>
        <p:xfrm>
          <a:off x="1570076" y="914400"/>
          <a:ext cx="6260674" cy="5014036"/>
        </p:xfrm>
        <a:graphic>
          <a:graphicData uri="http://schemas.openxmlformats.org/presentationml/2006/ole">
            <mc:AlternateContent xmlns:mc="http://schemas.openxmlformats.org/markup-compatibility/2006">
              <mc:Choice xmlns:v="urn:schemas-microsoft-com:vml" Requires="v">
                <p:oleObj spid="_x0000_s1040" name="Visio" r:id="rId4" imgW="3305179" imgH="2647937" progId="Visio.Drawing.15">
                  <p:embed/>
                </p:oleObj>
              </mc:Choice>
              <mc:Fallback>
                <p:oleObj name="Visio" r:id="rId4" imgW="3305179" imgH="2647937" progId="Visio.Drawing.15">
                  <p:embed/>
                  <p:pic>
                    <p:nvPicPr>
                      <p:cNvPr id="0" name=""/>
                      <p:cNvPicPr/>
                      <p:nvPr/>
                    </p:nvPicPr>
                    <p:blipFill>
                      <a:blip r:embed="rId5"/>
                      <a:stretch>
                        <a:fillRect/>
                      </a:stretch>
                    </p:blipFill>
                    <p:spPr>
                      <a:xfrm>
                        <a:off x="1570076" y="914400"/>
                        <a:ext cx="6260674" cy="5014036"/>
                      </a:xfrm>
                      <a:prstGeom prst="rect">
                        <a:avLst/>
                      </a:prstGeom>
                    </p:spPr>
                  </p:pic>
                </p:oleObj>
              </mc:Fallback>
            </mc:AlternateContent>
          </a:graphicData>
        </a:graphic>
      </p:graphicFrame>
    </p:spTree>
    <p:extLst>
      <p:ext uri="{BB962C8B-B14F-4D97-AF65-F5344CB8AC3E}">
        <p14:creationId xmlns:p14="http://schemas.microsoft.com/office/powerpoint/2010/main" val="143309898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86000" y="2175071"/>
            <a:ext cx="4645651" cy="707886"/>
          </a:xfrm>
          <a:prstGeom prst="rect">
            <a:avLst/>
          </a:prstGeom>
          <a:noFill/>
        </p:spPr>
        <p:txBody>
          <a:bodyPr wrap="square" rtlCol="0">
            <a:spAutoFit/>
          </a:bodyPr>
          <a:lstStyle/>
          <a:p>
            <a:r>
              <a:rPr lang="en-US" altLang="zh-CN" sz="4000" baseline="0" dirty="0" smtClean="0">
                <a:solidFill>
                  <a:srgbClr val="7030A0"/>
                </a:solidFill>
                <a:latin typeface="Candara" charset="0"/>
                <a:ea typeface="Candara" charset="0"/>
                <a:cs typeface="Candara" charset="0"/>
              </a:rPr>
              <a:t>CertChain Design</a:t>
            </a:r>
            <a:endParaRPr lang="en-US" altLang="zh-CN" sz="4000" baseline="0" dirty="0">
              <a:solidFill>
                <a:srgbClr val="7030A0"/>
              </a:solidFill>
              <a:latin typeface="Candara" charset="0"/>
              <a:ea typeface="Candara" charset="0"/>
              <a:cs typeface="Candara" charset="0"/>
            </a:endParaRPr>
          </a:p>
        </p:txBody>
      </p:sp>
      <p:grpSp>
        <p:nvGrpSpPr>
          <p:cNvPr id="15" name="组合 14"/>
          <p:cNvGrpSpPr/>
          <p:nvPr/>
        </p:nvGrpSpPr>
        <p:grpSpPr>
          <a:xfrm>
            <a:off x="3887162" y="3209900"/>
            <a:ext cx="4663440" cy="108000"/>
            <a:chOff x="3649980" y="3375660"/>
            <a:chExt cx="4663440" cy="108000"/>
          </a:xfrm>
        </p:grpSpPr>
        <p:cxnSp>
          <p:nvCxnSpPr>
            <p:cNvPr id="10" name="直接连接符 9"/>
            <p:cNvCxnSpPr/>
            <p:nvPr/>
          </p:nvCxnSpPr>
          <p:spPr>
            <a:xfrm>
              <a:off x="3733800" y="3429660"/>
              <a:ext cx="44958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a:spLocks/>
            </p:cNvSpPr>
            <p:nvPr/>
          </p:nvSpPr>
          <p:spPr>
            <a:xfrm>
              <a:off x="364998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p:cNvSpPr>
            <p:nvPr/>
          </p:nvSpPr>
          <p:spPr>
            <a:xfrm>
              <a:off x="820542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灯片编号占位符 3"/>
          <p:cNvSpPr>
            <a:spLocks noGrp="1"/>
          </p:cNvSpPr>
          <p:nvPr>
            <p:ph type="sldNum" sz="quarter" idx="12"/>
          </p:nvPr>
        </p:nvSpPr>
        <p:spPr/>
        <p:txBody>
          <a:bodyPr/>
          <a:lstStyle/>
          <a:p>
            <a:fld id="{A56CA248-7BE1-4335-B3FB-1E6869F2EC71}" type="slidenum">
              <a:rPr lang="zh-CN" altLang="en-US" smtClean="0"/>
              <a:t>41</a:t>
            </a:fld>
            <a:endParaRPr lang="zh-CN" altLang="en-US" dirty="0"/>
          </a:p>
        </p:txBody>
      </p:sp>
    </p:spTree>
    <p:extLst>
      <p:ext uri="{BB962C8B-B14F-4D97-AF65-F5344CB8AC3E}">
        <p14:creationId xmlns:p14="http://schemas.microsoft.com/office/powerpoint/2010/main" val="3034711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par>
                                <p:cTn id="9" presetID="2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533400" y="324853"/>
            <a:ext cx="7724426" cy="707886"/>
          </a:xfrm>
          <a:prstGeom prst="rect">
            <a:avLst/>
          </a:prstGeom>
          <a:noFill/>
        </p:spPr>
        <p:txBody>
          <a:bodyPr wrap="square" rtlCol="0">
            <a:spAutoFit/>
          </a:bodyPr>
          <a:lstStyle/>
          <a:p>
            <a:pPr marL="630238" indent="-630238"/>
            <a:r>
              <a:rPr lang="en-US" altLang="zh-CN" sz="4000" baseline="0" dirty="0" smtClean="0">
                <a:solidFill>
                  <a:srgbClr val="7030A0"/>
                </a:solidFill>
                <a:latin typeface="Candara" charset="0"/>
                <a:ea typeface="Candara" charset="0"/>
                <a:cs typeface="Candara" charset="0"/>
              </a:rPr>
              <a:t>Overview of CertChain</a:t>
            </a:r>
            <a:endParaRPr lang="en-US" altLang="zh-CN" sz="4000" baseline="0" dirty="0">
              <a:solidFill>
                <a:srgbClr val="7030A0"/>
              </a:solidFill>
              <a:latin typeface="Candara" charset="0"/>
              <a:ea typeface="Candara" charset="0"/>
              <a:cs typeface="Candara" charset="0"/>
            </a:endParaRPr>
          </a:p>
        </p:txBody>
      </p:sp>
      <p:sp>
        <p:nvSpPr>
          <p:cNvPr id="35" name="文本框 34"/>
          <p:cNvSpPr txBox="1"/>
          <p:nvPr/>
        </p:nvSpPr>
        <p:spPr>
          <a:xfrm>
            <a:off x="0" y="2172"/>
            <a:ext cx="5353112" cy="523220"/>
          </a:xfrm>
          <a:prstGeom prst="rect">
            <a:avLst/>
          </a:prstGeom>
          <a:noFill/>
        </p:spPr>
        <p:txBody>
          <a:bodyPr wrap="square" rtlCol="0">
            <a:spAutoFit/>
          </a:bodyPr>
          <a:lstStyle/>
          <a:p>
            <a:pPr algn="r"/>
            <a:r>
              <a:rPr lang="en-US" altLang="zh-CN" sz="2800" baseline="0" dirty="0">
                <a:solidFill>
                  <a:schemeClr val="bg1"/>
                </a:solidFill>
                <a:latin typeface="Candara" charset="0"/>
                <a:ea typeface="Candara" charset="0"/>
                <a:cs typeface="Candara" charset="0"/>
              </a:rPr>
              <a:t>III. CertChain </a:t>
            </a:r>
            <a:r>
              <a:rPr lang="en-US" altLang="zh-CN" sz="2800" baseline="0" dirty="0" smtClean="0">
                <a:solidFill>
                  <a:schemeClr val="bg1"/>
                </a:solidFill>
                <a:latin typeface="Candara" charset="0"/>
                <a:ea typeface="Candara" charset="0"/>
                <a:cs typeface="Candara" charset="0"/>
              </a:rPr>
              <a:t>Design</a:t>
            </a:r>
            <a:endParaRPr lang="en-US" altLang="zh-CN" sz="2800" baseline="0" dirty="0">
              <a:solidFill>
                <a:schemeClr val="bg1"/>
              </a:solidFill>
              <a:latin typeface="Candara" charset="0"/>
              <a:ea typeface="Candara" charset="0"/>
              <a:cs typeface="Candara" charset="0"/>
            </a:endParaRPr>
          </a:p>
        </p:txBody>
      </p:sp>
      <p:sp>
        <p:nvSpPr>
          <p:cNvPr id="25" name="矩形 24"/>
          <p:cNvSpPr/>
          <p:nvPr/>
        </p:nvSpPr>
        <p:spPr>
          <a:xfrm>
            <a:off x="1126608" y="1543517"/>
            <a:ext cx="6961167" cy="79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rgbClr val="7030A0"/>
                </a:solidFill>
                <a:latin typeface="Candara" charset="0"/>
                <a:ea typeface="Candara" charset="0"/>
                <a:cs typeface="Candara" charset="0"/>
              </a:rPr>
              <a:t>CertChain</a:t>
            </a:r>
            <a:endParaRPr lang="zh-CN" altLang="en-US" sz="2800" baseline="0" dirty="0">
              <a:solidFill>
                <a:srgbClr val="7030A0"/>
              </a:solidFill>
              <a:latin typeface="Candara" charset="0"/>
              <a:ea typeface="Candara" charset="0"/>
              <a:cs typeface="Candara" charset="0"/>
            </a:endParaRPr>
          </a:p>
        </p:txBody>
      </p:sp>
      <p:sp>
        <p:nvSpPr>
          <p:cNvPr id="26" name="矩形 25"/>
          <p:cNvSpPr/>
          <p:nvPr/>
        </p:nvSpPr>
        <p:spPr>
          <a:xfrm>
            <a:off x="1126608" y="2469194"/>
            <a:ext cx="2044603" cy="79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baseline="0" dirty="0" smtClean="0">
                <a:solidFill>
                  <a:srgbClr val="7030A0"/>
                </a:solidFill>
                <a:latin typeface="Candara" charset="0"/>
                <a:ea typeface="Candara" charset="0"/>
                <a:cs typeface="Candara" charset="0"/>
              </a:rPr>
              <a:t>Application layer</a:t>
            </a:r>
            <a:endParaRPr lang="zh-CN" altLang="en-US" sz="2800" b="1" baseline="0" dirty="0">
              <a:solidFill>
                <a:srgbClr val="7030A0"/>
              </a:solidFill>
              <a:latin typeface="Candara" charset="0"/>
              <a:ea typeface="Candara" charset="0"/>
              <a:cs typeface="Candara" charset="0"/>
            </a:endParaRPr>
          </a:p>
        </p:txBody>
      </p:sp>
      <p:sp>
        <p:nvSpPr>
          <p:cNvPr id="36" name="矩形 35"/>
          <p:cNvSpPr/>
          <p:nvPr/>
        </p:nvSpPr>
        <p:spPr>
          <a:xfrm>
            <a:off x="1126607" y="3398302"/>
            <a:ext cx="2044603" cy="79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baseline="0" dirty="0" smtClean="0">
                <a:solidFill>
                  <a:srgbClr val="7030A0"/>
                </a:solidFill>
                <a:latin typeface="Candara" charset="0"/>
                <a:ea typeface="Candara" charset="0"/>
                <a:cs typeface="Candara" charset="0"/>
              </a:rPr>
              <a:t>Extension layer</a:t>
            </a:r>
            <a:endParaRPr lang="zh-CN" altLang="en-US" sz="2800" b="1" baseline="0" dirty="0">
              <a:solidFill>
                <a:srgbClr val="7030A0"/>
              </a:solidFill>
              <a:latin typeface="Candara" charset="0"/>
              <a:ea typeface="Candara" charset="0"/>
              <a:cs typeface="Candara" charset="0"/>
            </a:endParaRPr>
          </a:p>
        </p:txBody>
      </p:sp>
      <p:sp>
        <p:nvSpPr>
          <p:cNvPr id="37" name="矩形 36"/>
          <p:cNvSpPr/>
          <p:nvPr/>
        </p:nvSpPr>
        <p:spPr>
          <a:xfrm>
            <a:off x="1126607" y="4328451"/>
            <a:ext cx="2044603" cy="79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baseline="0" dirty="0" smtClean="0">
                <a:solidFill>
                  <a:srgbClr val="7030A0"/>
                </a:solidFill>
                <a:latin typeface="Candara" charset="0"/>
                <a:ea typeface="Candara" charset="0"/>
                <a:cs typeface="Candara" charset="0"/>
              </a:rPr>
              <a:t>Network layer</a:t>
            </a:r>
            <a:endParaRPr lang="zh-CN" altLang="en-US" sz="2800" b="1" baseline="0" dirty="0">
              <a:solidFill>
                <a:srgbClr val="7030A0"/>
              </a:solidFill>
              <a:latin typeface="Candara" charset="0"/>
              <a:ea typeface="Candara" charset="0"/>
              <a:cs typeface="Candara" charset="0"/>
            </a:endParaRPr>
          </a:p>
        </p:txBody>
      </p:sp>
      <p:sp>
        <p:nvSpPr>
          <p:cNvPr id="38" name="矩形 37"/>
          <p:cNvSpPr/>
          <p:nvPr/>
        </p:nvSpPr>
        <p:spPr>
          <a:xfrm>
            <a:off x="1126607" y="5257559"/>
            <a:ext cx="2044603" cy="79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baseline="0" dirty="0" smtClean="0">
                <a:solidFill>
                  <a:srgbClr val="7030A0"/>
                </a:solidFill>
                <a:latin typeface="Candara" charset="0"/>
                <a:ea typeface="Candara" charset="0"/>
                <a:cs typeface="Candara" charset="0"/>
              </a:rPr>
              <a:t>Data layer</a:t>
            </a:r>
            <a:endParaRPr lang="zh-CN" altLang="en-US" sz="2800" b="1" baseline="0" dirty="0">
              <a:solidFill>
                <a:srgbClr val="7030A0"/>
              </a:solidFill>
              <a:latin typeface="Candara" charset="0"/>
              <a:ea typeface="Candara" charset="0"/>
              <a:cs typeface="Candara" charset="0"/>
            </a:endParaRPr>
          </a:p>
        </p:txBody>
      </p:sp>
      <p:sp>
        <p:nvSpPr>
          <p:cNvPr id="39" name="矩形 38"/>
          <p:cNvSpPr/>
          <p:nvPr/>
        </p:nvSpPr>
        <p:spPr>
          <a:xfrm>
            <a:off x="3440108" y="2469194"/>
            <a:ext cx="2196000"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tx1"/>
                </a:solidFill>
                <a:latin typeface="Candara" charset="0"/>
                <a:ea typeface="Candara" charset="0"/>
                <a:cs typeface="Candara" charset="0"/>
              </a:rPr>
              <a:t>Certificate Operation</a:t>
            </a:r>
            <a:endParaRPr lang="zh-CN" altLang="en-US" sz="2800" baseline="0" dirty="0">
              <a:solidFill>
                <a:schemeClr val="tx1"/>
              </a:solidFill>
              <a:latin typeface="Candara" charset="0"/>
              <a:ea typeface="Candara" charset="0"/>
              <a:cs typeface="Candara" charset="0"/>
            </a:endParaRPr>
          </a:p>
        </p:txBody>
      </p:sp>
      <p:sp>
        <p:nvSpPr>
          <p:cNvPr id="40" name="矩形 39"/>
          <p:cNvSpPr/>
          <p:nvPr/>
        </p:nvSpPr>
        <p:spPr>
          <a:xfrm>
            <a:off x="3440107" y="3398302"/>
            <a:ext cx="2196000"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tx1"/>
                </a:solidFill>
                <a:latin typeface="Candara" charset="0"/>
                <a:ea typeface="Candara" charset="0"/>
                <a:cs typeface="Candara" charset="0"/>
              </a:rPr>
              <a:t>Consensus protocol</a:t>
            </a:r>
            <a:endParaRPr lang="zh-CN" altLang="en-US" sz="2800" baseline="0" dirty="0">
              <a:solidFill>
                <a:schemeClr val="tx1"/>
              </a:solidFill>
              <a:latin typeface="Candara" charset="0"/>
              <a:ea typeface="Candara" charset="0"/>
              <a:cs typeface="Candara" charset="0"/>
            </a:endParaRPr>
          </a:p>
        </p:txBody>
      </p:sp>
      <p:sp>
        <p:nvSpPr>
          <p:cNvPr id="41" name="矩形 40"/>
          <p:cNvSpPr/>
          <p:nvPr/>
        </p:nvSpPr>
        <p:spPr>
          <a:xfrm>
            <a:off x="3440107" y="4328451"/>
            <a:ext cx="2196000"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accent3">
                    <a:lumMod val="50000"/>
                  </a:schemeClr>
                </a:solidFill>
                <a:latin typeface="Candara" charset="0"/>
                <a:ea typeface="Candara" charset="0"/>
                <a:cs typeface="Candara" charset="0"/>
              </a:rPr>
              <a:t>P2P</a:t>
            </a:r>
            <a:endParaRPr lang="zh-CN" altLang="en-US" sz="2800" baseline="0" dirty="0">
              <a:solidFill>
                <a:schemeClr val="accent3">
                  <a:lumMod val="50000"/>
                </a:schemeClr>
              </a:solidFill>
              <a:latin typeface="Candara" charset="0"/>
              <a:ea typeface="Candara" charset="0"/>
              <a:cs typeface="Candara" charset="0"/>
            </a:endParaRPr>
          </a:p>
        </p:txBody>
      </p:sp>
      <p:sp>
        <p:nvSpPr>
          <p:cNvPr id="42" name="矩形 41"/>
          <p:cNvSpPr/>
          <p:nvPr/>
        </p:nvSpPr>
        <p:spPr>
          <a:xfrm>
            <a:off x="3447727" y="5257559"/>
            <a:ext cx="1578753"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tx1"/>
                </a:solidFill>
                <a:latin typeface="Candara" charset="0"/>
                <a:ea typeface="Candara" charset="0"/>
                <a:cs typeface="Candara" charset="0"/>
              </a:rPr>
              <a:t>CertOper</a:t>
            </a:r>
            <a:endParaRPr lang="zh-CN" altLang="en-US" sz="2800" baseline="0" dirty="0">
              <a:solidFill>
                <a:schemeClr val="tx1"/>
              </a:solidFill>
              <a:latin typeface="Candara" charset="0"/>
              <a:ea typeface="Candara" charset="0"/>
              <a:cs typeface="Candara" charset="0"/>
            </a:endParaRPr>
          </a:p>
        </p:txBody>
      </p:sp>
      <p:sp>
        <p:nvSpPr>
          <p:cNvPr id="43" name="矩形 42"/>
          <p:cNvSpPr/>
          <p:nvPr/>
        </p:nvSpPr>
        <p:spPr>
          <a:xfrm>
            <a:off x="5898392" y="2469194"/>
            <a:ext cx="2196000"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tx1"/>
                </a:solidFill>
                <a:latin typeface="Candara" charset="0"/>
                <a:ea typeface="Candara" charset="0"/>
                <a:cs typeface="Candara" charset="0"/>
              </a:rPr>
              <a:t>Certificate validation</a:t>
            </a:r>
            <a:endParaRPr lang="zh-CN" altLang="en-US" sz="2800" baseline="0" dirty="0">
              <a:solidFill>
                <a:schemeClr val="tx1"/>
              </a:solidFill>
              <a:latin typeface="Candara" charset="0"/>
              <a:ea typeface="Candara" charset="0"/>
              <a:cs typeface="Candara" charset="0"/>
            </a:endParaRPr>
          </a:p>
        </p:txBody>
      </p:sp>
      <p:sp>
        <p:nvSpPr>
          <p:cNvPr id="44" name="矩形 43"/>
          <p:cNvSpPr/>
          <p:nvPr/>
        </p:nvSpPr>
        <p:spPr>
          <a:xfrm>
            <a:off x="5898391" y="3398302"/>
            <a:ext cx="2196000"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tx1"/>
                </a:solidFill>
                <a:latin typeface="Candara" charset="0"/>
                <a:ea typeface="Candara" charset="0"/>
                <a:cs typeface="Candara" charset="0"/>
              </a:rPr>
              <a:t>Incentive</a:t>
            </a:r>
          </a:p>
          <a:p>
            <a:pPr algn="ctr"/>
            <a:r>
              <a:rPr lang="en-US" altLang="zh-CN" sz="2800" baseline="0" dirty="0" smtClean="0">
                <a:solidFill>
                  <a:schemeClr val="tx1"/>
                </a:solidFill>
                <a:latin typeface="Candara" charset="0"/>
                <a:ea typeface="Candara" charset="0"/>
                <a:cs typeface="Candara" charset="0"/>
              </a:rPr>
              <a:t>mechanism</a:t>
            </a:r>
            <a:endParaRPr lang="zh-CN" altLang="en-US" sz="2800" baseline="0" dirty="0">
              <a:solidFill>
                <a:schemeClr val="tx1"/>
              </a:solidFill>
              <a:latin typeface="Candara" charset="0"/>
              <a:ea typeface="Candara" charset="0"/>
              <a:cs typeface="Candara" charset="0"/>
            </a:endParaRPr>
          </a:p>
        </p:txBody>
      </p:sp>
      <p:sp>
        <p:nvSpPr>
          <p:cNvPr id="45" name="矩形 44"/>
          <p:cNvSpPr/>
          <p:nvPr/>
        </p:nvSpPr>
        <p:spPr>
          <a:xfrm>
            <a:off x="5898391" y="4328451"/>
            <a:ext cx="2196000"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accent3">
                    <a:lumMod val="50000"/>
                  </a:schemeClr>
                </a:solidFill>
                <a:latin typeface="Candara" charset="0"/>
                <a:ea typeface="Candara" charset="0"/>
                <a:cs typeface="Candara" charset="0"/>
              </a:rPr>
              <a:t>Flooding</a:t>
            </a:r>
            <a:endParaRPr lang="zh-CN" altLang="en-US" sz="2800" baseline="0" dirty="0">
              <a:solidFill>
                <a:schemeClr val="accent3">
                  <a:lumMod val="50000"/>
                </a:schemeClr>
              </a:solidFill>
              <a:latin typeface="Candara" charset="0"/>
              <a:ea typeface="Candara" charset="0"/>
              <a:cs typeface="Candara" charset="0"/>
            </a:endParaRPr>
          </a:p>
        </p:txBody>
      </p:sp>
      <p:sp>
        <p:nvSpPr>
          <p:cNvPr id="46" name="矩形 45"/>
          <p:cNvSpPr/>
          <p:nvPr/>
        </p:nvSpPr>
        <p:spPr>
          <a:xfrm>
            <a:off x="5248125" y="5257559"/>
            <a:ext cx="1308247"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tx1"/>
                </a:solidFill>
                <a:latin typeface="Candara" charset="0"/>
                <a:ea typeface="Candara" charset="0"/>
                <a:cs typeface="Candara" charset="0"/>
              </a:rPr>
              <a:t>MHT</a:t>
            </a:r>
            <a:endParaRPr lang="zh-CN" altLang="en-US" sz="2800" baseline="0" dirty="0">
              <a:solidFill>
                <a:schemeClr val="tx1"/>
              </a:solidFill>
              <a:latin typeface="Candara" charset="0"/>
              <a:ea typeface="Candara" charset="0"/>
              <a:cs typeface="Candara" charset="0"/>
            </a:endParaRPr>
          </a:p>
        </p:txBody>
      </p:sp>
      <p:sp>
        <p:nvSpPr>
          <p:cNvPr id="47" name="矩形 46"/>
          <p:cNvSpPr/>
          <p:nvPr/>
        </p:nvSpPr>
        <p:spPr>
          <a:xfrm>
            <a:off x="6786144" y="5257559"/>
            <a:ext cx="1308247"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tx1"/>
                </a:solidFill>
                <a:latin typeface="Candara" charset="0"/>
                <a:ea typeface="Candara" charset="0"/>
                <a:cs typeface="Candara" charset="0"/>
              </a:rPr>
              <a:t>DCBF</a:t>
            </a:r>
            <a:endParaRPr lang="zh-CN" altLang="en-US" sz="2800" baseline="0" dirty="0">
              <a:solidFill>
                <a:schemeClr val="tx1"/>
              </a:solidFill>
              <a:latin typeface="Candara" charset="0"/>
              <a:ea typeface="Candara" charset="0"/>
              <a:cs typeface="Candara" charset="0"/>
            </a:endParaRPr>
          </a:p>
        </p:txBody>
      </p:sp>
    </p:spTree>
    <p:extLst>
      <p:ext uri="{BB962C8B-B14F-4D97-AF65-F5344CB8AC3E}">
        <p14:creationId xmlns:p14="http://schemas.microsoft.com/office/powerpoint/2010/main" val="59650949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533400" y="324853"/>
            <a:ext cx="7724426" cy="707886"/>
          </a:xfrm>
          <a:prstGeom prst="rect">
            <a:avLst/>
          </a:prstGeom>
          <a:noFill/>
        </p:spPr>
        <p:txBody>
          <a:bodyPr wrap="square" rtlCol="0">
            <a:spAutoFit/>
          </a:bodyPr>
          <a:lstStyle/>
          <a:p>
            <a:pPr marL="630238" indent="-630238"/>
            <a:r>
              <a:rPr lang="en-US" altLang="zh-CN" sz="4000" baseline="0" dirty="0" smtClean="0">
                <a:solidFill>
                  <a:srgbClr val="7030A0"/>
                </a:solidFill>
                <a:latin typeface="Candara" charset="0"/>
                <a:ea typeface="Candara" charset="0"/>
                <a:cs typeface="Candara" charset="0"/>
              </a:rPr>
              <a:t>Overview of CertChain</a:t>
            </a:r>
            <a:endParaRPr lang="en-US" altLang="zh-CN" sz="4000" baseline="0" dirty="0">
              <a:solidFill>
                <a:srgbClr val="7030A0"/>
              </a:solidFill>
              <a:latin typeface="Candara" charset="0"/>
              <a:ea typeface="Candara" charset="0"/>
              <a:cs typeface="Candara" charset="0"/>
            </a:endParaRPr>
          </a:p>
        </p:txBody>
      </p:sp>
      <p:sp>
        <p:nvSpPr>
          <p:cNvPr id="35" name="文本框 34"/>
          <p:cNvSpPr txBox="1"/>
          <p:nvPr/>
        </p:nvSpPr>
        <p:spPr>
          <a:xfrm>
            <a:off x="0" y="2172"/>
            <a:ext cx="5353112" cy="523220"/>
          </a:xfrm>
          <a:prstGeom prst="rect">
            <a:avLst/>
          </a:prstGeom>
          <a:noFill/>
        </p:spPr>
        <p:txBody>
          <a:bodyPr wrap="square" rtlCol="0">
            <a:spAutoFit/>
          </a:bodyPr>
          <a:lstStyle/>
          <a:p>
            <a:pPr algn="r"/>
            <a:r>
              <a:rPr lang="en-US" altLang="zh-CN" sz="2800" baseline="0" dirty="0">
                <a:solidFill>
                  <a:schemeClr val="bg1"/>
                </a:solidFill>
                <a:latin typeface="Candara" charset="0"/>
                <a:ea typeface="Candara" charset="0"/>
                <a:cs typeface="Candara" charset="0"/>
              </a:rPr>
              <a:t>III. CertChain </a:t>
            </a:r>
            <a:r>
              <a:rPr lang="en-US" altLang="zh-CN" sz="2800" baseline="0" dirty="0" smtClean="0">
                <a:solidFill>
                  <a:schemeClr val="bg1"/>
                </a:solidFill>
                <a:latin typeface="Candara" charset="0"/>
                <a:ea typeface="Candara" charset="0"/>
                <a:cs typeface="Candara" charset="0"/>
              </a:rPr>
              <a:t>Design</a:t>
            </a:r>
            <a:endParaRPr lang="en-US" altLang="zh-CN" sz="2800" baseline="0" dirty="0">
              <a:solidFill>
                <a:schemeClr val="bg1"/>
              </a:solidFill>
              <a:latin typeface="Candara" charset="0"/>
              <a:ea typeface="Candara" charset="0"/>
              <a:cs typeface="Candara" charset="0"/>
            </a:endParaRPr>
          </a:p>
        </p:txBody>
      </p:sp>
      <p:sp>
        <p:nvSpPr>
          <p:cNvPr id="25" name="矩形 24"/>
          <p:cNvSpPr/>
          <p:nvPr/>
        </p:nvSpPr>
        <p:spPr>
          <a:xfrm>
            <a:off x="1126608" y="1543517"/>
            <a:ext cx="6961167" cy="79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rgbClr val="7030A0"/>
                </a:solidFill>
                <a:latin typeface="Candara" charset="0"/>
                <a:ea typeface="Candara" charset="0"/>
                <a:cs typeface="Candara" charset="0"/>
              </a:rPr>
              <a:t>CertChain</a:t>
            </a:r>
            <a:endParaRPr lang="zh-CN" altLang="en-US" sz="2800" baseline="0" dirty="0">
              <a:solidFill>
                <a:srgbClr val="7030A0"/>
              </a:solidFill>
              <a:latin typeface="Candara" charset="0"/>
              <a:ea typeface="Candara" charset="0"/>
              <a:cs typeface="Candara" charset="0"/>
            </a:endParaRPr>
          </a:p>
        </p:txBody>
      </p:sp>
      <p:sp>
        <p:nvSpPr>
          <p:cNvPr id="26" name="矩形 25"/>
          <p:cNvSpPr/>
          <p:nvPr/>
        </p:nvSpPr>
        <p:spPr>
          <a:xfrm>
            <a:off x="1126608" y="2469194"/>
            <a:ext cx="2044603" cy="79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baseline="0" dirty="0" smtClean="0">
                <a:solidFill>
                  <a:srgbClr val="7030A0"/>
                </a:solidFill>
                <a:latin typeface="Candara" charset="0"/>
                <a:ea typeface="Candara" charset="0"/>
                <a:cs typeface="Candara" charset="0"/>
              </a:rPr>
              <a:t>Application layer</a:t>
            </a:r>
            <a:endParaRPr lang="zh-CN" altLang="en-US" sz="2800" b="1" baseline="0" dirty="0">
              <a:solidFill>
                <a:srgbClr val="7030A0"/>
              </a:solidFill>
              <a:latin typeface="Candara" charset="0"/>
              <a:ea typeface="Candara" charset="0"/>
              <a:cs typeface="Candara" charset="0"/>
            </a:endParaRPr>
          </a:p>
        </p:txBody>
      </p:sp>
      <p:sp>
        <p:nvSpPr>
          <p:cNvPr id="36" name="矩形 35"/>
          <p:cNvSpPr/>
          <p:nvPr/>
        </p:nvSpPr>
        <p:spPr>
          <a:xfrm>
            <a:off x="1126607" y="3398302"/>
            <a:ext cx="2044603" cy="79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baseline="0" dirty="0" smtClean="0">
                <a:solidFill>
                  <a:srgbClr val="7030A0"/>
                </a:solidFill>
                <a:latin typeface="Candara" charset="0"/>
                <a:ea typeface="Candara" charset="0"/>
                <a:cs typeface="Candara" charset="0"/>
              </a:rPr>
              <a:t>Extension layer</a:t>
            </a:r>
            <a:endParaRPr lang="zh-CN" altLang="en-US" sz="2800" b="1" baseline="0" dirty="0">
              <a:solidFill>
                <a:srgbClr val="7030A0"/>
              </a:solidFill>
              <a:latin typeface="Candara" charset="0"/>
              <a:ea typeface="Candara" charset="0"/>
              <a:cs typeface="Candara" charset="0"/>
            </a:endParaRPr>
          </a:p>
        </p:txBody>
      </p:sp>
      <p:sp>
        <p:nvSpPr>
          <p:cNvPr id="37" name="矩形 36"/>
          <p:cNvSpPr/>
          <p:nvPr/>
        </p:nvSpPr>
        <p:spPr>
          <a:xfrm>
            <a:off x="1126607" y="4328451"/>
            <a:ext cx="2044603" cy="79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baseline="0" dirty="0" smtClean="0">
                <a:solidFill>
                  <a:srgbClr val="7030A0"/>
                </a:solidFill>
                <a:latin typeface="Candara" charset="0"/>
                <a:ea typeface="Candara" charset="0"/>
                <a:cs typeface="Candara" charset="0"/>
              </a:rPr>
              <a:t>Network layer</a:t>
            </a:r>
            <a:endParaRPr lang="zh-CN" altLang="en-US" sz="2800" b="1" baseline="0" dirty="0">
              <a:solidFill>
                <a:srgbClr val="7030A0"/>
              </a:solidFill>
              <a:latin typeface="Candara" charset="0"/>
              <a:ea typeface="Candara" charset="0"/>
              <a:cs typeface="Candara" charset="0"/>
            </a:endParaRPr>
          </a:p>
        </p:txBody>
      </p:sp>
      <p:sp>
        <p:nvSpPr>
          <p:cNvPr id="38" name="矩形 37"/>
          <p:cNvSpPr/>
          <p:nvPr/>
        </p:nvSpPr>
        <p:spPr>
          <a:xfrm>
            <a:off x="1126607" y="5257559"/>
            <a:ext cx="2044603" cy="79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baseline="0" dirty="0" smtClean="0">
                <a:solidFill>
                  <a:srgbClr val="7030A0"/>
                </a:solidFill>
                <a:latin typeface="Candara" charset="0"/>
                <a:ea typeface="Candara" charset="0"/>
                <a:cs typeface="Candara" charset="0"/>
              </a:rPr>
              <a:t>Data layer</a:t>
            </a:r>
            <a:endParaRPr lang="zh-CN" altLang="en-US" sz="2800" b="1" baseline="0" dirty="0">
              <a:solidFill>
                <a:srgbClr val="7030A0"/>
              </a:solidFill>
              <a:latin typeface="Candara" charset="0"/>
              <a:ea typeface="Candara" charset="0"/>
              <a:cs typeface="Candara" charset="0"/>
            </a:endParaRPr>
          </a:p>
        </p:txBody>
      </p:sp>
      <p:sp>
        <p:nvSpPr>
          <p:cNvPr id="39" name="矩形 38"/>
          <p:cNvSpPr/>
          <p:nvPr/>
        </p:nvSpPr>
        <p:spPr>
          <a:xfrm>
            <a:off x="3440108" y="2469194"/>
            <a:ext cx="2196000"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tx1"/>
                </a:solidFill>
                <a:latin typeface="Candara" charset="0"/>
                <a:ea typeface="Candara" charset="0"/>
                <a:cs typeface="Candara" charset="0"/>
              </a:rPr>
              <a:t>Certificate Operation</a:t>
            </a:r>
            <a:endParaRPr lang="zh-CN" altLang="en-US" sz="2800" baseline="0" dirty="0">
              <a:solidFill>
                <a:schemeClr val="tx1"/>
              </a:solidFill>
              <a:latin typeface="Candara" charset="0"/>
              <a:ea typeface="Candara" charset="0"/>
              <a:cs typeface="Candara" charset="0"/>
            </a:endParaRPr>
          </a:p>
        </p:txBody>
      </p:sp>
      <p:sp>
        <p:nvSpPr>
          <p:cNvPr id="40" name="矩形 39"/>
          <p:cNvSpPr/>
          <p:nvPr/>
        </p:nvSpPr>
        <p:spPr>
          <a:xfrm>
            <a:off x="3440107" y="3398302"/>
            <a:ext cx="2196000"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tx1"/>
                </a:solidFill>
                <a:latin typeface="Candara" charset="0"/>
                <a:ea typeface="Candara" charset="0"/>
                <a:cs typeface="Candara" charset="0"/>
              </a:rPr>
              <a:t>Consensus protocol</a:t>
            </a:r>
            <a:endParaRPr lang="zh-CN" altLang="en-US" sz="2800" baseline="0" dirty="0">
              <a:solidFill>
                <a:schemeClr val="tx1"/>
              </a:solidFill>
              <a:latin typeface="Candara" charset="0"/>
              <a:ea typeface="Candara" charset="0"/>
              <a:cs typeface="Candara" charset="0"/>
            </a:endParaRPr>
          </a:p>
        </p:txBody>
      </p:sp>
      <p:sp>
        <p:nvSpPr>
          <p:cNvPr id="41" name="矩形 40"/>
          <p:cNvSpPr/>
          <p:nvPr/>
        </p:nvSpPr>
        <p:spPr>
          <a:xfrm>
            <a:off x="3440107" y="4328451"/>
            <a:ext cx="2196000"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accent3">
                    <a:lumMod val="50000"/>
                  </a:schemeClr>
                </a:solidFill>
                <a:latin typeface="Candara" charset="0"/>
                <a:ea typeface="Candara" charset="0"/>
                <a:cs typeface="Candara" charset="0"/>
              </a:rPr>
              <a:t>P2P</a:t>
            </a:r>
            <a:endParaRPr lang="zh-CN" altLang="en-US" sz="2800" baseline="0" dirty="0">
              <a:solidFill>
                <a:schemeClr val="accent3">
                  <a:lumMod val="50000"/>
                </a:schemeClr>
              </a:solidFill>
              <a:latin typeface="Candara" charset="0"/>
              <a:ea typeface="Candara" charset="0"/>
              <a:cs typeface="Candara" charset="0"/>
            </a:endParaRPr>
          </a:p>
        </p:txBody>
      </p:sp>
      <p:sp>
        <p:nvSpPr>
          <p:cNvPr id="43" name="矩形 42"/>
          <p:cNvSpPr/>
          <p:nvPr/>
        </p:nvSpPr>
        <p:spPr>
          <a:xfrm>
            <a:off x="5898392" y="2469194"/>
            <a:ext cx="2196000"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tx1"/>
                </a:solidFill>
                <a:latin typeface="Candara" charset="0"/>
                <a:ea typeface="Candara" charset="0"/>
                <a:cs typeface="Candara" charset="0"/>
              </a:rPr>
              <a:t>Certificate validation</a:t>
            </a:r>
            <a:endParaRPr lang="zh-CN" altLang="en-US" sz="2800" baseline="0" dirty="0">
              <a:solidFill>
                <a:schemeClr val="tx1"/>
              </a:solidFill>
              <a:latin typeface="Candara" charset="0"/>
              <a:ea typeface="Candara" charset="0"/>
              <a:cs typeface="Candara" charset="0"/>
            </a:endParaRPr>
          </a:p>
        </p:txBody>
      </p:sp>
      <p:sp>
        <p:nvSpPr>
          <p:cNvPr id="44" name="矩形 43"/>
          <p:cNvSpPr/>
          <p:nvPr/>
        </p:nvSpPr>
        <p:spPr>
          <a:xfrm>
            <a:off x="5898391" y="3398302"/>
            <a:ext cx="2196000"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tx1"/>
                </a:solidFill>
                <a:latin typeface="Candara" charset="0"/>
                <a:ea typeface="Candara" charset="0"/>
                <a:cs typeface="Candara" charset="0"/>
              </a:rPr>
              <a:t>Incentive</a:t>
            </a:r>
          </a:p>
          <a:p>
            <a:pPr algn="ctr"/>
            <a:r>
              <a:rPr lang="en-US" altLang="zh-CN" sz="2800" baseline="0" dirty="0" smtClean="0">
                <a:solidFill>
                  <a:schemeClr val="tx1"/>
                </a:solidFill>
                <a:latin typeface="Candara" charset="0"/>
                <a:ea typeface="Candara" charset="0"/>
                <a:cs typeface="Candara" charset="0"/>
              </a:rPr>
              <a:t>mechanism</a:t>
            </a:r>
            <a:endParaRPr lang="zh-CN" altLang="en-US" sz="2800" baseline="0" dirty="0">
              <a:solidFill>
                <a:schemeClr val="tx1"/>
              </a:solidFill>
              <a:latin typeface="Candara" charset="0"/>
              <a:ea typeface="Candara" charset="0"/>
              <a:cs typeface="Candara" charset="0"/>
            </a:endParaRPr>
          </a:p>
        </p:txBody>
      </p:sp>
      <p:sp>
        <p:nvSpPr>
          <p:cNvPr id="45" name="矩形 44"/>
          <p:cNvSpPr/>
          <p:nvPr/>
        </p:nvSpPr>
        <p:spPr>
          <a:xfrm>
            <a:off x="5898391" y="4328451"/>
            <a:ext cx="2196000"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accent3">
                    <a:lumMod val="50000"/>
                  </a:schemeClr>
                </a:solidFill>
                <a:latin typeface="Candara" charset="0"/>
                <a:ea typeface="Candara" charset="0"/>
                <a:cs typeface="Candara" charset="0"/>
              </a:rPr>
              <a:t>Flooding</a:t>
            </a:r>
            <a:endParaRPr lang="zh-CN" altLang="en-US" sz="2800" baseline="0" dirty="0">
              <a:solidFill>
                <a:schemeClr val="accent3">
                  <a:lumMod val="50000"/>
                </a:schemeClr>
              </a:solidFill>
              <a:latin typeface="Candara" charset="0"/>
              <a:ea typeface="Candara" charset="0"/>
              <a:cs typeface="Candara" charset="0"/>
            </a:endParaRPr>
          </a:p>
        </p:txBody>
      </p:sp>
      <p:sp>
        <p:nvSpPr>
          <p:cNvPr id="2" name="TextBox 1"/>
          <p:cNvSpPr txBox="1"/>
          <p:nvPr/>
        </p:nvSpPr>
        <p:spPr>
          <a:xfrm>
            <a:off x="3440106" y="5257559"/>
            <a:ext cx="5551493" cy="1200329"/>
          </a:xfrm>
          <a:prstGeom prst="rect">
            <a:avLst/>
          </a:prstGeom>
          <a:noFill/>
        </p:spPr>
        <p:txBody>
          <a:bodyPr wrap="square" rtlCol="0">
            <a:spAutoFit/>
          </a:bodyPr>
          <a:lstStyle/>
          <a:p>
            <a:r>
              <a:rPr lang="en-US" baseline="0" dirty="0" smtClean="0">
                <a:solidFill>
                  <a:srgbClr val="FF0000"/>
                </a:solidFill>
                <a:latin typeface="Candara" charset="0"/>
                <a:ea typeface="Candara" charset="0"/>
                <a:cs typeface="Candara" charset="0"/>
              </a:rPr>
              <a:t>Define the structure of the data and design for certificates revocation checking</a:t>
            </a:r>
            <a:endParaRPr lang="en-US" baseline="0" dirty="0">
              <a:solidFill>
                <a:srgbClr val="FF0000"/>
              </a:solidFill>
              <a:latin typeface="Candara" charset="0"/>
              <a:ea typeface="Candara" charset="0"/>
              <a:cs typeface="Candara" charset="0"/>
            </a:endParaRPr>
          </a:p>
        </p:txBody>
      </p:sp>
    </p:spTree>
    <p:extLst>
      <p:ext uri="{BB962C8B-B14F-4D97-AF65-F5344CB8AC3E}">
        <p14:creationId xmlns:p14="http://schemas.microsoft.com/office/powerpoint/2010/main" val="27253586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459116" y="496345"/>
            <a:ext cx="7113238" cy="707886"/>
          </a:xfrm>
          <a:prstGeom prst="rect">
            <a:avLst/>
          </a:prstGeom>
          <a:noFill/>
        </p:spPr>
        <p:txBody>
          <a:bodyPr wrap="square" rtlCol="0">
            <a:spAutoFit/>
          </a:bodyPr>
          <a:lstStyle/>
          <a:p>
            <a:r>
              <a:rPr lang="en-US" altLang="zh-CN" sz="4000" b="1" baseline="0" dirty="0" smtClean="0">
                <a:solidFill>
                  <a:schemeClr val="tx1">
                    <a:lumMod val="85000"/>
                    <a:lumOff val="15000"/>
                  </a:schemeClr>
                </a:solidFill>
                <a:latin typeface="Candara" charset="0"/>
                <a:ea typeface="Candara" charset="0"/>
                <a:cs typeface="Candara" charset="0"/>
              </a:rPr>
              <a:t>Data layer</a:t>
            </a:r>
            <a:endParaRPr lang="en-US" altLang="zh-CN" sz="4000" b="1" baseline="0" dirty="0">
              <a:solidFill>
                <a:schemeClr val="tx1">
                  <a:lumMod val="85000"/>
                  <a:lumOff val="15000"/>
                </a:schemeClr>
              </a:solidFill>
              <a:latin typeface="Candara" charset="0"/>
              <a:ea typeface="Candara" charset="0"/>
              <a:cs typeface="Candara" charset="0"/>
            </a:endParaRPr>
          </a:p>
        </p:txBody>
      </p:sp>
      <p:sp>
        <p:nvSpPr>
          <p:cNvPr id="62" name="文本框 61"/>
          <p:cNvSpPr txBox="1"/>
          <p:nvPr/>
        </p:nvSpPr>
        <p:spPr>
          <a:xfrm>
            <a:off x="0" y="2172"/>
            <a:ext cx="5353112" cy="584775"/>
          </a:xfrm>
          <a:prstGeom prst="rect">
            <a:avLst/>
          </a:prstGeom>
          <a:noFill/>
        </p:spPr>
        <p:txBody>
          <a:bodyPr wrap="square" rtlCol="0">
            <a:spAutoFit/>
          </a:bodyPr>
          <a:lstStyle/>
          <a:p>
            <a:pPr algn="r"/>
            <a:r>
              <a:rPr lang="en-US" altLang="zh-CN" sz="2400" dirty="0">
                <a:solidFill>
                  <a:schemeClr val="bg1"/>
                </a:solidFill>
                <a:latin typeface="Candara" charset="0"/>
                <a:ea typeface="Candara" charset="0"/>
                <a:cs typeface="Candara" charset="0"/>
              </a:rPr>
              <a:t>III. CertChain Design</a:t>
            </a:r>
          </a:p>
          <a:p>
            <a:pPr algn="r"/>
            <a:endParaRPr lang="zh-CN" altLang="en-US" sz="2400" dirty="0">
              <a:solidFill>
                <a:schemeClr val="bg1"/>
              </a:solidFill>
              <a:latin typeface="Candara" charset="0"/>
              <a:ea typeface="Candara" charset="0"/>
              <a:cs typeface="Candara" charset="0"/>
            </a:endParaRPr>
          </a:p>
        </p:txBody>
      </p:sp>
      <p:sp>
        <p:nvSpPr>
          <p:cNvPr id="12" name="文本框 11"/>
          <p:cNvSpPr txBox="1"/>
          <p:nvPr/>
        </p:nvSpPr>
        <p:spPr>
          <a:xfrm>
            <a:off x="562319" y="5982531"/>
            <a:ext cx="8226081" cy="400110"/>
          </a:xfrm>
          <a:prstGeom prst="rect">
            <a:avLst/>
          </a:prstGeom>
          <a:noFill/>
        </p:spPr>
        <p:txBody>
          <a:bodyPr wrap="square" rtlCol="0">
            <a:spAutoFit/>
          </a:bodyPr>
          <a:lstStyle/>
          <a:p>
            <a:r>
              <a:rPr lang="en-US" altLang="zh-CN" sz="2000" baseline="0" dirty="0" smtClean="0">
                <a:latin typeface="Candara" charset="0"/>
                <a:ea typeface="Candara" charset="0"/>
                <a:cs typeface="Candara" charset="0"/>
              </a:rPr>
              <a:t>Version Number, Signature Algorithm ID, Signature Value, Extension Field</a:t>
            </a:r>
          </a:p>
        </p:txBody>
      </p:sp>
      <p:graphicFrame>
        <p:nvGraphicFramePr>
          <p:cNvPr id="13" name="图示 12"/>
          <p:cNvGraphicFramePr/>
          <p:nvPr>
            <p:extLst>
              <p:ext uri="{D42A27DB-BD31-4B8C-83A1-F6EECF244321}">
                <p14:modId xmlns:p14="http://schemas.microsoft.com/office/powerpoint/2010/main" val="938949801"/>
              </p:ext>
            </p:extLst>
          </p:nvPr>
        </p:nvGraphicFramePr>
        <p:xfrm>
          <a:off x="459116" y="1792835"/>
          <a:ext cx="8329284" cy="4156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文本框 1"/>
          <p:cNvSpPr txBox="1"/>
          <p:nvPr/>
        </p:nvSpPr>
        <p:spPr>
          <a:xfrm>
            <a:off x="567988" y="1297840"/>
            <a:ext cx="5223212" cy="523220"/>
          </a:xfrm>
          <a:prstGeom prst="rect">
            <a:avLst/>
          </a:prstGeom>
          <a:noFill/>
        </p:spPr>
        <p:txBody>
          <a:bodyPr wrap="square" rtlCol="0">
            <a:spAutoFit/>
          </a:bodyPr>
          <a:lstStyle/>
          <a:p>
            <a:r>
              <a:rPr lang="en-US" altLang="zh-CN" sz="2800" baseline="0" dirty="0" smtClean="0">
                <a:latin typeface="Candara" charset="0"/>
                <a:ea typeface="Candara" charset="0"/>
                <a:cs typeface="Candara" charset="0"/>
              </a:rPr>
              <a:t>1. CertOper definition:</a:t>
            </a:r>
            <a:endParaRPr lang="zh-CN" altLang="en-US" sz="2800" baseline="0" dirty="0">
              <a:latin typeface="Candara" charset="0"/>
              <a:ea typeface="Candara" charset="0"/>
              <a:cs typeface="Candara" charset="0"/>
            </a:endParaRPr>
          </a:p>
        </p:txBody>
      </p:sp>
    </p:spTree>
    <p:extLst>
      <p:ext uri="{BB962C8B-B14F-4D97-AF65-F5344CB8AC3E}">
        <p14:creationId xmlns:p14="http://schemas.microsoft.com/office/powerpoint/2010/main" val="311260398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0" y="497220"/>
            <a:ext cx="7113238" cy="707886"/>
          </a:xfrm>
          <a:prstGeom prst="rect">
            <a:avLst/>
          </a:prstGeom>
          <a:noFill/>
        </p:spPr>
        <p:txBody>
          <a:bodyPr wrap="square" rtlCol="0">
            <a:spAutoFit/>
          </a:bodyPr>
          <a:lstStyle/>
          <a:p>
            <a:r>
              <a:rPr lang="en-US" altLang="zh-CN" sz="4000" b="1" baseline="0" dirty="0" smtClean="0">
                <a:solidFill>
                  <a:schemeClr val="tx1">
                    <a:lumMod val="85000"/>
                    <a:lumOff val="15000"/>
                  </a:schemeClr>
                </a:solidFill>
                <a:latin typeface="Candara" charset="0"/>
                <a:ea typeface="Candara" charset="0"/>
                <a:cs typeface="Candara" charset="0"/>
              </a:rPr>
              <a:t>Data layer</a:t>
            </a:r>
            <a:endParaRPr lang="en-US" altLang="zh-CN" sz="4000" b="1" baseline="0" dirty="0">
              <a:solidFill>
                <a:schemeClr val="tx1">
                  <a:lumMod val="85000"/>
                  <a:lumOff val="15000"/>
                </a:schemeClr>
              </a:solidFill>
              <a:latin typeface="Candara" charset="0"/>
              <a:ea typeface="Candara" charset="0"/>
              <a:cs typeface="Candara" charset="0"/>
            </a:endParaRPr>
          </a:p>
        </p:txBody>
      </p:sp>
      <p:sp>
        <p:nvSpPr>
          <p:cNvPr id="62" name="文本框 61"/>
          <p:cNvSpPr txBox="1"/>
          <p:nvPr/>
        </p:nvSpPr>
        <p:spPr>
          <a:xfrm>
            <a:off x="0" y="2172"/>
            <a:ext cx="5353112" cy="830997"/>
          </a:xfrm>
          <a:prstGeom prst="rect">
            <a:avLst/>
          </a:prstGeom>
          <a:noFill/>
        </p:spPr>
        <p:txBody>
          <a:bodyPr wrap="square" rtlCol="0">
            <a:spAutoFit/>
          </a:bodyPr>
          <a:lstStyle/>
          <a:p>
            <a:pPr algn="r"/>
            <a:r>
              <a:rPr lang="en-US" altLang="zh-CN" sz="2400" dirty="0">
                <a:solidFill>
                  <a:schemeClr val="bg1"/>
                </a:solidFill>
              </a:rPr>
              <a:t>III. CertChain Design</a:t>
            </a:r>
          </a:p>
          <a:p>
            <a:pPr algn="r"/>
            <a:endParaRPr lang="zh-CN" altLang="en-US" sz="2400" dirty="0">
              <a:solidFill>
                <a:schemeClr val="bg1"/>
              </a:solidFill>
            </a:endParaRPr>
          </a:p>
        </p:txBody>
      </p:sp>
      <p:pic>
        <p:nvPicPr>
          <p:cNvPr id="2" name="图片 1"/>
          <p:cNvPicPr>
            <a:picLocks noChangeAspect="1"/>
          </p:cNvPicPr>
          <p:nvPr/>
        </p:nvPicPr>
        <p:blipFill>
          <a:blip r:embed="rId3"/>
          <a:stretch>
            <a:fillRect/>
          </a:stretch>
        </p:blipFill>
        <p:spPr>
          <a:xfrm>
            <a:off x="637812" y="1942450"/>
            <a:ext cx="7787796" cy="4421492"/>
          </a:xfrm>
          <a:prstGeom prst="rect">
            <a:avLst/>
          </a:prstGeom>
        </p:spPr>
      </p:pic>
      <p:sp>
        <p:nvSpPr>
          <p:cNvPr id="10" name="文本框 9"/>
          <p:cNvSpPr txBox="1"/>
          <p:nvPr/>
        </p:nvSpPr>
        <p:spPr>
          <a:xfrm>
            <a:off x="567988" y="1297840"/>
            <a:ext cx="4918412" cy="523220"/>
          </a:xfrm>
          <a:prstGeom prst="rect">
            <a:avLst/>
          </a:prstGeom>
          <a:noFill/>
        </p:spPr>
        <p:txBody>
          <a:bodyPr wrap="square" rtlCol="0">
            <a:spAutoFit/>
          </a:bodyPr>
          <a:lstStyle/>
          <a:p>
            <a:r>
              <a:rPr lang="en-US" altLang="zh-CN" sz="2800" baseline="0" dirty="0" smtClean="0">
                <a:latin typeface="Candara" charset="0"/>
                <a:ea typeface="Candara" charset="0"/>
                <a:cs typeface="Candara" charset="0"/>
              </a:rPr>
              <a:t>1. </a:t>
            </a:r>
            <a:r>
              <a:rPr lang="en-US" altLang="zh-CN" sz="2800" baseline="0" dirty="0" err="1" smtClean="0">
                <a:latin typeface="Candara" charset="0"/>
                <a:ea typeface="Candara" charset="0"/>
                <a:cs typeface="Candara" charset="0"/>
              </a:rPr>
              <a:t>CertOper</a:t>
            </a:r>
            <a:r>
              <a:rPr lang="en-US" altLang="zh-CN" sz="2800" baseline="0" dirty="0" smtClean="0">
                <a:latin typeface="Candara" charset="0"/>
                <a:ea typeface="Candara" charset="0"/>
                <a:cs typeface="Candara" charset="0"/>
              </a:rPr>
              <a:t> definition</a:t>
            </a:r>
            <a:endParaRPr lang="zh-CN" altLang="en-US" sz="2800" baseline="0" dirty="0">
              <a:latin typeface="Candara" charset="0"/>
              <a:ea typeface="Candara" charset="0"/>
              <a:cs typeface="Candara" charset="0"/>
            </a:endParaRPr>
          </a:p>
        </p:txBody>
      </p:sp>
    </p:spTree>
    <p:extLst>
      <p:ext uri="{BB962C8B-B14F-4D97-AF65-F5344CB8AC3E}">
        <p14:creationId xmlns:p14="http://schemas.microsoft.com/office/powerpoint/2010/main" val="135532103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文本框 61"/>
          <p:cNvSpPr txBox="1"/>
          <p:nvPr/>
        </p:nvSpPr>
        <p:spPr>
          <a:xfrm>
            <a:off x="0" y="2172"/>
            <a:ext cx="5353112" cy="830997"/>
          </a:xfrm>
          <a:prstGeom prst="rect">
            <a:avLst/>
          </a:prstGeom>
          <a:noFill/>
        </p:spPr>
        <p:txBody>
          <a:bodyPr wrap="square" rtlCol="0">
            <a:spAutoFit/>
          </a:bodyPr>
          <a:lstStyle/>
          <a:p>
            <a:pPr algn="r"/>
            <a:r>
              <a:rPr lang="en-US" altLang="zh-CN" sz="2400" baseline="0" dirty="0">
                <a:solidFill>
                  <a:schemeClr val="bg1"/>
                </a:solidFill>
                <a:latin typeface="Candara" charset="0"/>
                <a:ea typeface="Candara" charset="0"/>
                <a:cs typeface="Candara" charset="0"/>
              </a:rPr>
              <a:t>III. CertChain Design</a:t>
            </a:r>
          </a:p>
          <a:p>
            <a:pPr algn="r"/>
            <a:endParaRPr lang="zh-CN" altLang="en-US" sz="2400" baseline="0" dirty="0">
              <a:solidFill>
                <a:schemeClr val="bg1"/>
              </a:solidFill>
              <a:latin typeface="Candara" charset="0"/>
              <a:ea typeface="Candara" charset="0"/>
              <a:cs typeface="Candara" charset="0"/>
            </a:endParaRPr>
          </a:p>
        </p:txBody>
      </p:sp>
      <p:sp>
        <p:nvSpPr>
          <p:cNvPr id="2" name="矩形 1"/>
          <p:cNvSpPr/>
          <p:nvPr/>
        </p:nvSpPr>
        <p:spPr>
          <a:xfrm>
            <a:off x="1252496" y="2268204"/>
            <a:ext cx="705853"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0</a:t>
            </a:r>
            <a:endParaRPr lang="zh-CN" altLang="en-US" sz="2000" baseline="0" dirty="0">
              <a:solidFill>
                <a:schemeClr val="tx2"/>
              </a:solidFill>
              <a:latin typeface="Candara" charset="0"/>
              <a:ea typeface="Candara" charset="0"/>
              <a:cs typeface="Candara" charset="0"/>
            </a:endParaRPr>
          </a:p>
        </p:txBody>
      </p:sp>
      <p:sp>
        <p:nvSpPr>
          <p:cNvPr id="10" name="矩形 9"/>
          <p:cNvSpPr/>
          <p:nvPr/>
        </p:nvSpPr>
        <p:spPr>
          <a:xfrm>
            <a:off x="1252496" y="2701341"/>
            <a:ext cx="705853"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a:solidFill>
                  <a:schemeClr val="tx2"/>
                </a:solidFill>
                <a:latin typeface="Candara" charset="0"/>
                <a:ea typeface="Candara" charset="0"/>
                <a:cs typeface="Candara" charset="0"/>
              </a:rPr>
              <a:t>0</a:t>
            </a:r>
            <a:endParaRPr lang="zh-CN" altLang="en-US" sz="2000" baseline="0" dirty="0">
              <a:solidFill>
                <a:schemeClr val="tx2"/>
              </a:solidFill>
              <a:latin typeface="Candara" charset="0"/>
              <a:ea typeface="Candara" charset="0"/>
              <a:cs typeface="Candara" charset="0"/>
            </a:endParaRPr>
          </a:p>
        </p:txBody>
      </p:sp>
      <p:sp>
        <p:nvSpPr>
          <p:cNvPr id="11" name="矩形 10"/>
          <p:cNvSpPr/>
          <p:nvPr/>
        </p:nvSpPr>
        <p:spPr>
          <a:xfrm>
            <a:off x="1252496" y="3132034"/>
            <a:ext cx="705853"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0</a:t>
            </a:r>
            <a:endParaRPr lang="zh-CN" altLang="en-US" sz="2000" baseline="0" dirty="0">
              <a:solidFill>
                <a:schemeClr val="tx2"/>
              </a:solidFill>
              <a:latin typeface="Candara" charset="0"/>
              <a:ea typeface="Candara" charset="0"/>
              <a:cs typeface="Candara" charset="0"/>
            </a:endParaRPr>
          </a:p>
        </p:txBody>
      </p:sp>
      <p:sp>
        <p:nvSpPr>
          <p:cNvPr id="12" name="矩形 11"/>
          <p:cNvSpPr/>
          <p:nvPr/>
        </p:nvSpPr>
        <p:spPr>
          <a:xfrm>
            <a:off x="1252496" y="3562727"/>
            <a:ext cx="705853"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0</a:t>
            </a:r>
            <a:endParaRPr lang="zh-CN" altLang="en-US" sz="2000" baseline="0" dirty="0">
              <a:solidFill>
                <a:schemeClr val="tx2"/>
              </a:solidFill>
              <a:latin typeface="Candara" charset="0"/>
              <a:ea typeface="Candara" charset="0"/>
              <a:cs typeface="Candara" charset="0"/>
            </a:endParaRPr>
          </a:p>
        </p:txBody>
      </p:sp>
      <p:sp>
        <p:nvSpPr>
          <p:cNvPr id="13" name="矩形 12"/>
          <p:cNvSpPr/>
          <p:nvPr/>
        </p:nvSpPr>
        <p:spPr>
          <a:xfrm>
            <a:off x="1252495" y="3993420"/>
            <a:ext cx="705853"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0</a:t>
            </a:r>
            <a:endParaRPr lang="zh-CN" altLang="en-US" sz="2000" baseline="0" dirty="0">
              <a:solidFill>
                <a:schemeClr val="tx2"/>
              </a:solidFill>
              <a:latin typeface="Candara" charset="0"/>
              <a:ea typeface="Candara" charset="0"/>
              <a:cs typeface="Candara" charset="0"/>
            </a:endParaRPr>
          </a:p>
        </p:txBody>
      </p:sp>
      <p:sp>
        <p:nvSpPr>
          <p:cNvPr id="14" name="矩形 13"/>
          <p:cNvSpPr/>
          <p:nvPr/>
        </p:nvSpPr>
        <p:spPr>
          <a:xfrm>
            <a:off x="1252494" y="4424113"/>
            <a:ext cx="705853"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0</a:t>
            </a:r>
            <a:endParaRPr lang="zh-CN" altLang="en-US" sz="2000" baseline="0" dirty="0">
              <a:solidFill>
                <a:schemeClr val="tx2"/>
              </a:solidFill>
              <a:latin typeface="Candara" charset="0"/>
              <a:ea typeface="Candara" charset="0"/>
              <a:cs typeface="Candara" charset="0"/>
            </a:endParaRPr>
          </a:p>
        </p:txBody>
      </p:sp>
      <p:sp>
        <p:nvSpPr>
          <p:cNvPr id="15" name="矩形 14"/>
          <p:cNvSpPr/>
          <p:nvPr/>
        </p:nvSpPr>
        <p:spPr>
          <a:xfrm>
            <a:off x="1252494" y="4854806"/>
            <a:ext cx="705853"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0</a:t>
            </a:r>
            <a:endParaRPr lang="zh-CN" altLang="en-US" sz="2000" baseline="0" dirty="0">
              <a:solidFill>
                <a:schemeClr val="tx2"/>
              </a:solidFill>
              <a:latin typeface="Candara" charset="0"/>
              <a:ea typeface="Candara" charset="0"/>
              <a:cs typeface="Candara" charset="0"/>
            </a:endParaRPr>
          </a:p>
        </p:txBody>
      </p:sp>
      <p:sp>
        <p:nvSpPr>
          <p:cNvPr id="16" name="矩形 15"/>
          <p:cNvSpPr/>
          <p:nvPr/>
        </p:nvSpPr>
        <p:spPr>
          <a:xfrm>
            <a:off x="1252494" y="5285499"/>
            <a:ext cx="705853"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0</a:t>
            </a:r>
            <a:endParaRPr lang="zh-CN" altLang="en-US" sz="2000" baseline="0" dirty="0">
              <a:solidFill>
                <a:schemeClr val="tx2"/>
              </a:solidFill>
              <a:latin typeface="Candara" charset="0"/>
              <a:ea typeface="Candara" charset="0"/>
              <a:cs typeface="Candara" charset="0"/>
            </a:endParaRPr>
          </a:p>
        </p:txBody>
      </p:sp>
      <p:sp>
        <p:nvSpPr>
          <p:cNvPr id="20" name="矩形 19"/>
          <p:cNvSpPr/>
          <p:nvPr/>
        </p:nvSpPr>
        <p:spPr>
          <a:xfrm>
            <a:off x="2484430" y="2268204"/>
            <a:ext cx="705853"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0</a:t>
            </a:r>
            <a:endParaRPr lang="zh-CN" altLang="en-US" sz="2000" baseline="0" dirty="0">
              <a:solidFill>
                <a:schemeClr val="tx2"/>
              </a:solidFill>
              <a:latin typeface="Candara" charset="0"/>
              <a:ea typeface="Candara" charset="0"/>
              <a:cs typeface="Candara" charset="0"/>
            </a:endParaRPr>
          </a:p>
        </p:txBody>
      </p:sp>
      <p:sp>
        <p:nvSpPr>
          <p:cNvPr id="21" name="矩形 20"/>
          <p:cNvSpPr/>
          <p:nvPr/>
        </p:nvSpPr>
        <p:spPr>
          <a:xfrm>
            <a:off x="2484430" y="2701341"/>
            <a:ext cx="705853"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0</a:t>
            </a:r>
            <a:endParaRPr lang="zh-CN" altLang="en-US" sz="2000" baseline="0" dirty="0">
              <a:solidFill>
                <a:schemeClr val="tx2"/>
              </a:solidFill>
              <a:latin typeface="Candara" charset="0"/>
              <a:ea typeface="Candara" charset="0"/>
              <a:cs typeface="Candara" charset="0"/>
            </a:endParaRPr>
          </a:p>
        </p:txBody>
      </p:sp>
      <p:sp>
        <p:nvSpPr>
          <p:cNvPr id="22" name="矩形 21"/>
          <p:cNvSpPr/>
          <p:nvPr/>
        </p:nvSpPr>
        <p:spPr>
          <a:xfrm>
            <a:off x="2484430" y="3132034"/>
            <a:ext cx="705853"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0</a:t>
            </a:r>
            <a:endParaRPr lang="zh-CN" altLang="en-US" sz="2000" baseline="0" dirty="0">
              <a:solidFill>
                <a:schemeClr val="tx2"/>
              </a:solidFill>
              <a:latin typeface="Candara" charset="0"/>
              <a:ea typeface="Candara" charset="0"/>
              <a:cs typeface="Candara" charset="0"/>
            </a:endParaRPr>
          </a:p>
        </p:txBody>
      </p:sp>
      <p:sp>
        <p:nvSpPr>
          <p:cNvPr id="23" name="矩形 22"/>
          <p:cNvSpPr/>
          <p:nvPr/>
        </p:nvSpPr>
        <p:spPr>
          <a:xfrm>
            <a:off x="2484430" y="3562727"/>
            <a:ext cx="705853"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0</a:t>
            </a:r>
            <a:endParaRPr lang="zh-CN" altLang="en-US" sz="2000" baseline="0" dirty="0">
              <a:solidFill>
                <a:schemeClr val="tx2"/>
              </a:solidFill>
              <a:latin typeface="Candara" charset="0"/>
              <a:ea typeface="Candara" charset="0"/>
              <a:cs typeface="Candara" charset="0"/>
            </a:endParaRPr>
          </a:p>
        </p:txBody>
      </p:sp>
      <p:sp>
        <p:nvSpPr>
          <p:cNvPr id="24" name="矩形 23"/>
          <p:cNvSpPr/>
          <p:nvPr/>
        </p:nvSpPr>
        <p:spPr>
          <a:xfrm>
            <a:off x="2484429" y="3993420"/>
            <a:ext cx="705853"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0</a:t>
            </a:r>
            <a:endParaRPr lang="zh-CN" altLang="en-US" sz="2000" baseline="0" dirty="0">
              <a:solidFill>
                <a:schemeClr val="tx2"/>
              </a:solidFill>
              <a:latin typeface="Candara" charset="0"/>
              <a:ea typeface="Candara" charset="0"/>
              <a:cs typeface="Candara" charset="0"/>
            </a:endParaRPr>
          </a:p>
        </p:txBody>
      </p:sp>
      <p:sp>
        <p:nvSpPr>
          <p:cNvPr id="25" name="矩形 24"/>
          <p:cNvSpPr/>
          <p:nvPr/>
        </p:nvSpPr>
        <p:spPr>
          <a:xfrm>
            <a:off x="2484428" y="4424113"/>
            <a:ext cx="705853"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0</a:t>
            </a:r>
            <a:endParaRPr lang="zh-CN" altLang="en-US" sz="2000" baseline="0" dirty="0">
              <a:solidFill>
                <a:schemeClr val="tx2"/>
              </a:solidFill>
              <a:latin typeface="Candara" charset="0"/>
              <a:ea typeface="Candara" charset="0"/>
              <a:cs typeface="Candara" charset="0"/>
            </a:endParaRPr>
          </a:p>
        </p:txBody>
      </p:sp>
      <p:sp>
        <p:nvSpPr>
          <p:cNvPr id="26" name="矩形 25"/>
          <p:cNvSpPr/>
          <p:nvPr/>
        </p:nvSpPr>
        <p:spPr>
          <a:xfrm>
            <a:off x="2484428" y="4854806"/>
            <a:ext cx="705853"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0</a:t>
            </a:r>
            <a:endParaRPr lang="zh-CN" altLang="en-US" sz="2000" baseline="0" dirty="0">
              <a:solidFill>
                <a:schemeClr val="tx2"/>
              </a:solidFill>
              <a:latin typeface="Candara" charset="0"/>
              <a:ea typeface="Candara" charset="0"/>
              <a:cs typeface="Candara" charset="0"/>
            </a:endParaRPr>
          </a:p>
        </p:txBody>
      </p:sp>
      <p:sp>
        <p:nvSpPr>
          <p:cNvPr id="27" name="矩形 26"/>
          <p:cNvSpPr/>
          <p:nvPr/>
        </p:nvSpPr>
        <p:spPr>
          <a:xfrm>
            <a:off x="2484428" y="5285499"/>
            <a:ext cx="705853"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0</a:t>
            </a:r>
            <a:endParaRPr lang="zh-CN" altLang="en-US" sz="2000" baseline="0" dirty="0">
              <a:solidFill>
                <a:schemeClr val="tx2"/>
              </a:solidFill>
              <a:latin typeface="Candara" charset="0"/>
              <a:ea typeface="Candara" charset="0"/>
              <a:cs typeface="Candara" charset="0"/>
            </a:endParaRPr>
          </a:p>
        </p:txBody>
      </p:sp>
      <p:sp>
        <p:nvSpPr>
          <p:cNvPr id="4" name="文本框 3"/>
          <p:cNvSpPr txBox="1"/>
          <p:nvPr/>
        </p:nvSpPr>
        <p:spPr>
          <a:xfrm>
            <a:off x="1450299" y="2291028"/>
            <a:ext cx="375557" cy="400110"/>
          </a:xfrm>
          <a:prstGeom prst="rect">
            <a:avLst/>
          </a:prstGeom>
          <a:solidFill>
            <a:schemeClr val="bg1"/>
          </a:solidFill>
        </p:spPr>
        <p:txBody>
          <a:bodyPr wrap="square" rtlCol="0">
            <a:spAutoFit/>
          </a:bodyPr>
          <a:lstStyle/>
          <a:p>
            <a:r>
              <a:rPr lang="en-US" altLang="zh-CN" sz="2000" b="1" baseline="0" dirty="0" smtClean="0">
                <a:latin typeface="Candara" charset="0"/>
                <a:ea typeface="Candara" charset="0"/>
                <a:cs typeface="Candara" charset="0"/>
              </a:rPr>
              <a:t>1</a:t>
            </a:r>
            <a:endParaRPr lang="zh-CN" altLang="en-US" sz="2000" b="1" baseline="0" dirty="0">
              <a:latin typeface="Candara" charset="0"/>
              <a:ea typeface="Candara" charset="0"/>
              <a:cs typeface="Candara" charset="0"/>
            </a:endParaRPr>
          </a:p>
        </p:txBody>
      </p:sp>
      <p:sp>
        <p:nvSpPr>
          <p:cNvPr id="29" name="文本框 28"/>
          <p:cNvSpPr txBox="1"/>
          <p:nvPr/>
        </p:nvSpPr>
        <p:spPr>
          <a:xfrm>
            <a:off x="1450299" y="3153559"/>
            <a:ext cx="375557" cy="400110"/>
          </a:xfrm>
          <a:prstGeom prst="rect">
            <a:avLst/>
          </a:prstGeom>
          <a:solidFill>
            <a:schemeClr val="bg1"/>
          </a:solidFill>
        </p:spPr>
        <p:txBody>
          <a:bodyPr wrap="square" rtlCol="0">
            <a:spAutoFit/>
          </a:bodyPr>
          <a:lstStyle/>
          <a:p>
            <a:r>
              <a:rPr lang="en-US" altLang="zh-CN" sz="2000" b="1" baseline="0" dirty="0" smtClean="0">
                <a:latin typeface="Candara" charset="0"/>
                <a:ea typeface="Candara" charset="0"/>
                <a:cs typeface="Candara" charset="0"/>
              </a:rPr>
              <a:t>1</a:t>
            </a:r>
            <a:endParaRPr lang="zh-CN" altLang="en-US" sz="2000" b="1" baseline="0" dirty="0">
              <a:latin typeface="Candara" charset="0"/>
              <a:ea typeface="Candara" charset="0"/>
              <a:cs typeface="Candara" charset="0"/>
            </a:endParaRPr>
          </a:p>
        </p:txBody>
      </p:sp>
      <p:sp>
        <p:nvSpPr>
          <p:cNvPr id="30" name="文本框 29"/>
          <p:cNvSpPr txBox="1"/>
          <p:nvPr/>
        </p:nvSpPr>
        <p:spPr>
          <a:xfrm>
            <a:off x="1450299" y="3593595"/>
            <a:ext cx="375557" cy="400110"/>
          </a:xfrm>
          <a:prstGeom prst="rect">
            <a:avLst/>
          </a:prstGeom>
          <a:solidFill>
            <a:schemeClr val="bg1"/>
          </a:solidFill>
        </p:spPr>
        <p:txBody>
          <a:bodyPr wrap="square" rtlCol="0">
            <a:spAutoFit/>
          </a:bodyPr>
          <a:lstStyle/>
          <a:p>
            <a:r>
              <a:rPr lang="en-US" altLang="zh-CN" sz="2000" b="1" baseline="0" dirty="0" smtClean="0">
                <a:latin typeface="Candara" charset="0"/>
                <a:ea typeface="Candara" charset="0"/>
                <a:cs typeface="Candara" charset="0"/>
              </a:rPr>
              <a:t>1</a:t>
            </a:r>
            <a:endParaRPr lang="zh-CN" altLang="en-US" sz="2000" b="1" baseline="0" dirty="0">
              <a:latin typeface="Candara" charset="0"/>
              <a:ea typeface="Candara" charset="0"/>
              <a:cs typeface="Candara" charset="0"/>
            </a:endParaRPr>
          </a:p>
        </p:txBody>
      </p:sp>
      <p:sp>
        <p:nvSpPr>
          <p:cNvPr id="33" name="文本框 32"/>
          <p:cNvSpPr txBox="1"/>
          <p:nvPr/>
        </p:nvSpPr>
        <p:spPr>
          <a:xfrm>
            <a:off x="1450299" y="4867582"/>
            <a:ext cx="375557" cy="400110"/>
          </a:xfrm>
          <a:prstGeom prst="rect">
            <a:avLst/>
          </a:prstGeom>
          <a:solidFill>
            <a:schemeClr val="bg1"/>
          </a:solidFill>
        </p:spPr>
        <p:txBody>
          <a:bodyPr wrap="square" rtlCol="0">
            <a:spAutoFit/>
          </a:bodyPr>
          <a:lstStyle/>
          <a:p>
            <a:r>
              <a:rPr lang="en-US" altLang="zh-CN" sz="2000" b="1" baseline="0" dirty="0" smtClean="0">
                <a:latin typeface="Candara" charset="0"/>
                <a:ea typeface="Candara" charset="0"/>
                <a:cs typeface="Candara" charset="0"/>
              </a:rPr>
              <a:t>1</a:t>
            </a:r>
            <a:endParaRPr lang="zh-CN" altLang="en-US" sz="2000" b="1" baseline="0" dirty="0">
              <a:latin typeface="Candara" charset="0"/>
              <a:ea typeface="Candara" charset="0"/>
              <a:cs typeface="Candara" charset="0"/>
            </a:endParaRPr>
          </a:p>
        </p:txBody>
      </p:sp>
      <p:sp>
        <p:nvSpPr>
          <p:cNvPr id="35" name="文本框 34"/>
          <p:cNvSpPr txBox="1"/>
          <p:nvPr/>
        </p:nvSpPr>
        <p:spPr>
          <a:xfrm>
            <a:off x="2675933" y="2286078"/>
            <a:ext cx="375557" cy="400110"/>
          </a:xfrm>
          <a:prstGeom prst="rect">
            <a:avLst/>
          </a:prstGeom>
          <a:solidFill>
            <a:schemeClr val="bg1"/>
          </a:solidFill>
        </p:spPr>
        <p:txBody>
          <a:bodyPr wrap="square" rtlCol="0">
            <a:spAutoFit/>
          </a:bodyPr>
          <a:lstStyle/>
          <a:p>
            <a:r>
              <a:rPr lang="en-US" altLang="zh-CN" sz="2000" b="1" baseline="0" dirty="0" smtClean="0">
                <a:latin typeface="Candara" charset="0"/>
                <a:ea typeface="Candara" charset="0"/>
                <a:cs typeface="Candara" charset="0"/>
              </a:rPr>
              <a:t>2</a:t>
            </a:r>
            <a:endParaRPr lang="zh-CN" altLang="en-US" sz="2000" b="1" baseline="0" dirty="0">
              <a:latin typeface="Candara" charset="0"/>
              <a:ea typeface="Candara" charset="0"/>
              <a:cs typeface="Candara" charset="0"/>
            </a:endParaRPr>
          </a:p>
        </p:txBody>
      </p:sp>
      <p:sp>
        <p:nvSpPr>
          <p:cNvPr id="36" name="文本框 35"/>
          <p:cNvSpPr txBox="1"/>
          <p:nvPr/>
        </p:nvSpPr>
        <p:spPr>
          <a:xfrm>
            <a:off x="2675933" y="2722148"/>
            <a:ext cx="375557" cy="400110"/>
          </a:xfrm>
          <a:prstGeom prst="rect">
            <a:avLst/>
          </a:prstGeom>
          <a:solidFill>
            <a:schemeClr val="bg1"/>
          </a:solidFill>
        </p:spPr>
        <p:txBody>
          <a:bodyPr wrap="square" rtlCol="0">
            <a:spAutoFit/>
          </a:bodyPr>
          <a:lstStyle/>
          <a:p>
            <a:r>
              <a:rPr lang="en-US" altLang="zh-CN" sz="2000" b="1" baseline="0" dirty="0" smtClean="0">
                <a:latin typeface="Candara" charset="0"/>
                <a:ea typeface="Candara" charset="0"/>
                <a:cs typeface="Candara" charset="0"/>
              </a:rPr>
              <a:t>0</a:t>
            </a:r>
            <a:endParaRPr lang="zh-CN" altLang="en-US" sz="2000" b="1" baseline="0" dirty="0">
              <a:latin typeface="Candara" charset="0"/>
              <a:ea typeface="Candara" charset="0"/>
              <a:cs typeface="Candara" charset="0"/>
            </a:endParaRPr>
          </a:p>
        </p:txBody>
      </p:sp>
      <p:sp>
        <p:nvSpPr>
          <p:cNvPr id="37" name="文本框 36"/>
          <p:cNvSpPr txBox="1"/>
          <p:nvPr/>
        </p:nvSpPr>
        <p:spPr>
          <a:xfrm>
            <a:off x="2675933" y="3158134"/>
            <a:ext cx="375557" cy="400110"/>
          </a:xfrm>
          <a:prstGeom prst="rect">
            <a:avLst/>
          </a:prstGeom>
          <a:solidFill>
            <a:schemeClr val="bg1"/>
          </a:solidFill>
        </p:spPr>
        <p:txBody>
          <a:bodyPr wrap="square" rtlCol="0">
            <a:spAutoFit/>
          </a:bodyPr>
          <a:lstStyle/>
          <a:p>
            <a:r>
              <a:rPr lang="en-US" altLang="zh-CN" sz="2000" b="1" baseline="0" dirty="0" smtClean="0">
                <a:latin typeface="Candara" charset="0"/>
                <a:ea typeface="Candara" charset="0"/>
                <a:cs typeface="Candara" charset="0"/>
              </a:rPr>
              <a:t>1</a:t>
            </a:r>
            <a:endParaRPr lang="zh-CN" altLang="en-US" sz="2000" b="1" baseline="0" dirty="0">
              <a:latin typeface="Candara" charset="0"/>
              <a:ea typeface="Candara" charset="0"/>
              <a:cs typeface="Candara" charset="0"/>
            </a:endParaRPr>
          </a:p>
        </p:txBody>
      </p:sp>
      <p:sp>
        <p:nvSpPr>
          <p:cNvPr id="38" name="文本框 37"/>
          <p:cNvSpPr txBox="1"/>
          <p:nvPr/>
        </p:nvSpPr>
        <p:spPr>
          <a:xfrm>
            <a:off x="2675933" y="3581841"/>
            <a:ext cx="375557" cy="400110"/>
          </a:xfrm>
          <a:prstGeom prst="rect">
            <a:avLst/>
          </a:prstGeom>
          <a:solidFill>
            <a:schemeClr val="bg1"/>
          </a:solidFill>
        </p:spPr>
        <p:txBody>
          <a:bodyPr wrap="square" rtlCol="0">
            <a:spAutoFit/>
          </a:bodyPr>
          <a:lstStyle/>
          <a:p>
            <a:r>
              <a:rPr lang="en-US" altLang="zh-CN" sz="2000" b="1" baseline="0" dirty="0" smtClean="0">
                <a:latin typeface="Candara" charset="0"/>
                <a:ea typeface="Candara" charset="0"/>
                <a:cs typeface="Candara" charset="0"/>
              </a:rPr>
              <a:t>1</a:t>
            </a:r>
            <a:endParaRPr lang="zh-CN" altLang="en-US" sz="2000" b="1" baseline="0" dirty="0">
              <a:latin typeface="Candara" charset="0"/>
              <a:ea typeface="Candara" charset="0"/>
              <a:cs typeface="Candara" charset="0"/>
            </a:endParaRPr>
          </a:p>
        </p:txBody>
      </p:sp>
      <p:sp>
        <p:nvSpPr>
          <p:cNvPr id="40" name="文本框 39"/>
          <p:cNvSpPr txBox="1"/>
          <p:nvPr/>
        </p:nvSpPr>
        <p:spPr>
          <a:xfrm>
            <a:off x="3981069" y="4240571"/>
            <a:ext cx="375557" cy="400110"/>
          </a:xfrm>
          <a:prstGeom prst="rect">
            <a:avLst/>
          </a:prstGeom>
          <a:solidFill>
            <a:srgbClr val="92D050"/>
          </a:solidFill>
        </p:spPr>
        <p:txBody>
          <a:bodyPr wrap="square" rtlCol="0">
            <a:spAutoFit/>
          </a:bodyPr>
          <a:lstStyle/>
          <a:p>
            <a:r>
              <a:rPr lang="en-US" altLang="zh-CN" sz="2000" b="1" baseline="0" dirty="0" smtClean="0">
                <a:latin typeface="Candara" charset="0"/>
                <a:ea typeface="Candara" charset="0"/>
                <a:cs typeface="Candara" charset="0"/>
              </a:rPr>
              <a:t>B</a:t>
            </a:r>
            <a:endParaRPr lang="zh-CN" altLang="en-US" sz="2000" b="1" baseline="0" dirty="0">
              <a:latin typeface="Candara" charset="0"/>
              <a:ea typeface="Candara" charset="0"/>
              <a:cs typeface="Candara" charset="0"/>
            </a:endParaRPr>
          </a:p>
        </p:txBody>
      </p:sp>
      <p:sp>
        <p:nvSpPr>
          <p:cNvPr id="41" name="文本框 40"/>
          <p:cNvSpPr txBox="1"/>
          <p:nvPr/>
        </p:nvSpPr>
        <p:spPr>
          <a:xfrm>
            <a:off x="2675933" y="4872157"/>
            <a:ext cx="375557" cy="400110"/>
          </a:xfrm>
          <a:prstGeom prst="rect">
            <a:avLst/>
          </a:prstGeom>
          <a:solidFill>
            <a:schemeClr val="bg1"/>
          </a:solidFill>
        </p:spPr>
        <p:txBody>
          <a:bodyPr wrap="square" rtlCol="0">
            <a:spAutoFit/>
          </a:bodyPr>
          <a:lstStyle/>
          <a:p>
            <a:r>
              <a:rPr lang="en-US" altLang="zh-CN" sz="2000" b="1" baseline="0" dirty="0" smtClean="0">
                <a:latin typeface="Candara" charset="0"/>
                <a:ea typeface="Candara" charset="0"/>
                <a:cs typeface="Candara" charset="0"/>
              </a:rPr>
              <a:t>2</a:t>
            </a:r>
            <a:endParaRPr lang="zh-CN" altLang="en-US" sz="2000" b="1" baseline="0" dirty="0">
              <a:latin typeface="Candara" charset="0"/>
              <a:ea typeface="Candara" charset="0"/>
              <a:cs typeface="Candara" charset="0"/>
            </a:endParaRPr>
          </a:p>
        </p:txBody>
      </p:sp>
      <p:sp>
        <p:nvSpPr>
          <p:cNvPr id="43" name="文本框 42"/>
          <p:cNvSpPr txBox="1"/>
          <p:nvPr/>
        </p:nvSpPr>
        <p:spPr>
          <a:xfrm>
            <a:off x="3981069" y="2689671"/>
            <a:ext cx="375557" cy="400110"/>
          </a:xfrm>
          <a:prstGeom prst="rect">
            <a:avLst/>
          </a:prstGeom>
          <a:solidFill>
            <a:schemeClr val="accent4"/>
          </a:solidFill>
        </p:spPr>
        <p:txBody>
          <a:bodyPr wrap="square" rtlCol="0">
            <a:spAutoFit/>
          </a:bodyPr>
          <a:lstStyle/>
          <a:p>
            <a:r>
              <a:rPr lang="en-US" altLang="zh-CN" sz="2000" b="1" baseline="0" dirty="0" smtClean="0">
                <a:solidFill>
                  <a:schemeClr val="accent3"/>
                </a:solidFill>
                <a:latin typeface="Candara" charset="0"/>
                <a:ea typeface="Candara" charset="0"/>
                <a:cs typeface="Candara" charset="0"/>
              </a:rPr>
              <a:t>A</a:t>
            </a:r>
            <a:endParaRPr lang="zh-CN" altLang="en-US" sz="2000" b="1" baseline="0" dirty="0">
              <a:solidFill>
                <a:schemeClr val="accent3"/>
              </a:solidFill>
              <a:latin typeface="Candara" charset="0"/>
              <a:ea typeface="Candara" charset="0"/>
              <a:cs typeface="Candara" charset="0"/>
            </a:endParaRPr>
          </a:p>
        </p:txBody>
      </p:sp>
      <p:sp>
        <p:nvSpPr>
          <p:cNvPr id="44" name="文本框 43"/>
          <p:cNvSpPr txBox="1"/>
          <p:nvPr/>
        </p:nvSpPr>
        <p:spPr>
          <a:xfrm>
            <a:off x="341774" y="2703098"/>
            <a:ext cx="375557" cy="400110"/>
          </a:xfrm>
          <a:prstGeom prst="rect">
            <a:avLst/>
          </a:prstGeom>
          <a:solidFill>
            <a:schemeClr val="accent4"/>
          </a:solidFill>
        </p:spPr>
        <p:txBody>
          <a:bodyPr wrap="square" rtlCol="0">
            <a:spAutoFit/>
          </a:bodyPr>
          <a:lstStyle/>
          <a:p>
            <a:r>
              <a:rPr lang="en-US" altLang="zh-CN" sz="2000" b="1" baseline="0" dirty="0" smtClean="0">
                <a:solidFill>
                  <a:schemeClr val="accent3"/>
                </a:solidFill>
                <a:latin typeface="Candara" charset="0"/>
                <a:ea typeface="Candara" charset="0"/>
                <a:cs typeface="Candara" charset="0"/>
              </a:rPr>
              <a:t>A</a:t>
            </a:r>
            <a:endParaRPr lang="zh-CN" altLang="en-US" sz="2000" b="1" baseline="0" dirty="0">
              <a:solidFill>
                <a:schemeClr val="accent3"/>
              </a:solidFill>
              <a:latin typeface="Candara" charset="0"/>
              <a:ea typeface="Candara" charset="0"/>
              <a:cs typeface="Candara" charset="0"/>
            </a:endParaRPr>
          </a:p>
        </p:txBody>
      </p:sp>
      <p:sp>
        <p:nvSpPr>
          <p:cNvPr id="45" name="文本框 44"/>
          <p:cNvSpPr txBox="1"/>
          <p:nvPr/>
        </p:nvSpPr>
        <p:spPr>
          <a:xfrm>
            <a:off x="341774" y="4240571"/>
            <a:ext cx="375557" cy="400110"/>
          </a:xfrm>
          <a:prstGeom prst="rect">
            <a:avLst/>
          </a:prstGeom>
          <a:solidFill>
            <a:srgbClr val="92D050"/>
          </a:solidFill>
        </p:spPr>
        <p:txBody>
          <a:bodyPr wrap="square" rtlCol="0">
            <a:spAutoFit/>
          </a:bodyPr>
          <a:lstStyle/>
          <a:p>
            <a:r>
              <a:rPr lang="en-US" altLang="zh-CN" sz="2000" b="1" baseline="0" dirty="0" smtClean="0">
                <a:latin typeface="Candara" charset="0"/>
                <a:ea typeface="Candara" charset="0"/>
                <a:cs typeface="Candara" charset="0"/>
              </a:rPr>
              <a:t>B</a:t>
            </a:r>
            <a:endParaRPr lang="zh-CN" altLang="en-US" sz="2000" b="1" baseline="0" dirty="0">
              <a:latin typeface="Candara" charset="0"/>
              <a:ea typeface="Candara" charset="0"/>
              <a:cs typeface="Candara" charset="0"/>
            </a:endParaRPr>
          </a:p>
        </p:txBody>
      </p:sp>
      <p:cxnSp>
        <p:nvCxnSpPr>
          <p:cNvPr id="6" name="直接连接符 5"/>
          <p:cNvCxnSpPr>
            <a:stCxn id="44" idx="3"/>
            <a:endCxn id="2" idx="1"/>
          </p:cNvCxnSpPr>
          <p:nvPr/>
        </p:nvCxnSpPr>
        <p:spPr>
          <a:xfrm flipV="1">
            <a:off x="717331" y="2484773"/>
            <a:ext cx="535165" cy="418380"/>
          </a:xfrm>
          <a:prstGeom prst="line">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44" idx="3"/>
            <a:endCxn id="11" idx="1"/>
          </p:cNvCxnSpPr>
          <p:nvPr/>
        </p:nvCxnSpPr>
        <p:spPr>
          <a:xfrm>
            <a:off x="717331" y="2903153"/>
            <a:ext cx="535165" cy="445450"/>
          </a:xfrm>
          <a:prstGeom prst="line">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4" idx="3"/>
            <a:endCxn id="15" idx="1"/>
          </p:cNvCxnSpPr>
          <p:nvPr/>
        </p:nvCxnSpPr>
        <p:spPr>
          <a:xfrm>
            <a:off x="717331" y="2903153"/>
            <a:ext cx="535163" cy="2168222"/>
          </a:xfrm>
          <a:prstGeom prst="line">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连接符 52"/>
          <p:cNvCxnSpPr>
            <a:endCxn id="2" idx="1"/>
          </p:cNvCxnSpPr>
          <p:nvPr/>
        </p:nvCxnSpPr>
        <p:spPr>
          <a:xfrm flipV="1">
            <a:off x="723460" y="2484773"/>
            <a:ext cx="529036" cy="1925806"/>
          </a:xfrm>
          <a:prstGeom prst="line">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连接符 53"/>
          <p:cNvCxnSpPr>
            <a:endCxn id="12" idx="1"/>
          </p:cNvCxnSpPr>
          <p:nvPr/>
        </p:nvCxnSpPr>
        <p:spPr>
          <a:xfrm flipV="1">
            <a:off x="723460" y="3779296"/>
            <a:ext cx="529036" cy="631283"/>
          </a:xfrm>
          <a:prstGeom prst="line">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连接符 54"/>
          <p:cNvCxnSpPr>
            <a:endCxn id="15" idx="1"/>
          </p:cNvCxnSpPr>
          <p:nvPr/>
        </p:nvCxnSpPr>
        <p:spPr>
          <a:xfrm>
            <a:off x="723460" y="4410579"/>
            <a:ext cx="529034" cy="660796"/>
          </a:xfrm>
          <a:prstGeom prst="line">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接连接符 58"/>
          <p:cNvCxnSpPr>
            <a:endCxn id="20" idx="3"/>
          </p:cNvCxnSpPr>
          <p:nvPr/>
        </p:nvCxnSpPr>
        <p:spPr>
          <a:xfrm flipH="1" flipV="1">
            <a:off x="3190283" y="2484773"/>
            <a:ext cx="783455" cy="418380"/>
          </a:xfrm>
          <a:prstGeom prst="line">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连接符 59"/>
          <p:cNvCxnSpPr>
            <a:endCxn id="20" idx="3"/>
          </p:cNvCxnSpPr>
          <p:nvPr/>
        </p:nvCxnSpPr>
        <p:spPr>
          <a:xfrm flipH="1" flipV="1">
            <a:off x="3190283" y="2484773"/>
            <a:ext cx="783455" cy="418380"/>
          </a:xfrm>
          <a:prstGeom prst="line">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接连接符 60"/>
          <p:cNvCxnSpPr>
            <a:endCxn id="20" idx="3"/>
          </p:cNvCxnSpPr>
          <p:nvPr/>
        </p:nvCxnSpPr>
        <p:spPr>
          <a:xfrm flipH="1" flipV="1">
            <a:off x="3190283" y="2484773"/>
            <a:ext cx="783455" cy="418380"/>
          </a:xfrm>
          <a:prstGeom prst="line">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连接符 46"/>
          <p:cNvCxnSpPr>
            <a:endCxn id="22" idx="3"/>
          </p:cNvCxnSpPr>
          <p:nvPr/>
        </p:nvCxnSpPr>
        <p:spPr>
          <a:xfrm flipH="1">
            <a:off x="3190283" y="2897840"/>
            <a:ext cx="783455" cy="450763"/>
          </a:xfrm>
          <a:prstGeom prst="line">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连接符 47"/>
          <p:cNvCxnSpPr>
            <a:endCxn id="22" idx="3"/>
          </p:cNvCxnSpPr>
          <p:nvPr/>
        </p:nvCxnSpPr>
        <p:spPr>
          <a:xfrm flipH="1">
            <a:off x="3190283" y="2897840"/>
            <a:ext cx="783455" cy="450763"/>
          </a:xfrm>
          <a:prstGeom prst="line">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连接符 50"/>
          <p:cNvCxnSpPr>
            <a:endCxn id="26" idx="3"/>
          </p:cNvCxnSpPr>
          <p:nvPr/>
        </p:nvCxnSpPr>
        <p:spPr>
          <a:xfrm flipH="1">
            <a:off x="3190281" y="2866349"/>
            <a:ext cx="783457" cy="2205026"/>
          </a:xfrm>
          <a:prstGeom prst="line">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40" idx="1"/>
            <a:endCxn id="20" idx="3"/>
          </p:cNvCxnSpPr>
          <p:nvPr/>
        </p:nvCxnSpPr>
        <p:spPr>
          <a:xfrm flipH="1" flipV="1">
            <a:off x="3190283" y="2484773"/>
            <a:ext cx="790786" cy="1955853"/>
          </a:xfrm>
          <a:prstGeom prst="line">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接连接符 55"/>
          <p:cNvCxnSpPr>
            <a:endCxn id="23" idx="3"/>
          </p:cNvCxnSpPr>
          <p:nvPr/>
        </p:nvCxnSpPr>
        <p:spPr>
          <a:xfrm flipH="1" flipV="1">
            <a:off x="3190283" y="3779296"/>
            <a:ext cx="783455" cy="671659"/>
          </a:xfrm>
          <a:prstGeom prst="line">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连接符 56"/>
          <p:cNvCxnSpPr>
            <a:endCxn id="26" idx="3"/>
          </p:cNvCxnSpPr>
          <p:nvPr/>
        </p:nvCxnSpPr>
        <p:spPr>
          <a:xfrm flipH="1">
            <a:off x="3190281" y="4424113"/>
            <a:ext cx="790788" cy="647262"/>
          </a:xfrm>
          <a:prstGeom prst="line">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1372092" y="5736443"/>
            <a:ext cx="854735" cy="461665"/>
          </a:xfrm>
          <a:prstGeom prst="rect">
            <a:avLst/>
          </a:prstGeom>
          <a:noFill/>
        </p:spPr>
        <p:txBody>
          <a:bodyPr wrap="square" rtlCol="0">
            <a:spAutoFit/>
          </a:bodyPr>
          <a:lstStyle/>
          <a:p>
            <a:r>
              <a:rPr lang="en-US" altLang="zh-CN" baseline="0" dirty="0" smtClean="0">
                <a:latin typeface="Candara" charset="0"/>
                <a:ea typeface="Candara" charset="0"/>
                <a:cs typeface="Candara" charset="0"/>
              </a:rPr>
              <a:t>BF</a:t>
            </a:r>
            <a:endParaRPr lang="zh-CN" altLang="en-US" baseline="0" dirty="0">
              <a:latin typeface="Candara" charset="0"/>
              <a:ea typeface="Candara" charset="0"/>
              <a:cs typeface="Candara" charset="0"/>
            </a:endParaRPr>
          </a:p>
        </p:txBody>
      </p:sp>
      <p:sp>
        <p:nvSpPr>
          <p:cNvPr id="63" name="文本框 62"/>
          <p:cNvSpPr txBox="1"/>
          <p:nvPr/>
        </p:nvSpPr>
        <p:spPr>
          <a:xfrm>
            <a:off x="2578505" y="5760889"/>
            <a:ext cx="704039" cy="461665"/>
          </a:xfrm>
          <a:prstGeom prst="rect">
            <a:avLst/>
          </a:prstGeom>
          <a:noFill/>
        </p:spPr>
        <p:txBody>
          <a:bodyPr wrap="square" rtlCol="0">
            <a:spAutoFit/>
          </a:bodyPr>
          <a:lstStyle/>
          <a:p>
            <a:r>
              <a:rPr lang="en-US" altLang="zh-CN" baseline="0" dirty="0" smtClean="0">
                <a:latin typeface="Candara" charset="0"/>
                <a:ea typeface="Candara" charset="0"/>
                <a:cs typeface="Candara" charset="0"/>
              </a:rPr>
              <a:t>CBF</a:t>
            </a:r>
            <a:endParaRPr lang="zh-CN" altLang="en-US" baseline="0" dirty="0">
              <a:latin typeface="Candara" charset="0"/>
              <a:ea typeface="Candara" charset="0"/>
              <a:cs typeface="Candara" charset="0"/>
            </a:endParaRPr>
          </a:p>
        </p:txBody>
      </p:sp>
      <p:sp>
        <p:nvSpPr>
          <p:cNvPr id="64" name="矩形 63"/>
          <p:cNvSpPr/>
          <p:nvPr/>
        </p:nvSpPr>
        <p:spPr>
          <a:xfrm>
            <a:off x="5489570" y="3246874"/>
            <a:ext cx="399600"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0</a:t>
            </a:r>
            <a:endParaRPr lang="zh-CN" altLang="en-US" sz="2000" baseline="0" dirty="0">
              <a:solidFill>
                <a:schemeClr val="tx2"/>
              </a:solidFill>
              <a:latin typeface="Candara" charset="0"/>
              <a:ea typeface="Candara" charset="0"/>
              <a:cs typeface="Candara" charset="0"/>
            </a:endParaRPr>
          </a:p>
        </p:txBody>
      </p:sp>
      <p:sp>
        <p:nvSpPr>
          <p:cNvPr id="65" name="矩形 64"/>
          <p:cNvSpPr/>
          <p:nvPr/>
        </p:nvSpPr>
        <p:spPr>
          <a:xfrm>
            <a:off x="5889170" y="3247338"/>
            <a:ext cx="399600"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1</a:t>
            </a:r>
            <a:endParaRPr lang="zh-CN" altLang="en-US" sz="2000" baseline="0" dirty="0">
              <a:solidFill>
                <a:schemeClr val="tx2"/>
              </a:solidFill>
              <a:latin typeface="Candara" charset="0"/>
              <a:ea typeface="Candara" charset="0"/>
              <a:cs typeface="Candara" charset="0"/>
            </a:endParaRPr>
          </a:p>
        </p:txBody>
      </p:sp>
      <p:sp>
        <p:nvSpPr>
          <p:cNvPr id="66" name="矩形 65"/>
          <p:cNvSpPr/>
          <p:nvPr/>
        </p:nvSpPr>
        <p:spPr>
          <a:xfrm>
            <a:off x="6288770" y="3247338"/>
            <a:ext cx="399600"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0</a:t>
            </a:r>
            <a:endParaRPr lang="zh-CN" altLang="en-US" sz="2000" baseline="0" dirty="0">
              <a:solidFill>
                <a:schemeClr val="tx2"/>
              </a:solidFill>
              <a:latin typeface="Candara" charset="0"/>
              <a:ea typeface="Candara" charset="0"/>
              <a:cs typeface="Candara" charset="0"/>
            </a:endParaRPr>
          </a:p>
        </p:txBody>
      </p:sp>
      <p:sp>
        <p:nvSpPr>
          <p:cNvPr id="67" name="矩形 66"/>
          <p:cNvSpPr/>
          <p:nvPr/>
        </p:nvSpPr>
        <p:spPr>
          <a:xfrm>
            <a:off x="6688370" y="3247338"/>
            <a:ext cx="399600"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1</a:t>
            </a:r>
            <a:endParaRPr lang="zh-CN" altLang="en-US" sz="2000" baseline="0" dirty="0">
              <a:solidFill>
                <a:schemeClr val="tx2"/>
              </a:solidFill>
              <a:latin typeface="Candara" charset="0"/>
              <a:ea typeface="Candara" charset="0"/>
              <a:cs typeface="Candara" charset="0"/>
            </a:endParaRPr>
          </a:p>
        </p:txBody>
      </p:sp>
      <p:sp>
        <p:nvSpPr>
          <p:cNvPr id="68" name="矩形 67"/>
          <p:cNvSpPr/>
          <p:nvPr/>
        </p:nvSpPr>
        <p:spPr>
          <a:xfrm>
            <a:off x="7087970" y="3247338"/>
            <a:ext cx="399600"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a:t>
            </a:r>
            <a:endParaRPr lang="zh-CN" altLang="en-US" sz="2000" baseline="0" dirty="0">
              <a:solidFill>
                <a:schemeClr val="tx2"/>
              </a:solidFill>
              <a:latin typeface="Candara" charset="0"/>
              <a:ea typeface="Candara" charset="0"/>
              <a:cs typeface="Candara" charset="0"/>
            </a:endParaRPr>
          </a:p>
        </p:txBody>
      </p:sp>
      <p:sp>
        <p:nvSpPr>
          <p:cNvPr id="69" name="矩形 68"/>
          <p:cNvSpPr/>
          <p:nvPr/>
        </p:nvSpPr>
        <p:spPr>
          <a:xfrm>
            <a:off x="7487570" y="3247338"/>
            <a:ext cx="399600"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0</a:t>
            </a:r>
            <a:endParaRPr lang="zh-CN" altLang="en-US" sz="2000" baseline="0" dirty="0">
              <a:solidFill>
                <a:schemeClr val="tx2"/>
              </a:solidFill>
              <a:latin typeface="Candara" charset="0"/>
              <a:ea typeface="Candara" charset="0"/>
              <a:cs typeface="Candara" charset="0"/>
            </a:endParaRPr>
          </a:p>
        </p:txBody>
      </p:sp>
      <p:sp>
        <p:nvSpPr>
          <p:cNvPr id="70" name="矩形 69"/>
          <p:cNvSpPr/>
          <p:nvPr/>
        </p:nvSpPr>
        <p:spPr>
          <a:xfrm>
            <a:off x="7887170" y="3247338"/>
            <a:ext cx="399600"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0</a:t>
            </a:r>
            <a:endParaRPr lang="zh-CN" altLang="en-US" sz="2000" baseline="0" dirty="0">
              <a:solidFill>
                <a:schemeClr val="tx2"/>
              </a:solidFill>
              <a:latin typeface="Candara" charset="0"/>
              <a:ea typeface="Candara" charset="0"/>
              <a:cs typeface="Candara" charset="0"/>
            </a:endParaRPr>
          </a:p>
        </p:txBody>
      </p:sp>
      <p:sp>
        <p:nvSpPr>
          <p:cNvPr id="71" name="矩形 70"/>
          <p:cNvSpPr/>
          <p:nvPr/>
        </p:nvSpPr>
        <p:spPr>
          <a:xfrm>
            <a:off x="8286770" y="3247338"/>
            <a:ext cx="399600"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1</a:t>
            </a:r>
            <a:endParaRPr lang="zh-CN" altLang="en-US" sz="2000" baseline="0" dirty="0">
              <a:solidFill>
                <a:schemeClr val="tx2"/>
              </a:solidFill>
              <a:latin typeface="Candara" charset="0"/>
              <a:ea typeface="Candara" charset="0"/>
              <a:cs typeface="Candara" charset="0"/>
            </a:endParaRPr>
          </a:p>
        </p:txBody>
      </p:sp>
      <p:sp>
        <p:nvSpPr>
          <p:cNvPr id="72" name="矩形 71"/>
          <p:cNvSpPr/>
          <p:nvPr/>
        </p:nvSpPr>
        <p:spPr>
          <a:xfrm>
            <a:off x="5489570" y="5815263"/>
            <a:ext cx="399600"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1</a:t>
            </a:r>
            <a:endParaRPr lang="zh-CN" altLang="en-US" sz="2000" baseline="0" dirty="0">
              <a:solidFill>
                <a:schemeClr val="tx2"/>
              </a:solidFill>
              <a:latin typeface="Candara" charset="0"/>
              <a:ea typeface="Candara" charset="0"/>
              <a:cs typeface="Candara" charset="0"/>
            </a:endParaRPr>
          </a:p>
        </p:txBody>
      </p:sp>
      <p:sp>
        <p:nvSpPr>
          <p:cNvPr id="73" name="矩形 72"/>
          <p:cNvSpPr/>
          <p:nvPr/>
        </p:nvSpPr>
        <p:spPr>
          <a:xfrm>
            <a:off x="5889170" y="5815263"/>
            <a:ext cx="399600"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1</a:t>
            </a:r>
            <a:endParaRPr lang="zh-CN" altLang="en-US" sz="2000" baseline="0" dirty="0">
              <a:solidFill>
                <a:schemeClr val="tx2"/>
              </a:solidFill>
              <a:latin typeface="Candara" charset="0"/>
              <a:ea typeface="Candara" charset="0"/>
              <a:cs typeface="Candara" charset="0"/>
            </a:endParaRPr>
          </a:p>
        </p:txBody>
      </p:sp>
      <p:sp>
        <p:nvSpPr>
          <p:cNvPr id="74" name="矩形 73"/>
          <p:cNvSpPr/>
          <p:nvPr/>
        </p:nvSpPr>
        <p:spPr>
          <a:xfrm>
            <a:off x="6288770" y="5815263"/>
            <a:ext cx="399600"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0</a:t>
            </a:r>
            <a:endParaRPr lang="zh-CN" altLang="en-US" sz="2000" baseline="0" dirty="0">
              <a:solidFill>
                <a:schemeClr val="tx2"/>
              </a:solidFill>
              <a:latin typeface="Candara" charset="0"/>
              <a:ea typeface="Candara" charset="0"/>
              <a:cs typeface="Candara" charset="0"/>
            </a:endParaRPr>
          </a:p>
        </p:txBody>
      </p:sp>
      <p:sp>
        <p:nvSpPr>
          <p:cNvPr id="75" name="矩形 74"/>
          <p:cNvSpPr/>
          <p:nvPr/>
        </p:nvSpPr>
        <p:spPr>
          <a:xfrm>
            <a:off x="6688370" y="5815263"/>
            <a:ext cx="399600"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0</a:t>
            </a:r>
            <a:endParaRPr lang="zh-CN" altLang="en-US" sz="2000" baseline="0" dirty="0">
              <a:solidFill>
                <a:schemeClr val="tx2"/>
              </a:solidFill>
              <a:latin typeface="Candara" charset="0"/>
              <a:ea typeface="Candara" charset="0"/>
              <a:cs typeface="Candara" charset="0"/>
            </a:endParaRPr>
          </a:p>
        </p:txBody>
      </p:sp>
      <p:sp>
        <p:nvSpPr>
          <p:cNvPr id="76" name="矩形 75"/>
          <p:cNvSpPr/>
          <p:nvPr/>
        </p:nvSpPr>
        <p:spPr>
          <a:xfrm>
            <a:off x="7087970" y="5815263"/>
            <a:ext cx="399600"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a:t>
            </a:r>
            <a:endParaRPr lang="zh-CN" altLang="en-US" sz="2000" baseline="0" dirty="0">
              <a:solidFill>
                <a:schemeClr val="tx2"/>
              </a:solidFill>
              <a:latin typeface="Candara" charset="0"/>
              <a:ea typeface="Candara" charset="0"/>
              <a:cs typeface="Candara" charset="0"/>
            </a:endParaRPr>
          </a:p>
        </p:txBody>
      </p:sp>
      <p:sp>
        <p:nvSpPr>
          <p:cNvPr id="77" name="矩形 76"/>
          <p:cNvSpPr/>
          <p:nvPr/>
        </p:nvSpPr>
        <p:spPr>
          <a:xfrm>
            <a:off x="7487570" y="5815263"/>
            <a:ext cx="399600"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1</a:t>
            </a:r>
            <a:endParaRPr lang="zh-CN" altLang="en-US" sz="2000" baseline="0" dirty="0">
              <a:solidFill>
                <a:schemeClr val="tx2"/>
              </a:solidFill>
              <a:latin typeface="Candara" charset="0"/>
              <a:ea typeface="Candara" charset="0"/>
              <a:cs typeface="Candara" charset="0"/>
            </a:endParaRPr>
          </a:p>
        </p:txBody>
      </p:sp>
      <p:sp>
        <p:nvSpPr>
          <p:cNvPr id="78" name="矩形 77"/>
          <p:cNvSpPr/>
          <p:nvPr/>
        </p:nvSpPr>
        <p:spPr>
          <a:xfrm>
            <a:off x="7887170" y="5815263"/>
            <a:ext cx="399600"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1</a:t>
            </a:r>
            <a:endParaRPr lang="zh-CN" altLang="en-US" sz="2000" baseline="0" dirty="0">
              <a:solidFill>
                <a:schemeClr val="tx2"/>
              </a:solidFill>
              <a:latin typeface="Candara" charset="0"/>
              <a:ea typeface="Candara" charset="0"/>
              <a:cs typeface="Candara" charset="0"/>
            </a:endParaRPr>
          </a:p>
        </p:txBody>
      </p:sp>
      <p:sp>
        <p:nvSpPr>
          <p:cNvPr id="79" name="矩形 78"/>
          <p:cNvSpPr/>
          <p:nvPr/>
        </p:nvSpPr>
        <p:spPr>
          <a:xfrm>
            <a:off x="8286770" y="5815263"/>
            <a:ext cx="399600" cy="433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aseline="0" dirty="0" smtClean="0">
                <a:solidFill>
                  <a:schemeClr val="tx2"/>
                </a:solidFill>
                <a:latin typeface="Candara" charset="0"/>
                <a:ea typeface="Candara" charset="0"/>
                <a:cs typeface="Candara" charset="0"/>
              </a:rPr>
              <a:t>0</a:t>
            </a:r>
            <a:endParaRPr lang="zh-CN" altLang="en-US" sz="2000" baseline="0" dirty="0">
              <a:solidFill>
                <a:schemeClr val="tx2"/>
              </a:solidFill>
              <a:latin typeface="Candara" charset="0"/>
              <a:ea typeface="Candara" charset="0"/>
              <a:cs typeface="Candara" charset="0"/>
            </a:endParaRPr>
          </a:p>
        </p:txBody>
      </p:sp>
      <mc:AlternateContent xmlns:mc="http://schemas.openxmlformats.org/markup-compatibility/2006" xmlns:a14="http://schemas.microsoft.com/office/drawing/2010/main">
        <mc:Choice Requires="a14">
          <p:sp>
            <p:nvSpPr>
              <p:cNvPr id="49" name="文本框 48"/>
              <p:cNvSpPr txBox="1"/>
              <p:nvPr/>
            </p:nvSpPr>
            <p:spPr>
              <a:xfrm>
                <a:off x="5353112" y="1920240"/>
                <a:ext cx="3333258" cy="461665"/>
              </a:xfrm>
              <a:prstGeom prst="rect">
                <a:avLst/>
              </a:prstGeom>
              <a:noFill/>
            </p:spPr>
            <p:txBody>
              <a:bodyPr wrap="square" rtlCol="0">
                <a:spAutoFit/>
              </a:bodyPr>
              <a:lstStyle/>
              <a:p>
                <a14:m>
                  <m:oMath xmlns:m="http://schemas.openxmlformats.org/officeDocument/2006/math">
                    <m:r>
                      <a:rPr lang="en-US" altLang="zh-CN" i="1" baseline="0" dirty="0" smtClean="0">
                        <a:latin typeface="Cambria Math" charset="0"/>
                        <a:ea typeface="Candara" charset="0"/>
                        <a:cs typeface="Candara" charset="0"/>
                      </a:rPr>
                      <m:t>𝐶𝐵</m:t>
                    </m:r>
                    <m:sSub>
                      <m:sSubPr>
                        <m:ctrlPr>
                          <a:rPr lang="en-US" altLang="zh-CN" b="0" i="1" baseline="0" dirty="0" smtClean="0">
                            <a:latin typeface="Cambria Math" charset="0"/>
                            <a:ea typeface="Candara" charset="0"/>
                            <a:cs typeface="Candara" charset="0"/>
                          </a:rPr>
                        </m:ctrlPr>
                      </m:sSubPr>
                      <m:e>
                        <m:r>
                          <a:rPr lang="en-US" altLang="zh-CN" i="1" baseline="0" dirty="0" smtClean="0">
                            <a:latin typeface="Cambria Math" charset="0"/>
                            <a:ea typeface="Candara" charset="0"/>
                            <a:cs typeface="Candara" charset="0"/>
                          </a:rPr>
                          <m:t>𝐹</m:t>
                        </m:r>
                      </m:e>
                      <m:sub>
                        <m:r>
                          <a:rPr lang="en-US" altLang="zh-CN" b="0" i="1" baseline="0" dirty="0" smtClean="0">
                            <a:latin typeface="Cambria Math" charset="0"/>
                            <a:ea typeface="Candara" charset="0"/>
                            <a:cs typeface="Candara" charset="0"/>
                          </a:rPr>
                          <m:t>1</m:t>
                        </m:r>
                      </m:sub>
                    </m:sSub>
                  </m:oMath>
                </a14:m>
                <a:r>
                  <a:rPr lang="en-US" altLang="zh-CN" baseline="0" dirty="0" smtClean="0">
                    <a:latin typeface="Candara" charset="0"/>
                    <a:ea typeface="Candara" charset="0"/>
                    <a:cs typeface="Candara" charset="0"/>
                  </a:rPr>
                  <a:t>: valid certificates</a:t>
                </a:r>
                <a:endParaRPr lang="zh-CN" altLang="en-US" baseline="0" dirty="0">
                  <a:latin typeface="Candara" charset="0"/>
                  <a:ea typeface="Candara" charset="0"/>
                  <a:cs typeface="Candara" charset="0"/>
                </a:endParaRPr>
              </a:p>
            </p:txBody>
          </p:sp>
        </mc:Choice>
        <mc:Fallback xmlns="">
          <p:sp>
            <p:nvSpPr>
              <p:cNvPr id="49" name="文本框 48"/>
              <p:cNvSpPr txBox="1">
                <a:spLocks noRot="1" noChangeAspect="1" noMove="1" noResize="1" noEditPoints="1" noAdjustHandles="1" noChangeArrowheads="1" noChangeShapeType="1" noTextEdit="1"/>
              </p:cNvSpPr>
              <p:nvPr/>
            </p:nvSpPr>
            <p:spPr>
              <a:xfrm>
                <a:off x="5353112" y="1920240"/>
                <a:ext cx="3333258" cy="461665"/>
              </a:xfrm>
              <a:prstGeom prst="rect">
                <a:avLst/>
              </a:prstGeom>
              <a:blipFill rotWithShape="0">
                <a:blip r:embed="rId3"/>
                <a:stretch>
                  <a:fillRect l="-366" t="-7895" b="-31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文本框 79"/>
              <p:cNvSpPr txBox="1"/>
              <p:nvPr/>
            </p:nvSpPr>
            <p:spPr>
              <a:xfrm>
                <a:off x="5392326" y="4450955"/>
                <a:ext cx="3790888" cy="461665"/>
              </a:xfrm>
              <a:prstGeom prst="rect">
                <a:avLst/>
              </a:prstGeom>
              <a:noFill/>
            </p:spPr>
            <p:txBody>
              <a:bodyPr wrap="square" rtlCol="0">
                <a:spAutoFit/>
              </a:bodyPr>
              <a:lstStyle/>
              <a:p>
                <a14:m>
                  <m:oMath xmlns:m="http://schemas.openxmlformats.org/officeDocument/2006/math">
                    <m:r>
                      <a:rPr lang="en-US" altLang="zh-CN" i="1" baseline="0" dirty="0" smtClean="0">
                        <a:latin typeface="Cambria Math" charset="0"/>
                        <a:ea typeface="Candara" charset="0"/>
                        <a:cs typeface="Candara" charset="0"/>
                      </a:rPr>
                      <m:t>𝐶𝐵</m:t>
                    </m:r>
                    <m:sSub>
                      <m:sSubPr>
                        <m:ctrlPr>
                          <a:rPr lang="en-US" altLang="zh-CN" b="0" i="1" baseline="0" dirty="0" smtClean="0">
                            <a:latin typeface="Cambria Math" charset="0"/>
                            <a:ea typeface="Candara" charset="0"/>
                            <a:cs typeface="Candara" charset="0"/>
                          </a:rPr>
                        </m:ctrlPr>
                      </m:sSubPr>
                      <m:e>
                        <m:r>
                          <a:rPr lang="en-US" altLang="zh-CN" i="1" baseline="0" dirty="0" smtClean="0">
                            <a:latin typeface="Cambria Math" charset="0"/>
                            <a:ea typeface="Candara" charset="0"/>
                            <a:cs typeface="Candara" charset="0"/>
                          </a:rPr>
                          <m:t>𝐹</m:t>
                        </m:r>
                      </m:e>
                      <m:sub>
                        <m:r>
                          <a:rPr lang="en-US" altLang="zh-CN" b="0" i="1" baseline="0" dirty="0" smtClean="0">
                            <a:latin typeface="Cambria Math" charset="0"/>
                            <a:ea typeface="Candara" charset="0"/>
                            <a:cs typeface="Candara" charset="0"/>
                          </a:rPr>
                          <m:t>2</m:t>
                        </m:r>
                      </m:sub>
                    </m:sSub>
                  </m:oMath>
                </a14:m>
                <a:r>
                  <a:rPr lang="en-US" altLang="zh-CN" baseline="0" dirty="0" smtClean="0">
                    <a:latin typeface="Candara" charset="0"/>
                    <a:ea typeface="Candara" charset="0"/>
                    <a:cs typeface="Candara" charset="0"/>
                  </a:rPr>
                  <a:t>: revoked certificates</a:t>
                </a:r>
                <a:endParaRPr lang="zh-CN" altLang="en-US" baseline="0" dirty="0">
                  <a:latin typeface="Candara" charset="0"/>
                  <a:ea typeface="Candara" charset="0"/>
                  <a:cs typeface="Candara" charset="0"/>
                </a:endParaRPr>
              </a:p>
            </p:txBody>
          </p:sp>
        </mc:Choice>
        <mc:Fallback xmlns="">
          <p:sp>
            <p:nvSpPr>
              <p:cNvPr id="80" name="文本框 79"/>
              <p:cNvSpPr txBox="1">
                <a:spLocks noRot="1" noChangeAspect="1" noMove="1" noResize="1" noEditPoints="1" noAdjustHandles="1" noChangeArrowheads="1" noChangeShapeType="1" noTextEdit="1"/>
              </p:cNvSpPr>
              <p:nvPr/>
            </p:nvSpPr>
            <p:spPr>
              <a:xfrm>
                <a:off x="5392326" y="4450955"/>
                <a:ext cx="3790888" cy="461665"/>
              </a:xfrm>
              <a:prstGeom prst="rect">
                <a:avLst/>
              </a:prstGeom>
              <a:blipFill rotWithShape="0">
                <a:blip r:embed="rId4"/>
                <a:stretch>
                  <a:fillRect l="-483" t="-7895" b="-31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文本框 80"/>
              <p:cNvSpPr txBox="1"/>
              <p:nvPr/>
            </p:nvSpPr>
            <p:spPr>
              <a:xfrm>
                <a:off x="6133550" y="2398891"/>
                <a:ext cx="1638850" cy="461665"/>
              </a:xfrm>
              <a:prstGeom prst="rect">
                <a:avLst/>
              </a:prstGeom>
              <a:solidFill>
                <a:srgbClr val="00B050"/>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baseline="0" smtClean="0">
                          <a:latin typeface="Cambria Math" charset="0"/>
                          <a:ea typeface="Candara" charset="0"/>
                          <a:cs typeface="Candara" charset="0"/>
                        </a:rPr>
                        <m:t>𝐶𝑒𝑟</m:t>
                      </m:r>
                      <m:sSub>
                        <m:sSubPr>
                          <m:ctrlPr>
                            <a:rPr lang="en-US" altLang="zh-CN" i="1" baseline="0" smtClean="0">
                              <a:latin typeface="Cambria Math" charset="0"/>
                              <a:ea typeface="Candara" charset="0"/>
                              <a:cs typeface="Candara" charset="0"/>
                            </a:rPr>
                          </m:ctrlPr>
                        </m:sSubPr>
                        <m:e>
                          <m:r>
                            <a:rPr lang="en-US" altLang="zh-CN" b="0" i="1" baseline="0" smtClean="0">
                              <a:latin typeface="Cambria Math" charset="0"/>
                              <a:ea typeface="Candara" charset="0"/>
                              <a:cs typeface="Candara" charset="0"/>
                            </a:rPr>
                            <m:t>𝑡𝑂𝑝𝑒𝑟</m:t>
                          </m:r>
                        </m:e>
                        <m:sub>
                          <m:r>
                            <a:rPr lang="en-US" altLang="zh-CN" b="0" i="1" baseline="0" smtClean="0">
                              <a:latin typeface="Cambria Math" charset="0"/>
                              <a:ea typeface="Candara" charset="0"/>
                              <a:cs typeface="Candara" charset="0"/>
                            </a:rPr>
                            <m:t>𝐴</m:t>
                          </m:r>
                        </m:sub>
                      </m:sSub>
                    </m:oMath>
                  </m:oMathPara>
                </a14:m>
                <a:endParaRPr lang="zh-CN" altLang="en-US" baseline="0" dirty="0">
                  <a:latin typeface="Candara" charset="0"/>
                  <a:ea typeface="Candara" charset="0"/>
                  <a:cs typeface="Candara" charset="0"/>
                </a:endParaRPr>
              </a:p>
            </p:txBody>
          </p:sp>
        </mc:Choice>
        <mc:Fallback xmlns="">
          <p:sp>
            <p:nvSpPr>
              <p:cNvPr id="81" name="文本框 80"/>
              <p:cNvSpPr txBox="1">
                <a:spLocks noRot="1" noChangeAspect="1" noMove="1" noResize="1" noEditPoints="1" noAdjustHandles="1" noChangeArrowheads="1" noChangeShapeType="1" noTextEdit="1"/>
              </p:cNvSpPr>
              <p:nvPr/>
            </p:nvSpPr>
            <p:spPr>
              <a:xfrm>
                <a:off x="6133550" y="2398891"/>
                <a:ext cx="1638850" cy="461665"/>
              </a:xfrm>
              <a:prstGeom prst="rect">
                <a:avLst/>
              </a:prstGeom>
              <a:blipFill rotWithShape="0">
                <a:blip r:embed="rId5"/>
                <a:stretch>
                  <a:fillRect b="-13333"/>
                </a:stretch>
              </a:blipFill>
            </p:spPr>
            <p:txBody>
              <a:bodyPr/>
              <a:lstStyle/>
              <a:p>
                <a:r>
                  <a:rPr lang="en-US">
                    <a:noFill/>
                  </a:rPr>
                  <a:t> </a:t>
                </a:r>
              </a:p>
            </p:txBody>
          </p:sp>
        </mc:Fallback>
      </mc:AlternateContent>
      <p:cxnSp>
        <p:nvCxnSpPr>
          <p:cNvPr id="5" name="直接箭头连接符 4"/>
          <p:cNvCxnSpPr>
            <a:stCxn id="81" idx="2"/>
            <a:endCxn id="65" idx="0"/>
          </p:cNvCxnSpPr>
          <p:nvPr/>
        </p:nvCxnSpPr>
        <p:spPr>
          <a:xfrm flipH="1">
            <a:off x="6088970" y="2860556"/>
            <a:ext cx="864005" cy="386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81" idx="2"/>
            <a:endCxn id="67" idx="0"/>
          </p:cNvCxnSpPr>
          <p:nvPr/>
        </p:nvCxnSpPr>
        <p:spPr>
          <a:xfrm flipH="1">
            <a:off x="6888170" y="2860556"/>
            <a:ext cx="64805" cy="386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81" idx="2"/>
            <a:endCxn id="71" idx="0"/>
          </p:cNvCxnSpPr>
          <p:nvPr/>
        </p:nvCxnSpPr>
        <p:spPr>
          <a:xfrm>
            <a:off x="6952975" y="2860556"/>
            <a:ext cx="1533595" cy="386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文本框 81"/>
              <p:cNvSpPr txBox="1"/>
              <p:nvPr/>
            </p:nvSpPr>
            <p:spPr>
              <a:xfrm>
                <a:off x="5933750" y="4966816"/>
                <a:ext cx="2038450" cy="461665"/>
              </a:xfrm>
              <a:prstGeom prst="rect">
                <a:avLst/>
              </a:prstGeom>
              <a:solidFill>
                <a:srgbClr val="FF0000"/>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baseline="0" smtClean="0">
                          <a:latin typeface="Cambria Math" charset="0"/>
                          <a:ea typeface="Candara" charset="0"/>
                          <a:cs typeface="Candara" charset="0"/>
                        </a:rPr>
                        <m:t>𝐶𝑒𝑟</m:t>
                      </m:r>
                      <m:sSub>
                        <m:sSubPr>
                          <m:ctrlPr>
                            <a:rPr lang="en-US" altLang="zh-CN" i="1" baseline="0" smtClean="0">
                              <a:latin typeface="Cambria Math" charset="0"/>
                              <a:ea typeface="Candara" charset="0"/>
                              <a:cs typeface="Candara" charset="0"/>
                            </a:rPr>
                          </m:ctrlPr>
                        </m:sSubPr>
                        <m:e>
                          <m:r>
                            <a:rPr lang="en-US" altLang="zh-CN" b="0" i="1" baseline="0" smtClean="0">
                              <a:latin typeface="Cambria Math" charset="0"/>
                              <a:ea typeface="Candara" charset="0"/>
                              <a:cs typeface="Candara" charset="0"/>
                            </a:rPr>
                            <m:t>𝑡𝑂𝑝𝑒𝑟</m:t>
                          </m:r>
                        </m:e>
                        <m:sub>
                          <m:r>
                            <a:rPr lang="en-US" altLang="zh-CN" b="0" i="1" baseline="0" smtClean="0">
                              <a:latin typeface="Cambria Math" charset="0"/>
                              <a:ea typeface="Candara" charset="0"/>
                              <a:cs typeface="Candara" charset="0"/>
                            </a:rPr>
                            <m:t>𝐵</m:t>
                          </m:r>
                        </m:sub>
                      </m:sSub>
                    </m:oMath>
                  </m:oMathPara>
                </a14:m>
                <a:endParaRPr lang="zh-CN" altLang="en-US" baseline="0" dirty="0">
                  <a:latin typeface="Candara" charset="0"/>
                  <a:ea typeface="Candara" charset="0"/>
                  <a:cs typeface="Candara" charset="0"/>
                </a:endParaRPr>
              </a:p>
            </p:txBody>
          </p:sp>
        </mc:Choice>
        <mc:Fallback xmlns="">
          <p:sp>
            <p:nvSpPr>
              <p:cNvPr id="82" name="文本框 81"/>
              <p:cNvSpPr txBox="1">
                <a:spLocks noRot="1" noChangeAspect="1" noMove="1" noResize="1" noEditPoints="1" noAdjustHandles="1" noChangeArrowheads="1" noChangeShapeType="1" noTextEdit="1"/>
              </p:cNvSpPr>
              <p:nvPr/>
            </p:nvSpPr>
            <p:spPr>
              <a:xfrm>
                <a:off x="5933750" y="4966816"/>
                <a:ext cx="2038450" cy="461665"/>
              </a:xfrm>
              <a:prstGeom prst="rect">
                <a:avLst/>
              </a:prstGeom>
              <a:blipFill rotWithShape="0">
                <a:blip r:embed="rId6"/>
                <a:stretch>
                  <a:fillRect b="-13333"/>
                </a:stretch>
              </a:blipFill>
            </p:spPr>
            <p:txBody>
              <a:bodyPr/>
              <a:lstStyle/>
              <a:p>
                <a:r>
                  <a:rPr lang="en-US">
                    <a:noFill/>
                  </a:rPr>
                  <a:t> </a:t>
                </a:r>
              </a:p>
            </p:txBody>
          </p:sp>
        </mc:Fallback>
      </mc:AlternateContent>
      <p:cxnSp>
        <p:nvCxnSpPr>
          <p:cNvPr id="83" name="直接箭头连接符 82"/>
          <p:cNvCxnSpPr/>
          <p:nvPr/>
        </p:nvCxnSpPr>
        <p:spPr>
          <a:xfrm flipH="1">
            <a:off x="5689371" y="5437163"/>
            <a:ext cx="1063804" cy="386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a:endCxn id="73" idx="0"/>
          </p:cNvCxnSpPr>
          <p:nvPr/>
        </p:nvCxnSpPr>
        <p:spPr>
          <a:xfrm flipH="1">
            <a:off x="6088970" y="5437163"/>
            <a:ext cx="664205" cy="378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p:nvPr/>
        </p:nvCxnSpPr>
        <p:spPr>
          <a:xfrm>
            <a:off x="6753175" y="5437163"/>
            <a:ext cx="1333795" cy="386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7538" y="1129511"/>
            <a:ext cx="9372600" cy="954107"/>
          </a:xfrm>
          <a:prstGeom prst="rect">
            <a:avLst/>
          </a:prstGeom>
          <a:noFill/>
        </p:spPr>
        <p:txBody>
          <a:bodyPr wrap="square" rtlCol="0">
            <a:spAutoFit/>
          </a:bodyPr>
          <a:lstStyle/>
          <a:p>
            <a:r>
              <a:rPr lang="en-US" sz="2800" baseline="0" dirty="0" smtClean="0">
                <a:latin typeface="Candara" charset="0"/>
                <a:ea typeface="Candara" charset="0"/>
                <a:cs typeface="Candara" charset="0"/>
              </a:rPr>
              <a:t>2. An efficient revocation checking method--</a:t>
            </a:r>
            <a:r>
              <a:rPr lang="en-US" altLang="zh-CN" sz="2800" baseline="0" dirty="0" smtClean="0">
                <a:latin typeface="Candara" charset="0"/>
                <a:ea typeface="Candara" charset="0"/>
                <a:cs typeface="Candara" charset="0"/>
              </a:rPr>
              <a:t>DCBF-Dual </a:t>
            </a:r>
            <a:r>
              <a:rPr lang="en-US" altLang="zh-CN" sz="2800" baseline="0" dirty="0">
                <a:latin typeface="Candara" charset="0"/>
                <a:ea typeface="Candara" charset="0"/>
                <a:cs typeface="Candara" charset="0"/>
              </a:rPr>
              <a:t>Counting Bloom Filter </a:t>
            </a:r>
            <a:endParaRPr lang="en-US" sz="2800" baseline="0" dirty="0">
              <a:latin typeface="Candara" charset="0"/>
              <a:ea typeface="Candara" charset="0"/>
              <a:cs typeface="Candara" charset="0"/>
            </a:endParaRPr>
          </a:p>
        </p:txBody>
      </p:sp>
      <p:sp>
        <p:nvSpPr>
          <p:cNvPr id="86" name="文本框 17"/>
          <p:cNvSpPr txBox="1"/>
          <p:nvPr/>
        </p:nvSpPr>
        <p:spPr>
          <a:xfrm>
            <a:off x="462965" y="467182"/>
            <a:ext cx="7113238" cy="707886"/>
          </a:xfrm>
          <a:prstGeom prst="rect">
            <a:avLst/>
          </a:prstGeom>
          <a:noFill/>
        </p:spPr>
        <p:txBody>
          <a:bodyPr wrap="square" rtlCol="0">
            <a:spAutoFit/>
          </a:bodyPr>
          <a:lstStyle/>
          <a:p>
            <a:r>
              <a:rPr lang="en-US" altLang="zh-CN" sz="4000" b="1" baseline="0" dirty="0" smtClean="0">
                <a:solidFill>
                  <a:schemeClr val="tx1">
                    <a:lumMod val="85000"/>
                    <a:lumOff val="15000"/>
                  </a:schemeClr>
                </a:solidFill>
                <a:latin typeface="Candara" charset="0"/>
                <a:ea typeface="Candara" charset="0"/>
                <a:cs typeface="Candara" charset="0"/>
              </a:rPr>
              <a:t>Data layer</a:t>
            </a:r>
            <a:endParaRPr lang="en-US" altLang="zh-CN" sz="4000" b="1" baseline="0" dirty="0">
              <a:solidFill>
                <a:schemeClr val="tx1">
                  <a:lumMod val="85000"/>
                  <a:lumOff val="15000"/>
                </a:schemeClr>
              </a:solidFill>
              <a:latin typeface="Candara" charset="0"/>
              <a:ea typeface="Candara" charset="0"/>
              <a:cs typeface="Candara" charset="0"/>
            </a:endParaRPr>
          </a:p>
        </p:txBody>
      </p:sp>
    </p:spTree>
    <p:extLst>
      <p:ext uri="{BB962C8B-B14F-4D97-AF65-F5344CB8AC3E}">
        <p14:creationId xmlns:p14="http://schemas.microsoft.com/office/powerpoint/2010/main" val="204438113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533400" y="324853"/>
            <a:ext cx="7724426" cy="707886"/>
          </a:xfrm>
          <a:prstGeom prst="rect">
            <a:avLst/>
          </a:prstGeom>
          <a:noFill/>
        </p:spPr>
        <p:txBody>
          <a:bodyPr wrap="square" rtlCol="0">
            <a:spAutoFit/>
          </a:bodyPr>
          <a:lstStyle/>
          <a:p>
            <a:pPr marL="630238" indent="-630238"/>
            <a:r>
              <a:rPr lang="en-US" altLang="zh-CN" sz="4000" baseline="0" dirty="0" smtClean="0">
                <a:solidFill>
                  <a:srgbClr val="7030A0"/>
                </a:solidFill>
                <a:latin typeface="Candara" charset="0"/>
                <a:ea typeface="Candara" charset="0"/>
                <a:cs typeface="Candara" charset="0"/>
              </a:rPr>
              <a:t>Overview of CertChain</a:t>
            </a:r>
            <a:endParaRPr lang="en-US" altLang="zh-CN" sz="4000" baseline="0" dirty="0">
              <a:solidFill>
                <a:srgbClr val="7030A0"/>
              </a:solidFill>
              <a:latin typeface="Candara" charset="0"/>
              <a:ea typeface="Candara" charset="0"/>
              <a:cs typeface="Candara" charset="0"/>
            </a:endParaRPr>
          </a:p>
        </p:txBody>
      </p:sp>
      <p:sp>
        <p:nvSpPr>
          <p:cNvPr id="35" name="文本框 34"/>
          <p:cNvSpPr txBox="1"/>
          <p:nvPr/>
        </p:nvSpPr>
        <p:spPr>
          <a:xfrm>
            <a:off x="0" y="2172"/>
            <a:ext cx="5353112" cy="523220"/>
          </a:xfrm>
          <a:prstGeom prst="rect">
            <a:avLst/>
          </a:prstGeom>
          <a:noFill/>
        </p:spPr>
        <p:txBody>
          <a:bodyPr wrap="square" rtlCol="0">
            <a:spAutoFit/>
          </a:bodyPr>
          <a:lstStyle/>
          <a:p>
            <a:pPr algn="r"/>
            <a:r>
              <a:rPr lang="en-US" altLang="zh-CN" sz="2800" baseline="0" dirty="0">
                <a:solidFill>
                  <a:schemeClr val="bg1"/>
                </a:solidFill>
                <a:latin typeface="Candara" charset="0"/>
                <a:ea typeface="Candara" charset="0"/>
                <a:cs typeface="Candara" charset="0"/>
              </a:rPr>
              <a:t>III. CertChain </a:t>
            </a:r>
            <a:r>
              <a:rPr lang="en-US" altLang="zh-CN" sz="2800" baseline="0" dirty="0" smtClean="0">
                <a:solidFill>
                  <a:schemeClr val="bg1"/>
                </a:solidFill>
                <a:latin typeface="Candara" charset="0"/>
                <a:ea typeface="Candara" charset="0"/>
                <a:cs typeface="Candara" charset="0"/>
              </a:rPr>
              <a:t>Design</a:t>
            </a:r>
            <a:endParaRPr lang="en-US" altLang="zh-CN" sz="2800" baseline="0" dirty="0">
              <a:solidFill>
                <a:schemeClr val="bg1"/>
              </a:solidFill>
              <a:latin typeface="Candara" charset="0"/>
              <a:ea typeface="Candara" charset="0"/>
              <a:cs typeface="Candara" charset="0"/>
            </a:endParaRPr>
          </a:p>
        </p:txBody>
      </p:sp>
      <p:sp>
        <p:nvSpPr>
          <p:cNvPr id="25" name="矩形 24"/>
          <p:cNvSpPr/>
          <p:nvPr/>
        </p:nvSpPr>
        <p:spPr>
          <a:xfrm>
            <a:off x="1126608" y="1543517"/>
            <a:ext cx="6961167" cy="79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rgbClr val="7030A0"/>
                </a:solidFill>
                <a:latin typeface="Candara" charset="0"/>
                <a:ea typeface="Candara" charset="0"/>
                <a:cs typeface="Candara" charset="0"/>
              </a:rPr>
              <a:t>CertChain</a:t>
            </a:r>
            <a:endParaRPr lang="zh-CN" altLang="en-US" sz="2800" baseline="0" dirty="0">
              <a:solidFill>
                <a:srgbClr val="7030A0"/>
              </a:solidFill>
              <a:latin typeface="Candara" charset="0"/>
              <a:ea typeface="Candara" charset="0"/>
              <a:cs typeface="Candara" charset="0"/>
            </a:endParaRPr>
          </a:p>
        </p:txBody>
      </p:sp>
      <p:sp>
        <p:nvSpPr>
          <p:cNvPr id="26" name="矩形 25"/>
          <p:cNvSpPr/>
          <p:nvPr/>
        </p:nvSpPr>
        <p:spPr>
          <a:xfrm>
            <a:off x="1126608" y="2469194"/>
            <a:ext cx="2044603" cy="79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baseline="0" dirty="0" smtClean="0">
                <a:solidFill>
                  <a:srgbClr val="7030A0"/>
                </a:solidFill>
                <a:latin typeface="Candara" charset="0"/>
                <a:ea typeface="Candara" charset="0"/>
                <a:cs typeface="Candara" charset="0"/>
              </a:rPr>
              <a:t>Application layer</a:t>
            </a:r>
            <a:endParaRPr lang="zh-CN" altLang="en-US" sz="2800" b="1" baseline="0" dirty="0">
              <a:solidFill>
                <a:srgbClr val="7030A0"/>
              </a:solidFill>
              <a:latin typeface="Candara" charset="0"/>
              <a:ea typeface="Candara" charset="0"/>
              <a:cs typeface="Candara" charset="0"/>
            </a:endParaRPr>
          </a:p>
        </p:txBody>
      </p:sp>
      <p:sp>
        <p:nvSpPr>
          <p:cNvPr id="36" name="矩形 35"/>
          <p:cNvSpPr/>
          <p:nvPr/>
        </p:nvSpPr>
        <p:spPr>
          <a:xfrm>
            <a:off x="1126607" y="3398302"/>
            <a:ext cx="2044603" cy="79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baseline="0" dirty="0" smtClean="0">
                <a:solidFill>
                  <a:srgbClr val="7030A0"/>
                </a:solidFill>
                <a:latin typeface="Candara" charset="0"/>
                <a:ea typeface="Candara" charset="0"/>
                <a:cs typeface="Candara" charset="0"/>
              </a:rPr>
              <a:t>Extension layer</a:t>
            </a:r>
            <a:endParaRPr lang="zh-CN" altLang="en-US" sz="2800" b="1" baseline="0" dirty="0">
              <a:solidFill>
                <a:srgbClr val="7030A0"/>
              </a:solidFill>
              <a:latin typeface="Candara" charset="0"/>
              <a:ea typeface="Candara" charset="0"/>
              <a:cs typeface="Candara" charset="0"/>
            </a:endParaRPr>
          </a:p>
        </p:txBody>
      </p:sp>
      <p:sp>
        <p:nvSpPr>
          <p:cNvPr id="37" name="矩形 36"/>
          <p:cNvSpPr/>
          <p:nvPr/>
        </p:nvSpPr>
        <p:spPr>
          <a:xfrm>
            <a:off x="1126607" y="4328451"/>
            <a:ext cx="2044603" cy="79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baseline="0" dirty="0" smtClean="0">
                <a:solidFill>
                  <a:srgbClr val="7030A0"/>
                </a:solidFill>
                <a:latin typeface="Candara" charset="0"/>
                <a:ea typeface="Candara" charset="0"/>
                <a:cs typeface="Candara" charset="0"/>
              </a:rPr>
              <a:t>Network layer</a:t>
            </a:r>
            <a:endParaRPr lang="zh-CN" altLang="en-US" sz="2800" b="1" baseline="0" dirty="0">
              <a:solidFill>
                <a:srgbClr val="7030A0"/>
              </a:solidFill>
              <a:latin typeface="Candara" charset="0"/>
              <a:ea typeface="Candara" charset="0"/>
              <a:cs typeface="Candara" charset="0"/>
            </a:endParaRPr>
          </a:p>
        </p:txBody>
      </p:sp>
      <p:sp>
        <p:nvSpPr>
          <p:cNvPr id="38" name="矩形 37"/>
          <p:cNvSpPr/>
          <p:nvPr/>
        </p:nvSpPr>
        <p:spPr>
          <a:xfrm>
            <a:off x="1126607" y="5257559"/>
            <a:ext cx="2044603" cy="79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baseline="0" dirty="0" smtClean="0">
                <a:solidFill>
                  <a:srgbClr val="7030A0"/>
                </a:solidFill>
                <a:latin typeface="Candara" charset="0"/>
                <a:ea typeface="Candara" charset="0"/>
                <a:cs typeface="Candara" charset="0"/>
              </a:rPr>
              <a:t>Data layer</a:t>
            </a:r>
            <a:endParaRPr lang="zh-CN" altLang="en-US" sz="2800" b="1" baseline="0" dirty="0">
              <a:solidFill>
                <a:srgbClr val="7030A0"/>
              </a:solidFill>
              <a:latin typeface="Candara" charset="0"/>
              <a:ea typeface="Candara" charset="0"/>
              <a:cs typeface="Candara" charset="0"/>
            </a:endParaRPr>
          </a:p>
        </p:txBody>
      </p:sp>
      <p:sp>
        <p:nvSpPr>
          <p:cNvPr id="39" name="矩形 38"/>
          <p:cNvSpPr/>
          <p:nvPr/>
        </p:nvSpPr>
        <p:spPr>
          <a:xfrm>
            <a:off x="3440108" y="2469194"/>
            <a:ext cx="2196000"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tx1"/>
                </a:solidFill>
                <a:latin typeface="Candara" charset="0"/>
                <a:ea typeface="Candara" charset="0"/>
                <a:cs typeface="Candara" charset="0"/>
              </a:rPr>
              <a:t>Certificate Operation</a:t>
            </a:r>
            <a:endParaRPr lang="zh-CN" altLang="en-US" sz="2800" baseline="0" dirty="0">
              <a:solidFill>
                <a:schemeClr val="tx1"/>
              </a:solidFill>
              <a:latin typeface="Candara" charset="0"/>
              <a:ea typeface="Candara" charset="0"/>
              <a:cs typeface="Candara" charset="0"/>
            </a:endParaRPr>
          </a:p>
        </p:txBody>
      </p:sp>
      <p:sp>
        <p:nvSpPr>
          <p:cNvPr id="41" name="矩形 40"/>
          <p:cNvSpPr/>
          <p:nvPr/>
        </p:nvSpPr>
        <p:spPr>
          <a:xfrm>
            <a:off x="3440107" y="4328451"/>
            <a:ext cx="2196000"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accent3">
                    <a:lumMod val="50000"/>
                  </a:schemeClr>
                </a:solidFill>
                <a:latin typeface="Candara" charset="0"/>
                <a:ea typeface="Candara" charset="0"/>
                <a:cs typeface="Candara" charset="0"/>
              </a:rPr>
              <a:t>P2P</a:t>
            </a:r>
            <a:endParaRPr lang="zh-CN" altLang="en-US" sz="2800" baseline="0" dirty="0">
              <a:solidFill>
                <a:schemeClr val="accent3">
                  <a:lumMod val="50000"/>
                </a:schemeClr>
              </a:solidFill>
              <a:latin typeface="Candara" charset="0"/>
              <a:ea typeface="Candara" charset="0"/>
              <a:cs typeface="Candara" charset="0"/>
            </a:endParaRPr>
          </a:p>
        </p:txBody>
      </p:sp>
      <p:sp>
        <p:nvSpPr>
          <p:cNvPr id="42" name="矩形 41"/>
          <p:cNvSpPr/>
          <p:nvPr/>
        </p:nvSpPr>
        <p:spPr>
          <a:xfrm>
            <a:off x="3447727" y="5257559"/>
            <a:ext cx="1578753"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tx1"/>
                </a:solidFill>
                <a:latin typeface="Candara" charset="0"/>
                <a:ea typeface="Candara" charset="0"/>
                <a:cs typeface="Candara" charset="0"/>
              </a:rPr>
              <a:t>CertOper</a:t>
            </a:r>
            <a:endParaRPr lang="zh-CN" altLang="en-US" sz="2800" baseline="0" dirty="0">
              <a:solidFill>
                <a:schemeClr val="tx1"/>
              </a:solidFill>
              <a:latin typeface="Candara" charset="0"/>
              <a:ea typeface="Candara" charset="0"/>
              <a:cs typeface="Candara" charset="0"/>
            </a:endParaRPr>
          </a:p>
        </p:txBody>
      </p:sp>
      <p:sp>
        <p:nvSpPr>
          <p:cNvPr id="43" name="矩形 42"/>
          <p:cNvSpPr/>
          <p:nvPr/>
        </p:nvSpPr>
        <p:spPr>
          <a:xfrm>
            <a:off x="5898392" y="2469194"/>
            <a:ext cx="2196000"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tx1"/>
                </a:solidFill>
                <a:latin typeface="Candara" charset="0"/>
                <a:ea typeface="Candara" charset="0"/>
                <a:cs typeface="Candara" charset="0"/>
              </a:rPr>
              <a:t>Certificate validation</a:t>
            </a:r>
            <a:endParaRPr lang="zh-CN" altLang="en-US" sz="2800" baseline="0" dirty="0">
              <a:solidFill>
                <a:schemeClr val="tx1"/>
              </a:solidFill>
              <a:latin typeface="Candara" charset="0"/>
              <a:ea typeface="Candara" charset="0"/>
              <a:cs typeface="Candara" charset="0"/>
            </a:endParaRPr>
          </a:p>
        </p:txBody>
      </p:sp>
      <p:sp>
        <p:nvSpPr>
          <p:cNvPr id="45" name="矩形 44"/>
          <p:cNvSpPr/>
          <p:nvPr/>
        </p:nvSpPr>
        <p:spPr>
          <a:xfrm>
            <a:off x="5898391" y="4328451"/>
            <a:ext cx="2196000"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accent3">
                    <a:lumMod val="50000"/>
                  </a:schemeClr>
                </a:solidFill>
                <a:latin typeface="Candara" charset="0"/>
                <a:ea typeface="Candara" charset="0"/>
                <a:cs typeface="Candara" charset="0"/>
              </a:rPr>
              <a:t>Flooding</a:t>
            </a:r>
            <a:endParaRPr lang="zh-CN" altLang="en-US" sz="2800" baseline="0" dirty="0">
              <a:solidFill>
                <a:schemeClr val="accent3">
                  <a:lumMod val="50000"/>
                </a:schemeClr>
              </a:solidFill>
              <a:latin typeface="Candara" charset="0"/>
              <a:ea typeface="Candara" charset="0"/>
              <a:cs typeface="Candara" charset="0"/>
            </a:endParaRPr>
          </a:p>
        </p:txBody>
      </p:sp>
      <p:sp>
        <p:nvSpPr>
          <p:cNvPr id="46" name="矩形 45"/>
          <p:cNvSpPr/>
          <p:nvPr/>
        </p:nvSpPr>
        <p:spPr>
          <a:xfrm>
            <a:off x="5248125" y="5257559"/>
            <a:ext cx="1308247"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tx1"/>
                </a:solidFill>
                <a:latin typeface="Candara" charset="0"/>
                <a:ea typeface="Candara" charset="0"/>
                <a:cs typeface="Candara" charset="0"/>
              </a:rPr>
              <a:t>MHT</a:t>
            </a:r>
            <a:endParaRPr lang="zh-CN" altLang="en-US" sz="2800" baseline="0" dirty="0">
              <a:solidFill>
                <a:schemeClr val="tx1"/>
              </a:solidFill>
              <a:latin typeface="Candara" charset="0"/>
              <a:ea typeface="Candara" charset="0"/>
              <a:cs typeface="Candara" charset="0"/>
            </a:endParaRPr>
          </a:p>
        </p:txBody>
      </p:sp>
      <p:sp>
        <p:nvSpPr>
          <p:cNvPr id="47" name="矩形 46"/>
          <p:cNvSpPr/>
          <p:nvPr/>
        </p:nvSpPr>
        <p:spPr>
          <a:xfrm>
            <a:off x="6786144" y="5257559"/>
            <a:ext cx="1308247"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tx1"/>
                </a:solidFill>
                <a:latin typeface="Candara" charset="0"/>
                <a:ea typeface="Candara" charset="0"/>
                <a:cs typeface="Candara" charset="0"/>
              </a:rPr>
              <a:t>DCBF</a:t>
            </a:r>
            <a:endParaRPr lang="zh-CN" altLang="en-US" sz="2800" baseline="0" dirty="0">
              <a:solidFill>
                <a:schemeClr val="tx1"/>
              </a:solidFill>
              <a:latin typeface="Candara" charset="0"/>
              <a:ea typeface="Candara" charset="0"/>
              <a:cs typeface="Candara" charset="0"/>
            </a:endParaRPr>
          </a:p>
        </p:txBody>
      </p:sp>
      <p:sp>
        <p:nvSpPr>
          <p:cNvPr id="2" name="TextBox 1"/>
          <p:cNvSpPr txBox="1"/>
          <p:nvPr/>
        </p:nvSpPr>
        <p:spPr>
          <a:xfrm>
            <a:off x="3440107" y="3398302"/>
            <a:ext cx="4654284" cy="954107"/>
          </a:xfrm>
          <a:prstGeom prst="rect">
            <a:avLst/>
          </a:prstGeom>
          <a:noFill/>
        </p:spPr>
        <p:txBody>
          <a:bodyPr wrap="square" rtlCol="0">
            <a:spAutoFit/>
          </a:bodyPr>
          <a:lstStyle/>
          <a:p>
            <a:r>
              <a:rPr lang="en-US" sz="2800" baseline="0" dirty="0" smtClean="0">
                <a:solidFill>
                  <a:srgbClr val="FF0000"/>
                </a:solidFill>
                <a:latin typeface="Candara" charset="0"/>
                <a:ea typeface="Candara" charset="0"/>
                <a:cs typeface="Candara" charset="0"/>
              </a:rPr>
              <a:t>Describe consensus protocol and incentive mechanism</a:t>
            </a:r>
            <a:endParaRPr lang="en-US" sz="2800" baseline="0" dirty="0">
              <a:solidFill>
                <a:srgbClr val="FF0000"/>
              </a:solidFill>
              <a:latin typeface="Candara" charset="0"/>
              <a:ea typeface="Candara" charset="0"/>
              <a:cs typeface="Candara" charset="0"/>
            </a:endParaRPr>
          </a:p>
        </p:txBody>
      </p:sp>
    </p:spTree>
    <p:extLst>
      <p:ext uri="{BB962C8B-B14F-4D97-AF65-F5344CB8AC3E}">
        <p14:creationId xmlns:p14="http://schemas.microsoft.com/office/powerpoint/2010/main" val="50944696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685800" y="455692"/>
            <a:ext cx="5015948" cy="707886"/>
          </a:xfrm>
          <a:prstGeom prst="rect">
            <a:avLst/>
          </a:prstGeom>
          <a:noFill/>
        </p:spPr>
        <p:txBody>
          <a:bodyPr wrap="square" rtlCol="0">
            <a:spAutoFit/>
          </a:bodyPr>
          <a:lstStyle/>
          <a:p>
            <a:r>
              <a:rPr lang="en-US" altLang="zh-CN" sz="4000" b="1" baseline="0" dirty="0" smtClean="0">
                <a:solidFill>
                  <a:schemeClr val="tx1">
                    <a:lumMod val="85000"/>
                    <a:lumOff val="15000"/>
                  </a:schemeClr>
                </a:solidFill>
                <a:latin typeface="Candara" charset="0"/>
                <a:ea typeface="Candara" charset="0"/>
                <a:cs typeface="Candara" charset="0"/>
              </a:rPr>
              <a:t>Extension layer</a:t>
            </a:r>
            <a:endParaRPr lang="en-US" altLang="zh-CN" sz="4000" b="1" baseline="0" dirty="0">
              <a:solidFill>
                <a:schemeClr val="tx1">
                  <a:lumMod val="85000"/>
                  <a:lumOff val="15000"/>
                </a:schemeClr>
              </a:solidFill>
              <a:latin typeface="Candara" charset="0"/>
              <a:ea typeface="Candara" charset="0"/>
              <a:cs typeface="Candara" charset="0"/>
            </a:endParaRPr>
          </a:p>
        </p:txBody>
      </p:sp>
      <p:sp>
        <p:nvSpPr>
          <p:cNvPr id="104" name="文本框 103"/>
          <p:cNvSpPr txBox="1"/>
          <p:nvPr/>
        </p:nvSpPr>
        <p:spPr>
          <a:xfrm>
            <a:off x="0" y="2172"/>
            <a:ext cx="5353112" cy="830997"/>
          </a:xfrm>
          <a:prstGeom prst="rect">
            <a:avLst/>
          </a:prstGeom>
          <a:noFill/>
        </p:spPr>
        <p:txBody>
          <a:bodyPr wrap="square" rtlCol="0">
            <a:spAutoFit/>
          </a:bodyPr>
          <a:lstStyle/>
          <a:p>
            <a:pPr algn="r"/>
            <a:r>
              <a:rPr lang="en-US" altLang="zh-CN" sz="2400" dirty="0">
                <a:solidFill>
                  <a:schemeClr val="bg1"/>
                </a:solidFill>
              </a:rPr>
              <a:t>III. CertChain Design</a:t>
            </a:r>
          </a:p>
          <a:p>
            <a:pPr algn="r"/>
            <a:endParaRPr lang="zh-CN" altLang="en-US" sz="2400" dirty="0">
              <a:solidFill>
                <a:schemeClr val="bg1"/>
              </a:solidFill>
            </a:endParaRPr>
          </a:p>
        </p:txBody>
      </p:sp>
      <p:sp>
        <p:nvSpPr>
          <p:cNvPr id="2" name="文本框 1"/>
          <p:cNvSpPr txBox="1"/>
          <p:nvPr/>
        </p:nvSpPr>
        <p:spPr>
          <a:xfrm>
            <a:off x="838200" y="1386265"/>
            <a:ext cx="3332844" cy="461665"/>
          </a:xfrm>
          <a:prstGeom prst="rect">
            <a:avLst/>
          </a:prstGeom>
          <a:noFill/>
        </p:spPr>
        <p:txBody>
          <a:bodyPr wrap="square" rtlCol="0">
            <a:spAutoFit/>
          </a:bodyPr>
          <a:lstStyle/>
          <a:p>
            <a:pPr marL="342900" indent="-342900">
              <a:buAutoNum type="arabicPeriod"/>
            </a:pPr>
            <a:r>
              <a:rPr lang="en-US" altLang="zh-CN" sz="2400" baseline="0" dirty="0" smtClean="0">
                <a:latin typeface="Candara" charset="0"/>
                <a:ea typeface="Candara" charset="0"/>
                <a:cs typeface="Candara" charset="0"/>
              </a:rPr>
              <a:t>Block and blockchain </a:t>
            </a:r>
          </a:p>
        </p:txBody>
      </p:sp>
      <mc:AlternateContent xmlns:mc="http://schemas.openxmlformats.org/markup-compatibility/2006" xmlns:a14="http://schemas.microsoft.com/office/drawing/2010/main">
        <mc:Choice Requires="a14">
          <p:graphicFrame>
            <p:nvGraphicFramePr>
              <p:cNvPr id="4" name="图示 3"/>
              <p:cNvGraphicFramePr/>
              <p:nvPr>
                <p:extLst>
                  <p:ext uri="{D42A27DB-BD31-4B8C-83A1-F6EECF244321}">
                    <p14:modId xmlns:p14="http://schemas.microsoft.com/office/powerpoint/2010/main" val="2099640628"/>
                  </p:ext>
                </p:extLst>
              </p:nvPr>
            </p:nvGraphicFramePr>
            <p:xfrm>
              <a:off x="196106" y="1847930"/>
              <a:ext cx="7229126" cy="4405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4" name="图示 3"/>
              <p:cNvGraphicFramePr/>
              <p:nvPr>
                <p:extLst>
                  <p:ext uri="{D42A27DB-BD31-4B8C-83A1-F6EECF244321}">
                    <p14:modId xmlns:p14="http://schemas.microsoft.com/office/powerpoint/2010/main" val="2099640628"/>
                  </p:ext>
                </p:extLst>
              </p:nvPr>
            </p:nvGraphicFramePr>
            <p:xfrm>
              <a:off x="196106" y="1847930"/>
              <a:ext cx="7229126" cy="44050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Tree>
    <p:extLst>
      <p:ext uri="{BB962C8B-B14F-4D97-AF65-F5344CB8AC3E}">
        <p14:creationId xmlns:p14="http://schemas.microsoft.com/office/powerpoint/2010/main" val="326775316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609600" y="611270"/>
            <a:ext cx="5015948" cy="707886"/>
          </a:xfrm>
          <a:prstGeom prst="rect">
            <a:avLst/>
          </a:prstGeom>
          <a:noFill/>
        </p:spPr>
        <p:txBody>
          <a:bodyPr wrap="square" rtlCol="0">
            <a:spAutoFit/>
          </a:bodyPr>
          <a:lstStyle/>
          <a:p>
            <a:r>
              <a:rPr lang="en-US" altLang="zh-CN" sz="4000" baseline="0" dirty="0" smtClean="0">
                <a:solidFill>
                  <a:schemeClr val="tx1">
                    <a:lumMod val="85000"/>
                    <a:lumOff val="15000"/>
                  </a:schemeClr>
                </a:solidFill>
                <a:latin typeface="微软雅黑" panose="020B0503020204020204" pitchFamily="34" charset="-122"/>
                <a:ea typeface="微软雅黑" panose="020B0503020204020204" pitchFamily="34" charset="-122"/>
              </a:rPr>
              <a:t>Extension layer</a:t>
            </a:r>
            <a:endParaRPr lang="en-US" altLang="zh-CN" sz="4000" baseline="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a:off x="0" y="2172"/>
            <a:ext cx="5353112" cy="830997"/>
          </a:xfrm>
          <a:prstGeom prst="rect">
            <a:avLst/>
          </a:prstGeom>
          <a:noFill/>
        </p:spPr>
        <p:txBody>
          <a:bodyPr wrap="square" rtlCol="0">
            <a:spAutoFit/>
          </a:bodyPr>
          <a:lstStyle/>
          <a:p>
            <a:pPr algn="r"/>
            <a:r>
              <a:rPr lang="en-US" altLang="zh-CN" sz="2400" dirty="0">
                <a:solidFill>
                  <a:schemeClr val="bg1"/>
                </a:solidFill>
              </a:rPr>
              <a:t>III. CertChain Design</a:t>
            </a:r>
          </a:p>
          <a:p>
            <a:pPr algn="r"/>
            <a:endParaRPr lang="zh-CN" altLang="en-US" sz="2400" dirty="0">
              <a:solidFill>
                <a:schemeClr val="bg1"/>
              </a:solidFill>
            </a:endParaRPr>
          </a:p>
        </p:txBody>
      </p:sp>
      <p:sp>
        <p:nvSpPr>
          <p:cNvPr id="2" name="文本框 1"/>
          <p:cNvSpPr txBox="1"/>
          <p:nvPr/>
        </p:nvSpPr>
        <p:spPr>
          <a:xfrm>
            <a:off x="228600" y="1419729"/>
            <a:ext cx="8915400" cy="523220"/>
          </a:xfrm>
          <a:prstGeom prst="rect">
            <a:avLst/>
          </a:prstGeom>
          <a:noFill/>
        </p:spPr>
        <p:txBody>
          <a:bodyPr wrap="square" rtlCol="0">
            <a:spAutoFit/>
          </a:bodyPr>
          <a:lstStyle/>
          <a:p>
            <a:r>
              <a:rPr lang="en-US" altLang="zh-CN" sz="2800" baseline="0" dirty="0" smtClean="0">
                <a:latin typeface="Candara" charset="0"/>
                <a:ea typeface="Candara" charset="0"/>
                <a:cs typeface="Candara" charset="0"/>
              </a:rPr>
              <a:t>2. The </a:t>
            </a:r>
            <a:r>
              <a:rPr lang="en-US" altLang="zh-CN" sz="2800" baseline="0" dirty="0">
                <a:latin typeface="Candara" charset="0"/>
                <a:ea typeface="Candara" charset="0"/>
                <a:cs typeface="Candara" charset="0"/>
              </a:rPr>
              <a:t>dependability-rank based consensus protocol</a:t>
            </a:r>
            <a:endParaRPr lang="en-US" altLang="zh-CN" sz="2800" baseline="0" dirty="0" smtClean="0">
              <a:latin typeface="Candara" charset="0"/>
              <a:ea typeface="Candara" charset="0"/>
              <a:cs typeface="Candara" charset="0"/>
            </a:endParaRPr>
          </a:p>
        </p:txBody>
      </p:sp>
      <mc:AlternateContent xmlns:mc="http://schemas.openxmlformats.org/markup-compatibility/2006" xmlns:a14="http://schemas.microsoft.com/office/drawing/2010/main">
        <mc:Choice Requires="a14">
          <p:sp>
            <p:nvSpPr>
              <p:cNvPr id="3" name="文本框 2"/>
              <p:cNvSpPr txBox="1"/>
              <p:nvPr/>
            </p:nvSpPr>
            <p:spPr>
              <a:xfrm>
                <a:off x="1089942" y="2023200"/>
                <a:ext cx="7192715" cy="3108543"/>
              </a:xfrm>
              <a:prstGeom prst="rect">
                <a:avLst/>
              </a:prstGeom>
              <a:noFill/>
            </p:spPr>
            <p:txBody>
              <a:bodyPr wrap="square" rtlCol="0">
                <a:spAutoFit/>
              </a:bodyPr>
              <a:lstStyle/>
              <a:p>
                <a:pPr marL="631825" indent="-631825">
                  <a:buFont typeface="Wingdings" panose="05000000000000000000" pitchFamily="2" charset="2"/>
                  <a:buChar char="p"/>
                </a:pPr>
                <a:r>
                  <a:rPr lang="en-US" altLang="zh-CN" sz="2800" baseline="0" dirty="0" smtClean="0">
                    <a:solidFill>
                      <a:srgbClr val="FF0000"/>
                    </a:solidFill>
                    <a:latin typeface="Candara" charset="0"/>
                    <a:ea typeface="Candara" charset="0"/>
                    <a:cs typeface="Candara" charset="0"/>
                  </a:rPr>
                  <a:t>Initialization</a:t>
                </a:r>
                <a:endParaRPr lang="en-US" altLang="zh-CN" sz="2400" baseline="0" dirty="0" smtClean="0">
                  <a:solidFill>
                    <a:srgbClr val="FF0000"/>
                  </a:solidFill>
                  <a:latin typeface="Candara" charset="0"/>
                  <a:ea typeface="Candara" charset="0"/>
                  <a:cs typeface="Candara" charset="0"/>
                </a:endParaRPr>
              </a:p>
              <a:p>
                <a:pPr marL="895350" lvl="1" indent="-438150">
                  <a:buFont typeface="Arial" panose="020B0604020202020204" pitchFamily="34" charset="0"/>
                  <a:buChar char="•"/>
                </a:pPr>
                <a:r>
                  <a:rPr lang="en-US" altLang="zh-CN" baseline="0" dirty="0" smtClean="0">
                    <a:latin typeface="Candara" charset="0"/>
                    <a:ea typeface="Candara" charset="0"/>
                    <a:cs typeface="Candara" charset="0"/>
                  </a:rPr>
                  <a:t>Initialized dependability-rank </a:t>
                </a:r>
                <a14:m>
                  <m:oMath xmlns:m="http://schemas.openxmlformats.org/officeDocument/2006/math">
                    <m:sSub>
                      <m:sSubPr>
                        <m:ctrlPr>
                          <a:rPr lang="en-US" altLang="zh-CN" i="1" baseline="0" smtClean="0">
                            <a:latin typeface="Cambria Math" charset="0"/>
                            <a:ea typeface="Candara" charset="0"/>
                            <a:cs typeface="Candara" charset="0"/>
                          </a:rPr>
                        </m:ctrlPr>
                      </m:sSubPr>
                      <m:e>
                        <m:r>
                          <a:rPr lang="en-US" altLang="zh-CN" b="0" i="1" baseline="0" smtClean="0">
                            <a:latin typeface="Cambria Math" charset="0"/>
                            <a:ea typeface="Candara" charset="0"/>
                            <a:cs typeface="Candara" charset="0"/>
                          </a:rPr>
                          <m:t>𝑑</m:t>
                        </m:r>
                      </m:e>
                      <m:sub>
                        <m:r>
                          <a:rPr lang="en-US" altLang="zh-CN" b="0" i="1" baseline="0" smtClean="0">
                            <a:latin typeface="Cambria Math" charset="0"/>
                            <a:ea typeface="Candara" charset="0"/>
                            <a:cs typeface="Candara" charset="0"/>
                          </a:rPr>
                          <m:t>𝑖</m:t>
                        </m:r>
                      </m:sub>
                    </m:sSub>
                  </m:oMath>
                </a14:m>
                <a:r>
                  <a:rPr lang="en-US" altLang="zh-CN" sz="2400" baseline="0" dirty="0" smtClean="0">
                    <a:latin typeface="Candara" charset="0"/>
                    <a:ea typeface="Candara" charset="0"/>
                    <a:cs typeface="Candara" charset="0"/>
                  </a:rPr>
                  <a:t> of a bookkeeper equals to the </a:t>
                </a:r>
                <a:r>
                  <a:rPr lang="en-US" altLang="zh-CN" sz="2400" baseline="0" dirty="0" smtClean="0">
                    <a:solidFill>
                      <a:srgbClr val="FF0000"/>
                    </a:solidFill>
                    <a:latin typeface="Candara" charset="0"/>
                    <a:ea typeface="Candara" charset="0"/>
                    <a:cs typeface="Candara" charset="0"/>
                  </a:rPr>
                  <a:t>percentage of the number of certificates </a:t>
                </a:r>
                <a:r>
                  <a:rPr lang="en-US" altLang="zh-CN" sz="2400" baseline="0" dirty="0" smtClean="0">
                    <a:latin typeface="Candara" charset="0"/>
                    <a:ea typeface="Candara" charset="0"/>
                    <a:cs typeface="Candara" charset="0"/>
                  </a:rPr>
                  <a:t>issued by itself over the total certificates</a:t>
                </a:r>
              </a:p>
              <a:p>
                <a:pPr marL="742950" lvl="1" indent="-285750">
                  <a:buFont typeface="Arial" panose="020B0604020202020204" pitchFamily="34" charset="0"/>
                  <a:buChar char="•"/>
                </a:pPr>
                <a:r>
                  <a:rPr lang="en-US" altLang="zh-CN" baseline="0" dirty="0" smtClean="0">
                    <a:latin typeface="Candara" charset="0"/>
                    <a:ea typeface="Candara" charset="0"/>
                    <a:cs typeface="Candara" charset="0"/>
                  </a:rPr>
                  <a:t>Each bookkeeper broadcasts </a:t>
                </a:r>
                <a14:m>
                  <m:oMath xmlns:m="http://schemas.openxmlformats.org/officeDocument/2006/math">
                    <m:r>
                      <a:rPr lang="en-US" altLang="zh-CN" b="0" i="1" baseline="0" smtClean="0">
                        <a:latin typeface="Cambria Math" charset="0"/>
                        <a:ea typeface="Candara" charset="0"/>
                        <a:cs typeface="Candara" charset="0"/>
                      </a:rPr>
                      <m:t>(</m:t>
                    </m:r>
                    <m:sSub>
                      <m:sSubPr>
                        <m:ctrlPr>
                          <a:rPr lang="en-US" altLang="zh-CN" b="0" i="1" baseline="0" smtClean="0">
                            <a:latin typeface="Cambria Math" charset="0"/>
                            <a:ea typeface="Candara" charset="0"/>
                            <a:cs typeface="Candara" charset="0"/>
                          </a:rPr>
                        </m:ctrlPr>
                      </m:sSubPr>
                      <m:e>
                        <m:r>
                          <a:rPr lang="en-US" altLang="zh-CN" b="0" i="1" baseline="0" smtClean="0">
                            <a:latin typeface="Cambria Math" charset="0"/>
                            <a:ea typeface="Candara" charset="0"/>
                            <a:cs typeface="Candara" charset="0"/>
                          </a:rPr>
                          <m:t>𝑝𝑘</m:t>
                        </m:r>
                      </m:e>
                      <m:sub>
                        <m:r>
                          <a:rPr lang="en-US" altLang="zh-CN" b="0" i="1" baseline="0" smtClean="0">
                            <a:latin typeface="Cambria Math" charset="0"/>
                            <a:ea typeface="Candara" charset="0"/>
                            <a:cs typeface="Candara" charset="0"/>
                          </a:rPr>
                          <m:t>𝑖</m:t>
                        </m:r>
                      </m:sub>
                    </m:sSub>
                    <m:r>
                      <a:rPr lang="en-US" altLang="zh-CN" b="0" i="1" baseline="0" smtClean="0">
                        <a:latin typeface="Cambria Math" charset="0"/>
                        <a:ea typeface="Candara" charset="0"/>
                        <a:cs typeface="Candara" charset="0"/>
                      </a:rPr>
                      <m:t>,</m:t>
                    </m:r>
                    <m:sSub>
                      <m:sSubPr>
                        <m:ctrlPr>
                          <a:rPr lang="en-US" altLang="zh-CN" b="0" i="1" baseline="0" smtClean="0">
                            <a:latin typeface="Cambria Math" charset="0"/>
                            <a:ea typeface="Candara" charset="0"/>
                            <a:cs typeface="Candara" charset="0"/>
                          </a:rPr>
                        </m:ctrlPr>
                      </m:sSubPr>
                      <m:e>
                        <m:r>
                          <a:rPr lang="en-US" altLang="zh-CN" b="0" i="1" baseline="0" smtClean="0">
                            <a:latin typeface="Cambria Math" charset="0"/>
                            <a:ea typeface="Candara" charset="0"/>
                            <a:cs typeface="Candara" charset="0"/>
                          </a:rPr>
                          <m:t>𝑑</m:t>
                        </m:r>
                      </m:e>
                      <m:sub>
                        <m:r>
                          <a:rPr lang="en-US" altLang="zh-CN" b="0" i="1" baseline="0" smtClean="0">
                            <a:latin typeface="Cambria Math" charset="0"/>
                            <a:ea typeface="Candara" charset="0"/>
                            <a:cs typeface="Candara" charset="0"/>
                          </a:rPr>
                          <m:t>𝑖</m:t>
                        </m:r>
                      </m:sub>
                    </m:sSub>
                    <m:r>
                      <a:rPr lang="en-US" altLang="zh-CN" b="0" i="1" baseline="0" smtClean="0">
                        <a:latin typeface="Cambria Math" charset="0"/>
                        <a:ea typeface="Candara" charset="0"/>
                        <a:cs typeface="Candara" charset="0"/>
                      </a:rPr>
                      <m:t>)</m:t>
                    </m:r>
                  </m:oMath>
                </a14:m>
                <a:endParaRPr lang="en-US" altLang="zh-CN" baseline="0" dirty="0" smtClean="0">
                  <a:latin typeface="Candara" charset="0"/>
                  <a:ea typeface="Candara" charset="0"/>
                  <a:cs typeface="Candara" charset="0"/>
                </a:endParaRPr>
              </a:p>
              <a:p>
                <a:pPr marL="742950" lvl="1" indent="-285750">
                  <a:buFont typeface="Arial" panose="020B0604020202020204" pitchFamily="34" charset="0"/>
                  <a:buChar char="•"/>
                </a:pPr>
                <a:r>
                  <a:rPr lang="en-US" altLang="zh-CN" baseline="0" dirty="0" smtClean="0">
                    <a:latin typeface="Candara" charset="0"/>
                    <a:ea typeface="Candara" charset="0"/>
                    <a:cs typeface="Candara" charset="0"/>
                  </a:rPr>
                  <a:t>Each bookkeeper generates genesis block</a:t>
                </a:r>
              </a:p>
              <a:p>
                <a:pPr marL="742950" lvl="1" indent="-285750">
                  <a:buFont typeface="Arial" panose="020B0604020202020204" pitchFamily="34" charset="0"/>
                  <a:buChar char="•"/>
                </a:pPr>
                <a14:m>
                  <m:oMath xmlns:m="http://schemas.openxmlformats.org/officeDocument/2006/math">
                    <m:r>
                      <a:rPr lang="zh-CN" altLang="en-US" i="1" baseline="0" smtClean="0">
                        <a:solidFill>
                          <a:srgbClr val="FF0000"/>
                        </a:solidFill>
                        <a:latin typeface="Cambria Math" charset="0"/>
                        <a:ea typeface="Candara" charset="0"/>
                        <a:cs typeface="Candara" charset="0"/>
                      </a:rPr>
                      <m:t>𝒞</m:t>
                    </m:r>
                    <m:r>
                      <a:rPr lang="en-US" altLang="zh-CN" i="1" baseline="0">
                        <a:solidFill>
                          <a:srgbClr val="FF0000"/>
                        </a:solidFill>
                        <a:latin typeface="Cambria Math" charset="0"/>
                        <a:ea typeface="Candara" charset="0"/>
                        <a:cs typeface="Candara" charset="0"/>
                      </a:rPr>
                      <m:t>=</m:t>
                    </m:r>
                    <m:sSub>
                      <m:sSubPr>
                        <m:ctrlPr>
                          <a:rPr lang="en-US" altLang="zh-CN" i="1" baseline="0">
                            <a:solidFill>
                              <a:srgbClr val="FF0000"/>
                            </a:solidFill>
                            <a:latin typeface="Cambria Math" charset="0"/>
                            <a:ea typeface="Candara" charset="0"/>
                            <a:cs typeface="Candara" charset="0"/>
                          </a:rPr>
                        </m:ctrlPr>
                      </m:sSubPr>
                      <m:e>
                        <m:r>
                          <a:rPr lang="en-US" altLang="zh-CN" i="1" baseline="0">
                            <a:solidFill>
                              <a:srgbClr val="FF0000"/>
                            </a:solidFill>
                            <a:latin typeface="Cambria Math" charset="0"/>
                            <a:ea typeface="Candara" charset="0"/>
                            <a:cs typeface="Candara" charset="0"/>
                          </a:rPr>
                          <m:t>𝐵</m:t>
                        </m:r>
                      </m:e>
                      <m:sub>
                        <m:r>
                          <a:rPr lang="en-US" altLang="zh-CN" i="1" baseline="0">
                            <a:solidFill>
                              <a:srgbClr val="FF0000"/>
                            </a:solidFill>
                            <a:latin typeface="Cambria Math" charset="0"/>
                            <a:ea typeface="Candara" charset="0"/>
                            <a:cs typeface="Candara" charset="0"/>
                          </a:rPr>
                          <m:t>0</m:t>
                        </m:r>
                      </m:sub>
                    </m:sSub>
                  </m:oMath>
                </a14:m>
                <a:endParaRPr lang="en-US" altLang="zh-CN" baseline="0" dirty="0" smtClean="0">
                  <a:latin typeface="Candara" charset="0"/>
                  <a:ea typeface="Candara" charset="0"/>
                  <a:cs typeface="Candara"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1089942" y="2023200"/>
                <a:ext cx="7192715" cy="3108543"/>
              </a:xfrm>
              <a:prstGeom prst="rect">
                <a:avLst/>
              </a:prstGeom>
              <a:blipFill rotWithShape="0">
                <a:blip r:embed="rId3"/>
                <a:stretch>
                  <a:fillRect l="-1525" t="-2157" b="-2353"/>
                </a:stretch>
              </a:blipFill>
            </p:spPr>
            <p:txBody>
              <a:bodyPr/>
              <a:lstStyle/>
              <a:p>
                <a:r>
                  <a:rPr lang="en-US">
                    <a:noFill/>
                  </a:rPr>
                  <a:t> </a:t>
                </a:r>
              </a:p>
            </p:txBody>
          </p:sp>
        </mc:Fallback>
      </mc:AlternateContent>
    </p:spTree>
    <p:extLst>
      <p:ext uri="{BB962C8B-B14F-4D97-AF65-F5344CB8AC3E}">
        <p14:creationId xmlns:p14="http://schemas.microsoft.com/office/powerpoint/2010/main" val="86774047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5</a:t>
            </a:fld>
            <a:endParaRPr lang="en-US" altLang="zh-CN"/>
          </a:p>
        </p:txBody>
      </p:sp>
      <p:sp>
        <p:nvSpPr>
          <p:cNvPr id="7" name="Title 1"/>
          <p:cNvSpPr>
            <a:spLocks noGrp="1"/>
          </p:cNvSpPr>
          <p:nvPr>
            <p:ph type="title"/>
          </p:nvPr>
        </p:nvSpPr>
        <p:spPr>
          <a:xfrm>
            <a:off x="609600" y="304800"/>
            <a:ext cx="8001000" cy="1143000"/>
          </a:xfrm>
        </p:spPr>
        <p:txBody>
          <a:bodyPr/>
          <a:lstStyle/>
          <a:p>
            <a:r>
              <a:rPr lang="en-US" dirty="0" smtClean="0"/>
              <a:t>Background</a:t>
            </a:r>
            <a:endParaRPr lang="en-US" dirty="0"/>
          </a:p>
        </p:txBody>
      </p:sp>
      <p:sp>
        <p:nvSpPr>
          <p:cNvPr id="8" name="Content Placeholder 2"/>
          <p:cNvSpPr>
            <a:spLocks noGrp="1"/>
          </p:cNvSpPr>
          <p:nvPr>
            <p:ph idx="1"/>
          </p:nvPr>
        </p:nvSpPr>
        <p:spPr>
          <a:xfrm>
            <a:off x="592394" y="1450258"/>
            <a:ext cx="8001000" cy="4114800"/>
          </a:xfrm>
        </p:spPr>
        <p:txBody>
          <a:bodyPr/>
          <a:lstStyle/>
          <a:p>
            <a:r>
              <a:rPr lang="en-US" dirty="0" smtClean="0"/>
              <a:t>Centralized PKI</a:t>
            </a:r>
            <a:endParaRPr lang="en-US" dirty="0"/>
          </a:p>
          <a:p>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 y="3138014"/>
            <a:ext cx="2279671" cy="2279671"/>
          </a:xfrm>
          <a:prstGeom prst="rect">
            <a:avLst/>
          </a:prstGeom>
        </p:spPr>
      </p:pic>
      <p:sp>
        <p:nvSpPr>
          <p:cNvPr id="12" name="TextBox 11"/>
          <p:cNvSpPr txBox="1"/>
          <p:nvPr/>
        </p:nvSpPr>
        <p:spPr>
          <a:xfrm>
            <a:off x="2400482" y="2781525"/>
            <a:ext cx="3756206" cy="461665"/>
          </a:xfrm>
          <a:prstGeom prst="rect">
            <a:avLst/>
          </a:prstGeom>
          <a:noFill/>
        </p:spPr>
        <p:txBody>
          <a:bodyPr wrap="square" rtlCol="0">
            <a:spAutoFit/>
          </a:bodyPr>
          <a:lstStyle/>
          <a:p>
            <a:r>
              <a:rPr lang="en-US" b="1" baseline="0" dirty="0" smtClean="0">
                <a:solidFill>
                  <a:srgbClr val="0070C0"/>
                </a:solidFill>
                <a:latin typeface="Comic Sans MS" charset="0"/>
                <a:ea typeface="Comic Sans MS" charset="0"/>
                <a:cs typeface="Comic Sans MS" charset="0"/>
              </a:rPr>
              <a:t>A trusted third party </a:t>
            </a:r>
            <a:endParaRPr lang="en-US" b="1" baseline="0" dirty="0">
              <a:solidFill>
                <a:srgbClr val="0070C0"/>
              </a:solidFill>
              <a:latin typeface="Comic Sans MS" charset="0"/>
              <a:ea typeface="Comic Sans MS" charset="0"/>
              <a:cs typeface="Comic Sans MS" charset="0"/>
            </a:endParaRPr>
          </a:p>
        </p:txBody>
      </p:sp>
      <p:cxnSp>
        <p:nvCxnSpPr>
          <p:cNvPr id="6" name="Straight Arrow Connector 5"/>
          <p:cNvCxnSpPr/>
          <p:nvPr/>
        </p:nvCxnSpPr>
        <p:spPr bwMode="auto">
          <a:xfrm flipH="1">
            <a:off x="1524000" y="4495800"/>
            <a:ext cx="1756224"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pic>
        <p:nvPicPr>
          <p:cNvPr id="3" name="Picture 2"/>
          <p:cNvPicPr>
            <a:picLocks noChangeAspect="1"/>
          </p:cNvPicPr>
          <p:nvPr/>
        </p:nvPicPr>
        <p:blipFill>
          <a:blip r:embed="rId4"/>
          <a:stretch>
            <a:fillRect/>
          </a:stretch>
        </p:blipFill>
        <p:spPr>
          <a:xfrm>
            <a:off x="3429000" y="3424492"/>
            <a:ext cx="2835061" cy="2299929"/>
          </a:xfrm>
          <a:prstGeom prst="rect">
            <a:avLst/>
          </a:prstGeom>
        </p:spPr>
      </p:pic>
    </p:spTree>
    <p:extLst>
      <p:ext uri="{BB962C8B-B14F-4D97-AF65-F5344CB8AC3E}">
        <p14:creationId xmlns:p14="http://schemas.microsoft.com/office/powerpoint/2010/main" val="2770662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609600" y="611270"/>
            <a:ext cx="5015948" cy="707886"/>
          </a:xfrm>
          <a:prstGeom prst="rect">
            <a:avLst/>
          </a:prstGeom>
          <a:noFill/>
        </p:spPr>
        <p:txBody>
          <a:bodyPr wrap="square" rtlCol="0">
            <a:spAutoFit/>
          </a:bodyPr>
          <a:lstStyle/>
          <a:p>
            <a:r>
              <a:rPr lang="en-US" altLang="zh-CN" sz="4000" baseline="0" dirty="0" smtClean="0">
                <a:solidFill>
                  <a:schemeClr val="tx1">
                    <a:lumMod val="85000"/>
                    <a:lumOff val="15000"/>
                  </a:schemeClr>
                </a:solidFill>
                <a:latin typeface="微软雅黑" panose="020B0503020204020204" pitchFamily="34" charset="-122"/>
                <a:ea typeface="微软雅黑" panose="020B0503020204020204" pitchFamily="34" charset="-122"/>
              </a:rPr>
              <a:t>Extension layer</a:t>
            </a:r>
            <a:endParaRPr lang="en-US" altLang="zh-CN" sz="4000" baseline="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a:off x="0" y="2172"/>
            <a:ext cx="5353112" cy="830997"/>
          </a:xfrm>
          <a:prstGeom prst="rect">
            <a:avLst/>
          </a:prstGeom>
          <a:noFill/>
        </p:spPr>
        <p:txBody>
          <a:bodyPr wrap="square" rtlCol="0">
            <a:spAutoFit/>
          </a:bodyPr>
          <a:lstStyle/>
          <a:p>
            <a:pPr algn="r"/>
            <a:r>
              <a:rPr lang="en-US" altLang="zh-CN" sz="2400" dirty="0">
                <a:solidFill>
                  <a:schemeClr val="bg1"/>
                </a:solidFill>
              </a:rPr>
              <a:t>III. CertChain Design</a:t>
            </a:r>
          </a:p>
          <a:p>
            <a:pPr algn="r"/>
            <a:endParaRPr lang="zh-CN" altLang="en-US" sz="2400" dirty="0">
              <a:solidFill>
                <a:schemeClr val="bg1"/>
              </a:solidFill>
            </a:endParaRPr>
          </a:p>
        </p:txBody>
      </p:sp>
      <p:sp>
        <p:nvSpPr>
          <p:cNvPr id="2" name="文本框 1"/>
          <p:cNvSpPr txBox="1"/>
          <p:nvPr/>
        </p:nvSpPr>
        <p:spPr>
          <a:xfrm>
            <a:off x="228600" y="1419729"/>
            <a:ext cx="8915400" cy="523220"/>
          </a:xfrm>
          <a:prstGeom prst="rect">
            <a:avLst/>
          </a:prstGeom>
          <a:noFill/>
        </p:spPr>
        <p:txBody>
          <a:bodyPr wrap="square" rtlCol="0">
            <a:spAutoFit/>
          </a:bodyPr>
          <a:lstStyle/>
          <a:p>
            <a:r>
              <a:rPr lang="en-US" altLang="zh-CN" sz="2800" baseline="0" dirty="0" smtClean="0">
                <a:latin typeface="Candara" charset="0"/>
                <a:ea typeface="Candara" charset="0"/>
                <a:cs typeface="Candara" charset="0"/>
              </a:rPr>
              <a:t>2. The </a:t>
            </a:r>
            <a:r>
              <a:rPr lang="en-US" altLang="zh-CN" sz="2800" baseline="0" dirty="0">
                <a:latin typeface="Candara" charset="0"/>
                <a:ea typeface="Candara" charset="0"/>
                <a:cs typeface="Candara" charset="0"/>
              </a:rPr>
              <a:t>dependability-rank based consensus protocol</a:t>
            </a:r>
            <a:endParaRPr lang="en-US" altLang="zh-CN" sz="2800" baseline="0" dirty="0" smtClean="0">
              <a:latin typeface="Candara" charset="0"/>
              <a:ea typeface="Candara" charset="0"/>
              <a:cs typeface="Candara" charset="0"/>
            </a:endParaRPr>
          </a:p>
        </p:txBody>
      </p:sp>
      <mc:AlternateContent xmlns:mc="http://schemas.openxmlformats.org/markup-compatibility/2006" xmlns:a14="http://schemas.microsoft.com/office/drawing/2010/main">
        <mc:Choice Requires="a14">
          <p:sp>
            <p:nvSpPr>
              <p:cNvPr id="3" name="文本框 2"/>
              <p:cNvSpPr txBox="1"/>
              <p:nvPr/>
            </p:nvSpPr>
            <p:spPr>
              <a:xfrm>
                <a:off x="1089942" y="2023200"/>
                <a:ext cx="7192715" cy="3976923"/>
              </a:xfrm>
              <a:prstGeom prst="rect">
                <a:avLst/>
              </a:prstGeom>
              <a:noFill/>
            </p:spPr>
            <p:txBody>
              <a:bodyPr wrap="square" rtlCol="0">
                <a:spAutoFit/>
              </a:bodyPr>
              <a:lstStyle/>
              <a:p>
                <a:pPr marL="631825" indent="-631825">
                  <a:buFont typeface="Wingdings" panose="05000000000000000000" pitchFamily="2" charset="2"/>
                  <a:buChar char="p"/>
                </a:pPr>
                <a:r>
                  <a:rPr lang="en-US" altLang="zh-CN" sz="2800" baseline="0" dirty="0" smtClean="0">
                    <a:latin typeface="Candara" charset="0"/>
                    <a:ea typeface="Candara" charset="0"/>
                    <a:cs typeface="Candara" charset="0"/>
                  </a:rPr>
                  <a:t>Initialization</a:t>
                </a:r>
              </a:p>
              <a:p>
                <a:pPr marL="895350" lvl="1" indent="-438150">
                  <a:buFont typeface="Arial" panose="020B0604020202020204" pitchFamily="34" charset="0"/>
                  <a:buChar char="•"/>
                </a:pPr>
                <a14:m>
                  <m:oMath xmlns:m="http://schemas.openxmlformats.org/officeDocument/2006/math">
                    <m:r>
                      <a:rPr lang="zh-CN" altLang="en-US" sz="2400" i="1" baseline="0" smtClean="0">
                        <a:latin typeface="Cambria Math" charset="0"/>
                        <a:ea typeface="Candara" charset="0"/>
                        <a:cs typeface="Candara" charset="0"/>
                      </a:rPr>
                      <m:t>𝒞</m:t>
                    </m:r>
                    <m:r>
                      <a:rPr lang="en-US" altLang="zh-CN" sz="2400" b="0" i="1" baseline="0" smtClean="0">
                        <a:latin typeface="Cambria Math" charset="0"/>
                        <a:ea typeface="Candara" charset="0"/>
                        <a:cs typeface="Candara" charset="0"/>
                      </a:rPr>
                      <m:t>=</m:t>
                    </m:r>
                    <m:sSub>
                      <m:sSubPr>
                        <m:ctrlPr>
                          <a:rPr lang="en-US" altLang="zh-CN" sz="2400" i="1" baseline="0">
                            <a:latin typeface="Cambria Math" charset="0"/>
                            <a:ea typeface="Candara" charset="0"/>
                            <a:cs typeface="Candara" charset="0"/>
                          </a:rPr>
                        </m:ctrlPr>
                      </m:sSubPr>
                      <m:e>
                        <m:r>
                          <a:rPr lang="en-US" altLang="zh-CN" sz="2400" i="1" baseline="0">
                            <a:latin typeface="Cambria Math" charset="0"/>
                            <a:ea typeface="Candara" charset="0"/>
                            <a:cs typeface="Candara" charset="0"/>
                          </a:rPr>
                          <m:t>𝐵</m:t>
                        </m:r>
                      </m:e>
                      <m:sub>
                        <m:r>
                          <a:rPr lang="en-US" altLang="zh-CN" sz="2400" i="1" baseline="0">
                            <a:latin typeface="Cambria Math" charset="0"/>
                            <a:ea typeface="Candara" charset="0"/>
                            <a:cs typeface="Candara" charset="0"/>
                          </a:rPr>
                          <m:t>0</m:t>
                        </m:r>
                      </m:sub>
                    </m:sSub>
                  </m:oMath>
                </a14:m>
                <a:endParaRPr lang="en-US" altLang="zh-CN" sz="2400" baseline="0" dirty="0" smtClean="0">
                  <a:latin typeface="Candara" charset="0"/>
                  <a:ea typeface="Candara" charset="0"/>
                  <a:cs typeface="Candara" charset="0"/>
                </a:endParaRPr>
              </a:p>
              <a:p>
                <a:pPr marL="631825" indent="-631825">
                  <a:buFont typeface="Wingdings" panose="05000000000000000000" pitchFamily="2" charset="2"/>
                  <a:buChar char="p"/>
                </a:pPr>
                <a:r>
                  <a:rPr lang="en-US" altLang="zh-CN" sz="2800" baseline="0" dirty="0" smtClean="0">
                    <a:solidFill>
                      <a:srgbClr val="FF0000"/>
                    </a:solidFill>
                    <a:latin typeface="Candara" charset="0"/>
                    <a:ea typeface="Candara" charset="0"/>
                    <a:cs typeface="Candara" charset="0"/>
                  </a:rPr>
                  <a:t>Chain extension</a:t>
                </a:r>
              </a:p>
              <a:p>
                <a:pPr marL="895350" lvl="1" indent="-438150">
                  <a:buFont typeface="Arial" panose="020B0604020202020204" pitchFamily="34" charset="0"/>
                  <a:buChar char="•"/>
                </a:pPr>
                <a:r>
                  <a:rPr lang="en-US" altLang="zh-CN" sz="2400" baseline="0" dirty="0" smtClean="0">
                    <a:latin typeface="Candara" charset="0"/>
                    <a:ea typeface="Candara" charset="0"/>
                    <a:cs typeface="Candara" charset="0"/>
                  </a:rPr>
                  <a:t>Collection and verification</a:t>
                </a:r>
              </a:p>
              <a:p>
                <a:pPr marL="1254125" lvl="2" indent="-339725">
                  <a:buFont typeface="Arial" panose="020B0604020202020204" pitchFamily="34" charset="0"/>
                  <a:buChar char="•"/>
                </a:pPr>
                <a:r>
                  <a:rPr lang="en-US" altLang="zh-CN" sz="2400" baseline="0" dirty="0" smtClean="0">
                    <a:latin typeface="Candara" charset="0"/>
                    <a:ea typeface="Candara" charset="0"/>
                    <a:cs typeface="Candara" charset="0"/>
                  </a:rPr>
                  <a:t>Collect all valid </a:t>
                </a:r>
                <a:r>
                  <a:rPr lang="en-US" altLang="zh-CN" sz="2400" baseline="0" dirty="0" err="1" smtClean="0">
                    <a:latin typeface="Candara" charset="0"/>
                    <a:ea typeface="Candara" charset="0"/>
                    <a:cs typeface="Candara" charset="0"/>
                  </a:rPr>
                  <a:t>blockchains</a:t>
                </a:r>
                <a:r>
                  <a:rPr lang="en-US" altLang="zh-CN" sz="2400" baseline="0" dirty="0" smtClean="0">
                    <a:latin typeface="Candara" charset="0"/>
                    <a:ea typeface="Candara" charset="0"/>
                    <a:cs typeface="Candara" charset="0"/>
                  </a:rPr>
                  <a:t>  </a:t>
                </a:r>
                <a14:m>
                  <m:oMath xmlns:m="http://schemas.openxmlformats.org/officeDocument/2006/math">
                    <m:r>
                      <a:rPr lang="en-US" altLang="zh-CN" sz="2400" i="1" baseline="0" smtClean="0">
                        <a:latin typeface="Cambria Math" charset="0"/>
                        <a:ea typeface="Candara" charset="0"/>
                        <a:cs typeface="Candara" charset="0"/>
                      </a:rPr>
                      <m:t>ℂ</m:t>
                    </m:r>
                    <m:r>
                      <a:rPr lang="en-US" altLang="zh-CN" sz="2400" b="0" i="1" baseline="0" smtClean="0">
                        <a:latin typeface="Cambria Math" charset="0"/>
                        <a:ea typeface="Candara" charset="0"/>
                        <a:cs typeface="Candara" charset="0"/>
                      </a:rPr>
                      <m:t>=</m:t>
                    </m:r>
                    <m:d>
                      <m:dPr>
                        <m:begChr m:val="{"/>
                        <m:endChr m:val="}"/>
                        <m:ctrlPr>
                          <a:rPr lang="en-US" altLang="zh-CN" sz="2400" b="0" i="1" baseline="0" smtClean="0">
                            <a:latin typeface="Cambria Math" charset="0"/>
                            <a:ea typeface="Candara" charset="0"/>
                            <a:cs typeface="Candara" charset="0"/>
                          </a:rPr>
                        </m:ctrlPr>
                      </m:dPr>
                      <m:e>
                        <m:sSub>
                          <m:sSubPr>
                            <m:ctrlPr>
                              <a:rPr lang="en-US" altLang="zh-CN" sz="2400" b="0" i="1" baseline="0" smtClean="0">
                                <a:latin typeface="Cambria Math" charset="0"/>
                                <a:ea typeface="Candara" charset="0"/>
                                <a:cs typeface="Candara" charset="0"/>
                              </a:rPr>
                            </m:ctrlPr>
                          </m:sSubPr>
                          <m:e>
                            <m:r>
                              <a:rPr lang="zh-CN" altLang="en-US" sz="2400" b="0" i="1" baseline="0" smtClean="0">
                                <a:latin typeface="Cambria Math" charset="0"/>
                                <a:ea typeface="Candara" charset="0"/>
                                <a:cs typeface="Candara" charset="0"/>
                              </a:rPr>
                              <m:t>𝒞</m:t>
                            </m:r>
                          </m:e>
                          <m:sub>
                            <m:r>
                              <a:rPr lang="en-US" altLang="zh-CN" sz="2400" b="0" i="1" baseline="0" smtClean="0">
                                <a:latin typeface="Cambria Math" charset="0"/>
                                <a:ea typeface="Candara" charset="0"/>
                                <a:cs typeface="Candara" charset="0"/>
                              </a:rPr>
                              <m:t>1</m:t>
                            </m:r>
                          </m:sub>
                        </m:sSub>
                        <m:r>
                          <a:rPr lang="en-US" altLang="zh-CN" sz="2400" b="0" i="1" baseline="0" smtClean="0">
                            <a:latin typeface="Cambria Math" charset="0"/>
                            <a:ea typeface="Candara" charset="0"/>
                            <a:cs typeface="Candara" charset="0"/>
                          </a:rPr>
                          <m:t>, …, </m:t>
                        </m:r>
                        <m:sSub>
                          <m:sSubPr>
                            <m:ctrlPr>
                              <a:rPr lang="en-US" altLang="zh-CN" sz="2400" b="0" i="1" baseline="0" smtClean="0">
                                <a:latin typeface="Cambria Math" charset="0"/>
                                <a:ea typeface="Candara" charset="0"/>
                                <a:cs typeface="Candara" charset="0"/>
                              </a:rPr>
                            </m:ctrlPr>
                          </m:sSubPr>
                          <m:e>
                            <m:r>
                              <a:rPr lang="en-US" altLang="zh-CN" sz="2400" b="0" i="1" baseline="0" smtClean="0">
                                <a:latin typeface="Cambria Math" charset="0"/>
                                <a:ea typeface="Candara" charset="0"/>
                                <a:cs typeface="Candara" charset="0"/>
                              </a:rPr>
                              <m:t>𝒞</m:t>
                            </m:r>
                          </m:e>
                          <m:sub>
                            <m:r>
                              <a:rPr lang="en-US" altLang="zh-CN" sz="2400" b="0" i="1" baseline="0" smtClean="0">
                                <a:latin typeface="Cambria Math" charset="0"/>
                                <a:ea typeface="Candara" charset="0"/>
                                <a:cs typeface="Candara" charset="0"/>
                              </a:rPr>
                              <m:t>𝑖</m:t>
                            </m:r>
                          </m:sub>
                        </m:sSub>
                      </m:e>
                    </m:d>
                  </m:oMath>
                </a14:m>
                <a:endParaRPr lang="en-US" altLang="zh-CN" sz="2400" baseline="0" dirty="0" smtClean="0">
                  <a:latin typeface="Candara" charset="0"/>
                  <a:ea typeface="Candara" charset="0"/>
                  <a:cs typeface="Candara" charset="0"/>
                </a:endParaRPr>
              </a:p>
              <a:p>
                <a:pPr marL="1254125" lvl="2" indent="-339725">
                  <a:buFont typeface="Arial" panose="020B0604020202020204" pitchFamily="34" charset="0"/>
                  <a:buChar char="•"/>
                </a:pPr>
                <a:r>
                  <a:rPr lang="en-US" altLang="zh-CN" sz="2400" baseline="0" dirty="0" smtClean="0">
                    <a:latin typeface="Candara" charset="0"/>
                    <a:ea typeface="Candara" charset="0"/>
                    <a:cs typeface="Candara" charset="0"/>
                  </a:rPr>
                  <a:t>Verify every block  </a:t>
                </a:r>
                <a14:m>
                  <m:oMath xmlns:m="http://schemas.openxmlformats.org/officeDocument/2006/math">
                    <m:sSub>
                      <m:sSubPr>
                        <m:ctrlPr>
                          <a:rPr lang="en-US" altLang="zh-CN" sz="2400" i="1" baseline="0">
                            <a:latin typeface="Cambria Math" charset="0"/>
                            <a:ea typeface="Candara" charset="0"/>
                            <a:cs typeface="Candara" charset="0"/>
                          </a:rPr>
                        </m:ctrlPr>
                      </m:sSubPr>
                      <m:e>
                        <m:r>
                          <a:rPr lang="en-US" altLang="zh-CN" sz="2400" b="0" i="1" baseline="0" smtClean="0">
                            <a:latin typeface="Cambria Math" charset="0"/>
                            <a:ea typeface="Candara" charset="0"/>
                            <a:cs typeface="Candara" charset="0"/>
                          </a:rPr>
                          <m:t>𝐵</m:t>
                        </m:r>
                      </m:e>
                      <m:sub>
                        <m:r>
                          <a:rPr lang="en-US" altLang="zh-CN" sz="2400" i="1" baseline="0">
                            <a:latin typeface="Cambria Math" charset="0"/>
                            <a:ea typeface="Candara" charset="0"/>
                            <a:cs typeface="Candara" charset="0"/>
                          </a:rPr>
                          <m:t>𝑖</m:t>
                        </m:r>
                      </m:sub>
                    </m:sSub>
                  </m:oMath>
                </a14:m>
                <a:r>
                  <a:rPr lang="en-US" altLang="zh-CN" sz="2400" baseline="0" dirty="0" smtClean="0">
                    <a:latin typeface="Candara" charset="0"/>
                    <a:ea typeface="Candara" charset="0"/>
                    <a:cs typeface="Candara" charset="0"/>
                  </a:rPr>
                  <a:t> in each </a:t>
                </a:r>
                <a:r>
                  <a:rPr lang="en-US" altLang="zh-CN" sz="2400" baseline="0" dirty="0" err="1" smtClean="0">
                    <a:latin typeface="Candara" charset="0"/>
                    <a:ea typeface="Candara" charset="0"/>
                    <a:cs typeface="Candara" charset="0"/>
                  </a:rPr>
                  <a:t>blockchain</a:t>
                </a:r>
                <a:r>
                  <a:rPr lang="en-US" altLang="zh-CN" sz="2400" baseline="0" dirty="0" smtClean="0">
                    <a:latin typeface="Candara" charset="0"/>
                    <a:ea typeface="Candara" charset="0"/>
                    <a:cs typeface="Candara" charset="0"/>
                  </a:rPr>
                  <a:t> </a:t>
                </a:r>
                <a14:m>
                  <m:oMath xmlns:m="http://schemas.openxmlformats.org/officeDocument/2006/math">
                    <m:sSub>
                      <m:sSubPr>
                        <m:ctrlPr>
                          <a:rPr lang="en-US" altLang="zh-CN" sz="2400" i="1" baseline="0">
                            <a:latin typeface="Cambria Math" charset="0"/>
                            <a:ea typeface="Candara" charset="0"/>
                            <a:cs typeface="Candara" charset="0"/>
                          </a:rPr>
                        </m:ctrlPr>
                      </m:sSubPr>
                      <m:e>
                        <m:r>
                          <a:rPr lang="en-US" altLang="zh-CN" sz="2400" i="1" baseline="0">
                            <a:latin typeface="Cambria Math" charset="0"/>
                            <a:ea typeface="Candara" charset="0"/>
                            <a:cs typeface="Candara" charset="0"/>
                          </a:rPr>
                          <m:t>𝒞</m:t>
                        </m:r>
                      </m:e>
                      <m:sub>
                        <m:r>
                          <a:rPr lang="en-US" altLang="zh-CN" sz="2400" b="0" i="1" baseline="0" smtClean="0">
                            <a:latin typeface="Cambria Math" charset="0"/>
                            <a:ea typeface="Candara" charset="0"/>
                            <a:cs typeface="Candara" charset="0"/>
                          </a:rPr>
                          <m:t>𝑗</m:t>
                        </m:r>
                      </m:sub>
                    </m:sSub>
                  </m:oMath>
                </a14:m>
                <a:r>
                  <a:rPr lang="en-US" altLang="zh-CN" sz="2400" baseline="0" dirty="0" smtClean="0">
                    <a:latin typeface="Candara" charset="0"/>
                    <a:ea typeface="Candara" charset="0"/>
                    <a:cs typeface="Candara" charset="0"/>
                  </a:rPr>
                  <a:t> </a:t>
                </a:r>
              </a:p>
              <a:p>
                <a:pPr marL="895350" lvl="1" indent="-438150">
                  <a:buFont typeface="Arial" panose="020B0604020202020204" pitchFamily="34" charset="0"/>
                  <a:buChar char="•"/>
                </a:pPr>
                <a:r>
                  <a:rPr lang="en-US" altLang="zh-CN" sz="2400" baseline="0" dirty="0" smtClean="0">
                    <a:latin typeface="Candara" charset="0"/>
                    <a:ea typeface="Candara" charset="0"/>
                    <a:cs typeface="Candara" charset="0"/>
                  </a:rPr>
                  <a:t>A new block’s generation:</a:t>
                </a:r>
              </a:p>
              <a:p>
                <a:pPr marL="1254125" lvl="2" indent="-339725">
                  <a:buFont typeface="Arial" panose="020B0604020202020204" pitchFamily="34" charset="0"/>
                  <a:buChar char="•"/>
                </a:pPr>
                <a14:m>
                  <m:oMath xmlns:m="http://schemas.openxmlformats.org/officeDocument/2006/math">
                    <m:r>
                      <a:rPr lang="en-US" altLang="zh-CN" sz="2400" b="0" i="1" baseline="0" smtClean="0">
                        <a:latin typeface="Cambria Math" charset="0"/>
                        <a:ea typeface="Candara" charset="0"/>
                        <a:cs typeface="Candara" charset="0"/>
                      </a:rPr>
                      <m:t>𝐵</m:t>
                    </m:r>
                    <m:r>
                      <a:rPr lang="en-US" altLang="zh-CN" sz="2400" b="0" i="1" baseline="0" smtClean="0">
                        <a:latin typeface="Cambria Math" charset="0"/>
                        <a:ea typeface="Candara" charset="0"/>
                        <a:cs typeface="Candara" charset="0"/>
                      </a:rPr>
                      <m:t>=</m:t>
                    </m:r>
                    <m:d>
                      <m:dPr>
                        <m:ctrlPr>
                          <a:rPr lang="en-US" altLang="zh-CN" sz="2400" b="0" i="1" baseline="0" smtClean="0">
                            <a:latin typeface="Cambria Math" charset="0"/>
                            <a:ea typeface="Candara" charset="0"/>
                            <a:cs typeface="Candara" charset="0"/>
                          </a:rPr>
                        </m:ctrlPr>
                      </m:dPr>
                      <m:e>
                        <m:r>
                          <a:rPr lang="en-US" altLang="zh-CN" sz="2400" b="0" i="1" baseline="0" smtClean="0">
                            <a:latin typeface="Cambria Math" charset="0"/>
                            <a:ea typeface="Candara" charset="0"/>
                            <a:cs typeface="Candara" charset="0"/>
                          </a:rPr>
                          <m:t>𝑠𝑡</m:t>
                        </m:r>
                        <m:r>
                          <a:rPr lang="en-US" altLang="zh-CN" sz="2400" b="0" i="1" baseline="0" smtClean="0">
                            <a:latin typeface="Cambria Math" charset="0"/>
                            <a:ea typeface="Candara" charset="0"/>
                            <a:cs typeface="Candara" charset="0"/>
                          </a:rPr>
                          <m:t>, </m:t>
                        </m:r>
                        <m:r>
                          <a:rPr lang="en-US" altLang="zh-CN" sz="2400" b="0" i="1" baseline="0" smtClean="0">
                            <a:latin typeface="Cambria Math" charset="0"/>
                            <a:ea typeface="Candara" charset="0"/>
                            <a:cs typeface="Candara" charset="0"/>
                          </a:rPr>
                          <m:t>𝑜𝑝</m:t>
                        </m:r>
                        <m:r>
                          <a:rPr lang="en-US" altLang="zh-CN" sz="2400" b="0" i="1" baseline="0" smtClean="0">
                            <a:latin typeface="Cambria Math" charset="0"/>
                            <a:ea typeface="Candara" charset="0"/>
                            <a:cs typeface="Candara" charset="0"/>
                          </a:rPr>
                          <m:t>, </m:t>
                        </m:r>
                        <m:r>
                          <a:rPr lang="en-US" altLang="zh-CN" sz="2400" b="0" i="1" baseline="0" smtClean="0">
                            <a:latin typeface="Cambria Math" charset="0"/>
                            <a:ea typeface="Candara" charset="0"/>
                            <a:cs typeface="Candara" charset="0"/>
                          </a:rPr>
                          <m:t>𝑠</m:t>
                        </m:r>
                        <m:sSub>
                          <m:sSubPr>
                            <m:ctrlPr>
                              <a:rPr lang="en-US" altLang="zh-CN" sz="2400" b="0" i="1" baseline="0" smtClean="0">
                                <a:latin typeface="Cambria Math" charset="0"/>
                                <a:ea typeface="Candara" charset="0"/>
                                <a:cs typeface="Candara" charset="0"/>
                              </a:rPr>
                            </m:ctrlPr>
                          </m:sSubPr>
                          <m:e>
                            <m:r>
                              <a:rPr lang="en-US" altLang="zh-CN" sz="2400" b="0" i="1" baseline="0" smtClean="0">
                                <a:latin typeface="Cambria Math" charset="0"/>
                                <a:ea typeface="Candara" charset="0"/>
                                <a:cs typeface="Candara" charset="0"/>
                              </a:rPr>
                              <m:t>𝑙</m:t>
                            </m:r>
                          </m:e>
                          <m:sub>
                            <m:r>
                              <a:rPr lang="en-US" altLang="zh-CN" sz="2400" b="0" i="1" baseline="0" smtClean="0">
                                <a:latin typeface="Cambria Math" charset="0"/>
                                <a:ea typeface="Candara" charset="0"/>
                                <a:cs typeface="Candara" charset="0"/>
                              </a:rPr>
                              <m:t>𝑘</m:t>
                            </m:r>
                          </m:sub>
                        </m:sSub>
                        <m:r>
                          <a:rPr lang="en-US" altLang="zh-CN" sz="2400" b="0" i="1" baseline="0" smtClean="0">
                            <a:latin typeface="Cambria Math" charset="0"/>
                            <a:ea typeface="Candara" charset="0"/>
                            <a:cs typeface="Candara" charset="0"/>
                          </a:rPr>
                          <m:t>, </m:t>
                        </m:r>
                        <m:r>
                          <a:rPr lang="en-US" altLang="zh-CN" sz="2400" b="0" i="1" baseline="0" smtClean="0">
                            <a:latin typeface="Cambria Math" charset="0"/>
                            <a:ea typeface="Candara" charset="0"/>
                            <a:cs typeface="Candara" charset="0"/>
                          </a:rPr>
                          <m:t>𝜎</m:t>
                        </m:r>
                      </m:e>
                    </m:d>
                  </m:oMath>
                </a14:m>
                <a:r>
                  <a:rPr lang="en-US" altLang="zh-CN" sz="2400" baseline="0" dirty="0" smtClean="0">
                    <a:latin typeface="Candara" charset="0"/>
                    <a:ea typeface="Candara" charset="0"/>
                    <a:cs typeface="Candara" charset="0"/>
                  </a:rPr>
                  <a:t> , </a:t>
                </a:r>
                <a14:m>
                  <m:oMath xmlns:m="http://schemas.openxmlformats.org/officeDocument/2006/math">
                    <m:r>
                      <a:rPr lang="en-US" altLang="zh-CN" sz="2400" b="0" i="1" baseline="0" smtClean="0">
                        <a:latin typeface="Cambria Math" charset="0"/>
                        <a:ea typeface="Candara" charset="0"/>
                        <a:cs typeface="Candara" charset="0"/>
                      </a:rPr>
                      <m:t>𝜎</m:t>
                    </m:r>
                    <m:r>
                      <a:rPr lang="en-US" altLang="zh-CN" sz="2400" b="0" i="1" baseline="0" smtClean="0">
                        <a:latin typeface="Cambria Math" charset="0"/>
                        <a:ea typeface="Candara" charset="0"/>
                        <a:cs typeface="Candara" charset="0"/>
                      </a:rPr>
                      <m:t>=</m:t>
                    </m:r>
                    <m:r>
                      <a:rPr lang="en-US" altLang="zh-CN" sz="2400" b="0" i="1" baseline="0" smtClean="0">
                        <a:latin typeface="Cambria Math" charset="0"/>
                        <a:ea typeface="Candara" charset="0"/>
                        <a:cs typeface="Candara" charset="0"/>
                      </a:rPr>
                      <m:t>𝑆𝑖𝑔</m:t>
                    </m:r>
                    <m:sSub>
                      <m:sSubPr>
                        <m:ctrlPr>
                          <a:rPr lang="en-US" altLang="zh-CN" sz="2400" b="0" i="1" baseline="0" smtClean="0">
                            <a:latin typeface="Cambria Math" charset="0"/>
                            <a:ea typeface="Candara" charset="0"/>
                            <a:cs typeface="Candara" charset="0"/>
                          </a:rPr>
                        </m:ctrlPr>
                      </m:sSubPr>
                      <m:e>
                        <m:r>
                          <a:rPr lang="en-US" altLang="zh-CN" sz="2400" b="0" i="1" baseline="0" smtClean="0">
                            <a:latin typeface="Cambria Math" charset="0"/>
                            <a:ea typeface="Candara" charset="0"/>
                            <a:cs typeface="Candara" charset="0"/>
                          </a:rPr>
                          <m:t>𝑛</m:t>
                        </m:r>
                      </m:e>
                      <m:sub>
                        <m:r>
                          <a:rPr lang="en-US" altLang="zh-CN" sz="2400" b="0" i="1" baseline="0" smtClean="0">
                            <a:latin typeface="Cambria Math" charset="0"/>
                            <a:ea typeface="Candara" charset="0"/>
                            <a:cs typeface="Candara" charset="0"/>
                          </a:rPr>
                          <m:t>𝑠</m:t>
                        </m:r>
                        <m:sSub>
                          <m:sSubPr>
                            <m:ctrlPr>
                              <a:rPr lang="en-US" altLang="zh-CN" sz="2400" b="0" i="1" baseline="0" smtClean="0">
                                <a:latin typeface="Cambria Math" charset="0"/>
                                <a:ea typeface="Candara" charset="0"/>
                                <a:cs typeface="Candara" charset="0"/>
                              </a:rPr>
                            </m:ctrlPr>
                          </m:sSubPr>
                          <m:e>
                            <m:r>
                              <a:rPr lang="en-US" altLang="zh-CN" sz="2400" b="0" i="1" baseline="0" smtClean="0">
                                <a:latin typeface="Cambria Math" charset="0"/>
                                <a:ea typeface="Candara" charset="0"/>
                                <a:cs typeface="Candara" charset="0"/>
                              </a:rPr>
                              <m:t>𝑘</m:t>
                            </m:r>
                          </m:e>
                          <m:sub>
                            <m:r>
                              <a:rPr lang="en-US" altLang="zh-CN" sz="2400" b="0" i="1" baseline="0" smtClean="0">
                                <a:latin typeface="Cambria Math" charset="0"/>
                                <a:ea typeface="Candara" charset="0"/>
                                <a:cs typeface="Candara" charset="0"/>
                              </a:rPr>
                              <m:t>𝑖</m:t>
                            </m:r>
                          </m:sub>
                        </m:sSub>
                      </m:sub>
                    </m:sSub>
                    <m:r>
                      <a:rPr lang="en-US" altLang="zh-CN" sz="2400" b="0" i="1" baseline="0" smtClean="0">
                        <a:latin typeface="Cambria Math" charset="0"/>
                        <a:ea typeface="Candara" charset="0"/>
                        <a:cs typeface="Candara" charset="0"/>
                      </a:rPr>
                      <m:t>(</m:t>
                    </m:r>
                    <m:r>
                      <a:rPr lang="en-US" altLang="zh-CN" sz="2400" b="0" i="1" baseline="0" smtClean="0">
                        <a:latin typeface="Cambria Math" charset="0"/>
                        <a:ea typeface="Candara" charset="0"/>
                        <a:cs typeface="Candara" charset="0"/>
                      </a:rPr>
                      <m:t>𝑠𝑡</m:t>
                    </m:r>
                    <m:r>
                      <a:rPr lang="en-US" altLang="zh-CN" sz="2400" b="0" i="1" baseline="0" smtClean="0">
                        <a:latin typeface="Cambria Math" charset="0"/>
                        <a:ea typeface="Candara" charset="0"/>
                        <a:cs typeface="Candara" charset="0"/>
                      </a:rPr>
                      <m:t>, </m:t>
                    </m:r>
                    <m:r>
                      <a:rPr lang="en-US" altLang="zh-CN" sz="2400" b="0" i="1" baseline="0" smtClean="0">
                        <a:latin typeface="Cambria Math" charset="0"/>
                        <a:ea typeface="Candara" charset="0"/>
                        <a:cs typeface="Candara" charset="0"/>
                      </a:rPr>
                      <m:t>𝑜𝑝</m:t>
                    </m:r>
                    <m:r>
                      <a:rPr lang="en-US" altLang="zh-CN" sz="2400" b="0" i="1" baseline="0" smtClean="0">
                        <a:latin typeface="Cambria Math" charset="0"/>
                        <a:ea typeface="Candara" charset="0"/>
                        <a:cs typeface="Candara" charset="0"/>
                      </a:rPr>
                      <m:t>, </m:t>
                    </m:r>
                    <m:r>
                      <a:rPr lang="en-US" altLang="zh-CN" sz="2400" b="0" i="1" baseline="0" smtClean="0">
                        <a:latin typeface="Cambria Math" charset="0"/>
                        <a:ea typeface="Candara" charset="0"/>
                        <a:cs typeface="Candara" charset="0"/>
                      </a:rPr>
                      <m:t>𝑠</m:t>
                    </m:r>
                    <m:sSub>
                      <m:sSubPr>
                        <m:ctrlPr>
                          <a:rPr lang="en-US" altLang="zh-CN" sz="2400" b="0" i="1" baseline="0" smtClean="0">
                            <a:latin typeface="Cambria Math" charset="0"/>
                            <a:ea typeface="Candara" charset="0"/>
                            <a:cs typeface="Candara" charset="0"/>
                          </a:rPr>
                        </m:ctrlPr>
                      </m:sSubPr>
                      <m:e>
                        <m:r>
                          <a:rPr lang="en-US" altLang="zh-CN" sz="2400" b="0" i="1" baseline="0" smtClean="0">
                            <a:latin typeface="Cambria Math" charset="0"/>
                            <a:ea typeface="Candara" charset="0"/>
                            <a:cs typeface="Candara" charset="0"/>
                          </a:rPr>
                          <m:t>𝑙</m:t>
                        </m:r>
                      </m:e>
                      <m:sub>
                        <m:r>
                          <a:rPr lang="en-US" altLang="zh-CN" sz="2400" b="0" i="1" baseline="0" smtClean="0">
                            <a:latin typeface="Cambria Math" charset="0"/>
                            <a:ea typeface="Candara" charset="0"/>
                            <a:cs typeface="Candara" charset="0"/>
                          </a:rPr>
                          <m:t>𝑘</m:t>
                        </m:r>
                      </m:sub>
                    </m:sSub>
                    <m:r>
                      <a:rPr lang="en-US" altLang="zh-CN" sz="2400" b="0" i="1" baseline="0" smtClean="0">
                        <a:latin typeface="Cambria Math" charset="0"/>
                        <a:ea typeface="Candara" charset="0"/>
                        <a:cs typeface="Candara" charset="0"/>
                      </a:rPr>
                      <m:t>)</m:t>
                    </m:r>
                  </m:oMath>
                </a14:m>
                <a:r>
                  <a:rPr lang="en-US" altLang="zh-CN" sz="2400" baseline="0" dirty="0" smtClean="0">
                    <a:latin typeface="Candara" charset="0"/>
                    <a:ea typeface="Candara" charset="0"/>
                    <a:cs typeface="Candara" charset="0"/>
                  </a:rPr>
                  <a:t>.</a:t>
                </a:r>
              </a:p>
              <a:p>
                <a:pPr marL="1254125" lvl="2" indent="-339725">
                  <a:buFont typeface="Arial" panose="020B0604020202020204" pitchFamily="34" charset="0"/>
                  <a:buChar char="•"/>
                </a:pPr>
                <a:r>
                  <a:rPr lang="en-US" altLang="zh-CN" sz="2400" baseline="0" dirty="0" smtClean="0">
                    <a:latin typeface="Candara" charset="0"/>
                    <a:ea typeface="Candara" charset="0"/>
                    <a:cs typeface="Candara" charset="0"/>
                  </a:rPr>
                  <a:t>Extend </a:t>
                </a:r>
                <a14:m>
                  <m:oMath xmlns:m="http://schemas.openxmlformats.org/officeDocument/2006/math">
                    <m:r>
                      <a:rPr lang="en-US" altLang="zh-CN" sz="2400" b="0" i="1" baseline="0" smtClean="0">
                        <a:latin typeface="Cambria Math" charset="0"/>
                        <a:ea typeface="Candara" charset="0"/>
                        <a:cs typeface="Candara" charset="0"/>
                      </a:rPr>
                      <m:t>𝒞</m:t>
                    </m:r>
                  </m:oMath>
                </a14:m>
                <a:r>
                  <a:rPr lang="en-US" altLang="zh-CN" sz="2400" baseline="0" dirty="0" smtClean="0">
                    <a:latin typeface="Candara" charset="0"/>
                    <a:ea typeface="Candara" charset="0"/>
                    <a:cs typeface="Candara" charset="0"/>
                  </a:rPr>
                  <a:t> by appending </a:t>
                </a:r>
                <a14:m>
                  <m:oMath xmlns:m="http://schemas.openxmlformats.org/officeDocument/2006/math">
                    <m:r>
                      <a:rPr lang="en-US" altLang="zh-CN" sz="2400" b="0" i="1" baseline="0" smtClean="0">
                        <a:latin typeface="Cambria Math" charset="0"/>
                        <a:ea typeface="Candara" charset="0"/>
                        <a:cs typeface="Candara" charset="0"/>
                      </a:rPr>
                      <m:t>𝐵</m:t>
                    </m:r>
                  </m:oMath>
                </a14:m>
                <a:r>
                  <a:rPr lang="en-US" altLang="zh-CN" sz="2400" baseline="0" dirty="0" smtClean="0">
                    <a:latin typeface="Candara" charset="0"/>
                    <a:ea typeface="Candara" charset="0"/>
                    <a:cs typeface="Candara" charset="0"/>
                  </a:rPr>
                  <a:t> and broadcasts </a:t>
                </a:r>
                <a14:m>
                  <m:oMath xmlns:m="http://schemas.openxmlformats.org/officeDocument/2006/math">
                    <m:r>
                      <a:rPr lang="en-US" altLang="zh-CN" sz="2400" b="0" i="1" baseline="0" smtClean="0">
                        <a:latin typeface="Cambria Math" charset="0"/>
                        <a:ea typeface="Candara" charset="0"/>
                        <a:cs typeface="Candara" charset="0"/>
                      </a:rPr>
                      <m:t>𝒞</m:t>
                    </m:r>
                    <m:r>
                      <a:rPr lang="en-US" altLang="zh-CN" sz="2400" b="0" i="1" baseline="0" smtClean="0">
                        <a:latin typeface="Cambria Math" charset="0"/>
                        <a:ea typeface="Candara" charset="0"/>
                        <a:cs typeface="Candara" charset="0"/>
                      </a:rPr>
                      <m:t>.</m:t>
                    </m:r>
                  </m:oMath>
                </a14:m>
                <a:endParaRPr lang="en-US" altLang="zh-CN" sz="2400" baseline="0" dirty="0" smtClean="0">
                  <a:latin typeface="Candara" charset="0"/>
                  <a:ea typeface="Candara" charset="0"/>
                  <a:cs typeface="Candara" charset="0"/>
                </a:endParaRPr>
              </a:p>
              <a:p>
                <a:pPr marL="1200150" lvl="2" indent="-285750">
                  <a:buFont typeface="Arial" panose="020B0604020202020204" pitchFamily="34" charset="0"/>
                  <a:buChar char="•"/>
                </a:pPr>
                <a:endParaRPr lang="en-US" altLang="zh-CN" sz="2400" baseline="0" dirty="0" smtClean="0">
                  <a:latin typeface="Candara" charset="0"/>
                  <a:ea typeface="Candara" charset="0"/>
                  <a:cs typeface="Candara"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1089942" y="2023200"/>
                <a:ext cx="7192715" cy="3976923"/>
              </a:xfrm>
              <a:prstGeom prst="rect">
                <a:avLst/>
              </a:prstGeom>
              <a:blipFill rotWithShape="0">
                <a:blip r:embed="rId3"/>
                <a:stretch>
                  <a:fillRect l="-1525" t="-1687"/>
                </a:stretch>
              </a:blipFill>
            </p:spPr>
            <p:txBody>
              <a:bodyPr/>
              <a:lstStyle/>
              <a:p>
                <a:r>
                  <a:rPr lang="en-US">
                    <a:noFill/>
                  </a:rPr>
                  <a:t> </a:t>
                </a:r>
              </a:p>
            </p:txBody>
          </p:sp>
        </mc:Fallback>
      </mc:AlternateContent>
    </p:spTree>
    <p:extLst>
      <p:ext uri="{BB962C8B-B14F-4D97-AF65-F5344CB8AC3E}">
        <p14:creationId xmlns:p14="http://schemas.microsoft.com/office/powerpoint/2010/main" val="201415084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文本框 103"/>
          <p:cNvSpPr txBox="1"/>
          <p:nvPr/>
        </p:nvSpPr>
        <p:spPr>
          <a:xfrm>
            <a:off x="0" y="2172"/>
            <a:ext cx="5353112" cy="830997"/>
          </a:xfrm>
          <a:prstGeom prst="rect">
            <a:avLst/>
          </a:prstGeom>
          <a:noFill/>
        </p:spPr>
        <p:txBody>
          <a:bodyPr wrap="square" rtlCol="0">
            <a:spAutoFit/>
          </a:bodyPr>
          <a:lstStyle/>
          <a:p>
            <a:pPr algn="r"/>
            <a:r>
              <a:rPr lang="en-US" altLang="zh-CN" sz="2400" baseline="0" dirty="0">
                <a:solidFill>
                  <a:schemeClr val="bg1"/>
                </a:solidFill>
                <a:latin typeface="Candara" charset="0"/>
                <a:ea typeface="Candara" charset="0"/>
                <a:cs typeface="Candara" charset="0"/>
              </a:rPr>
              <a:t>III. CertChain Design</a:t>
            </a:r>
          </a:p>
          <a:p>
            <a:pPr algn="r"/>
            <a:endParaRPr lang="zh-CN" altLang="en-US" sz="2400" baseline="0" dirty="0">
              <a:solidFill>
                <a:schemeClr val="bg1"/>
              </a:solidFill>
              <a:latin typeface="Candara" charset="0"/>
              <a:ea typeface="Candara" charset="0"/>
              <a:cs typeface="Candara" charset="0"/>
            </a:endParaRPr>
          </a:p>
        </p:txBody>
      </p:sp>
      <p:sp>
        <p:nvSpPr>
          <p:cNvPr id="2" name="文本框 1"/>
          <p:cNvSpPr txBox="1"/>
          <p:nvPr/>
        </p:nvSpPr>
        <p:spPr>
          <a:xfrm>
            <a:off x="168582" y="1183048"/>
            <a:ext cx="5275944" cy="461665"/>
          </a:xfrm>
          <a:prstGeom prst="rect">
            <a:avLst/>
          </a:prstGeom>
          <a:noFill/>
        </p:spPr>
        <p:txBody>
          <a:bodyPr wrap="square" rtlCol="0">
            <a:spAutoFit/>
          </a:bodyPr>
          <a:lstStyle/>
          <a:p>
            <a:r>
              <a:rPr lang="en-US" altLang="zh-CN" sz="2400" baseline="0" dirty="0" smtClean="0">
                <a:latin typeface="Candara" charset="0"/>
                <a:ea typeface="Candara" charset="0"/>
                <a:cs typeface="Candara" charset="0"/>
              </a:rPr>
              <a:t>3. Incentive </a:t>
            </a:r>
            <a:r>
              <a:rPr lang="en-US" altLang="zh-CN" sz="2400" baseline="0" dirty="0">
                <a:latin typeface="Candara" charset="0"/>
                <a:ea typeface="Candara" charset="0"/>
                <a:cs typeface="Candara" charset="0"/>
              </a:rPr>
              <a:t>mechanism</a:t>
            </a:r>
            <a:endParaRPr lang="en-US" altLang="zh-CN" sz="2400" baseline="0" dirty="0" smtClean="0">
              <a:latin typeface="Candara" charset="0"/>
              <a:ea typeface="Candara" charset="0"/>
              <a:cs typeface="Candara" charset="0"/>
            </a:endParaRPr>
          </a:p>
        </p:txBody>
      </p:sp>
      <mc:AlternateContent xmlns:mc="http://schemas.openxmlformats.org/markup-compatibility/2006" xmlns:a14="http://schemas.microsoft.com/office/drawing/2010/main">
        <mc:Choice Requires="a14">
          <p:graphicFrame>
            <p:nvGraphicFramePr>
              <p:cNvPr id="7" name="图示 6"/>
              <p:cNvGraphicFramePr/>
              <p:nvPr>
                <p:extLst>
                  <p:ext uri="{D42A27DB-BD31-4B8C-83A1-F6EECF244321}">
                    <p14:modId xmlns:p14="http://schemas.microsoft.com/office/powerpoint/2010/main" val="1035182753"/>
                  </p:ext>
                </p:extLst>
              </p:nvPr>
            </p:nvGraphicFramePr>
            <p:xfrm>
              <a:off x="1226456" y="2231870"/>
              <a:ext cx="7623988" cy="3655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7" name="图示 6"/>
              <p:cNvGraphicFramePr/>
              <p:nvPr>
                <p:extLst>
                  <p:ext uri="{D42A27DB-BD31-4B8C-83A1-F6EECF244321}">
                    <p14:modId xmlns:p14="http://schemas.microsoft.com/office/powerpoint/2010/main" val="1035182753"/>
                  </p:ext>
                </p:extLst>
              </p:nvPr>
            </p:nvGraphicFramePr>
            <p:xfrm>
              <a:off x="1226456" y="2231870"/>
              <a:ext cx="7623988" cy="36552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13" name="矩形 12"/>
          <p:cNvSpPr/>
          <p:nvPr/>
        </p:nvSpPr>
        <p:spPr>
          <a:xfrm>
            <a:off x="5353112" y="909519"/>
            <a:ext cx="4012590" cy="1267396"/>
          </a:xfrm>
          <a:prstGeom prst="rect">
            <a:avLst/>
          </a:prstGeom>
        </p:spPr>
        <p:txBody>
          <a:bodyPr/>
          <a:lstStyle/>
          <a:p>
            <a:pPr lvl="0" rtl="0">
              <a:buChar char="•"/>
            </a:pPr>
            <a:r>
              <a:rPr lang="en-US" baseline="0" dirty="0" smtClean="0">
                <a:latin typeface="Candara" charset="0"/>
                <a:ea typeface="Candara" charset="0"/>
                <a:cs typeface="Candara" charset="0"/>
              </a:rPr>
              <a:t>Issue a valid certificate</a:t>
            </a:r>
            <a:endParaRPr lang="zh-CN" baseline="0" dirty="0">
              <a:latin typeface="Candara" charset="0"/>
              <a:ea typeface="Candara" charset="0"/>
              <a:cs typeface="Candara" charset="0"/>
            </a:endParaRPr>
          </a:p>
          <a:p>
            <a:pPr lvl="0" rtl="0">
              <a:buChar char="•"/>
            </a:pPr>
            <a:r>
              <a:rPr lang="en-US" baseline="0" dirty="0" smtClean="0">
                <a:latin typeface="Candara" charset="0"/>
                <a:ea typeface="Candara" charset="0"/>
                <a:cs typeface="Candara" charset="0"/>
              </a:rPr>
              <a:t>Generate related operation</a:t>
            </a:r>
          </a:p>
          <a:p>
            <a:pPr lvl="0" rtl="0">
              <a:buChar char="•"/>
            </a:pPr>
            <a:r>
              <a:rPr lang="en-US" baseline="0" dirty="0" smtClean="0">
                <a:latin typeface="Candara" charset="0"/>
                <a:ea typeface="Candara" charset="0"/>
                <a:cs typeface="Candara" charset="0"/>
              </a:rPr>
              <a:t>Report misbehavior</a:t>
            </a:r>
            <a:endParaRPr lang="zh-CN" baseline="0" dirty="0">
              <a:latin typeface="Candara" charset="0"/>
              <a:ea typeface="Candara" charset="0"/>
              <a:cs typeface="Candara" charset="0"/>
            </a:endParaRPr>
          </a:p>
        </p:txBody>
      </p:sp>
      <p:sp>
        <p:nvSpPr>
          <p:cNvPr id="16" name="矩形 15"/>
          <p:cNvSpPr/>
          <p:nvPr/>
        </p:nvSpPr>
        <p:spPr>
          <a:xfrm>
            <a:off x="5353112" y="2373878"/>
            <a:ext cx="3515698" cy="1120930"/>
          </a:xfrm>
          <a:prstGeom prst="rect">
            <a:avLst/>
          </a:prstGeom>
        </p:spPr>
        <p:txBody>
          <a:bodyPr/>
          <a:lstStyle/>
          <a:p>
            <a:pPr lvl="0" rtl="0">
              <a:buChar char="•"/>
            </a:pPr>
            <a:r>
              <a:rPr lang="en-US" baseline="0" dirty="0" smtClean="0">
                <a:latin typeface="Candara" charset="0"/>
                <a:ea typeface="Candara" charset="0"/>
                <a:cs typeface="Candara" charset="0"/>
              </a:rPr>
              <a:t>Sign illegal certificate </a:t>
            </a:r>
            <a:endParaRPr lang="zh-CN" baseline="0" dirty="0">
              <a:latin typeface="Candara" charset="0"/>
              <a:ea typeface="Candara" charset="0"/>
              <a:cs typeface="Candara" charset="0"/>
            </a:endParaRPr>
          </a:p>
          <a:p>
            <a:pPr lvl="0" rtl="0">
              <a:buChar char="•"/>
            </a:pPr>
            <a:r>
              <a:rPr lang="en-US" baseline="0" dirty="0" smtClean="0">
                <a:latin typeface="Candara" charset="0"/>
                <a:ea typeface="Candara" charset="0"/>
                <a:cs typeface="Candara" charset="0"/>
              </a:rPr>
              <a:t>Issue forge revocation</a:t>
            </a:r>
            <a:endParaRPr lang="zh-CN" baseline="0" dirty="0">
              <a:latin typeface="Candara" charset="0"/>
              <a:ea typeface="Candara" charset="0"/>
              <a:cs typeface="Candara" charset="0"/>
            </a:endParaRPr>
          </a:p>
        </p:txBody>
      </p:sp>
      <p:sp>
        <p:nvSpPr>
          <p:cNvPr id="20" name="矩形 19"/>
          <p:cNvSpPr/>
          <p:nvPr/>
        </p:nvSpPr>
        <p:spPr>
          <a:xfrm>
            <a:off x="549385" y="4752201"/>
            <a:ext cx="3178640" cy="923330"/>
          </a:xfrm>
          <a:prstGeom prst="rect">
            <a:avLst/>
          </a:prstGeom>
        </p:spPr>
        <p:txBody>
          <a:bodyPr/>
          <a:lstStyle/>
          <a:p>
            <a:pPr lvl="0" rtl="0">
              <a:buChar char="•"/>
            </a:pPr>
            <a:r>
              <a:rPr lang="en-US" baseline="0" dirty="0" smtClean="0">
                <a:latin typeface="Candara" charset="0"/>
                <a:ea typeface="Candara" charset="0"/>
                <a:cs typeface="Candara" charset="0"/>
              </a:rPr>
              <a:t>Leader election</a:t>
            </a:r>
            <a:endParaRPr lang="zh-CN" baseline="0" dirty="0">
              <a:latin typeface="Candara" charset="0"/>
              <a:ea typeface="Candara" charset="0"/>
              <a:cs typeface="Candara" charset="0"/>
            </a:endParaRPr>
          </a:p>
          <a:p>
            <a:pPr lvl="0" rtl="0">
              <a:buChar char="•"/>
            </a:pPr>
            <a:r>
              <a:rPr lang="en-US" baseline="0" dirty="0" smtClean="0">
                <a:latin typeface="Candara" charset="0"/>
                <a:ea typeface="Candara" charset="0"/>
                <a:cs typeface="Candara" charset="0"/>
              </a:rPr>
              <a:t>Omitting certificate operations</a:t>
            </a:r>
            <a:endParaRPr lang="zh-CN" baseline="0" dirty="0">
              <a:latin typeface="Candara" charset="0"/>
              <a:ea typeface="Candara" charset="0"/>
              <a:cs typeface="Candara" charset="0"/>
            </a:endParaRPr>
          </a:p>
        </p:txBody>
      </p:sp>
      <p:sp>
        <p:nvSpPr>
          <p:cNvPr id="21" name="右箭头 20"/>
          <p:cNvSpPr/>
          <p:nvPr/>
        </p:nvSpPr>
        <p:spPr>
          <a:xfrm rot="16200000">
            <a:off x="4852228" y="1481915"/>
            <a:ext cx="540104" cy="46166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Candara" charset="0"/>
              <a:ea typeface="Candara" charset="0"/>
              <a:cs typeface="Candara" charset="0"/>
            </a:endParaRPr>
          </a:p>
        </p:txBody>
      </p:sp>
      <p:sp>
        <p:nvSpPr>
          <p:cNvPr id="23" name="右箭头 22"/>
          <p:cNvSpPr/>
          <p:nvPr/>
        </p:nvSpPr>
        <p:spPr>
          <a:xfrm rot="5400000">
            <a:off x="4852227" y="2548332"/>
            <a:ext cx="540104" cy="46166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Candara" charset="0"/>
              <a:ea typeface="Candara" charset="0"/>
              <a:cs typeface="Candara" charset="0"/>
            </a:endParaRPr>
          </a:p>
        </p:txBody>
      </p:sp>
      <p:sp>
        <p:nvSpPr>
          <p:cNvPr id="24" name="右箭头 23"/>
          <p:cNvSpPr/>
          <p:nvPr/>
        </p:nvSpPr>
        <p:spPr>
          <a:xfrm rot="5400000">
            <a:off x="84359" y="5010395"/>
            <a:ext cx="540104" cy="46166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Candara" charset="0"/>
              <a:ea typeface="Candara" charset="0"/>
              <a:cs typeface="Candara" charset="0"/>
            </a:endParaRPr>
          </a:p>
        </p:txBody>
      </p:sp>
      <p:pic>
        <p:nvPicPr>
          <p:cNvPr id="4" name="图片 3"/>
          <p:cNvPicPr>
            <a:picLocks noChangeAspect="1"/>
          </p:cNvPicPr>
          <p:nvPr/>
        </p:nvPicPr>
        <p:blipFill>
          <a:blip r:embed="rId12"/>
          <a:stretch>
            <a:fillRect/>
          </a:stretch>
        </p:blipFill>
        <p:spPr>
          <a:xfrm>
            <a:off x="603173" y="2320888"/>
            <a:ext cx="1764534" cy="1308890"/>
          </a:xfrm>
          <a:prstGeom prst="rect">
            <a:avLst/>
          </a:prstGeom>
        </p:spPr>
      </p:pic>
      <p:pic>
        <p:nvPicPr>
          <p:cNvPr id="5" name="图片 4"/>
          <p:cNvPicPr>
            <a:picLocks noChangeAspect="1"/>
          </p:cNvPicPr>
          <p:nvPr/>
        </p:nvPicPr>
        <p:blipFill>
          <a:blip r:embed="rId13"/>
          <a:stretch>
            <a:fillRect/>
          </a:stretch>
        </p:blipFill>
        <p:spPr>
          <a:xfrm>
            <a:off x="6912972" y="4451746"/>
            <a:ext cx="1065428" cy="1331503"/>
          </a:xfrm>
          <a:prstGeom prst="rect">
            <a:avLst/>
          </a:prstGeom>
        </p:spPr>
      </p:pic>
      <p:sp>
        <p:nvSpPr>
          <p:cNvPr id="22" name="文本框 17"/>
          <p:cNvSpPr txBox="1"/>
          <p:nvPr/>
        </p:nvSpPr>
        <p:spPr>
          <a:xfrm>
            <a:off x="168582" y="537846"/>
            <a:ext cx="5015948" cy="707886"/>
          </a:xfrm>
          <a:prstGeom prst="rect">
            <a:avLst/>
          </a:prstGeom>
          <a:noFill/>
        </p:spPr>
        <p:txBody>
          <a:bodyPr wrap="square" rtlCol="0">
            <a:spAutoFit/>
          </a:bodyPr>
          <a:lstStyle/>
          <a:p>
            <a:r>
              <a:rPr lang="en-US" altLang="zh-CN" sz="4000" baseline="0" dirty="0" smtClean="0">
                <a:solidFill>
                  <a:schemeClr val="tx1">
                    <a:lumMod val="85000"/>
                    <a:lumOff val="15000"/>
                  </a:schemeClr>
                </a:solidFill>
                <a:latin typeface="Candara" charset="0"/>
                <a:ea typeface="Candara" charset="0"/>
                <a:cs typeface="Candara" charset="0"/>
              </a:rPr>
              <a:t>Extension layer</a:t>
            </a:r>
            <a:endParaRPr lang="en-US" altLang="zh-CN" sz="4000" baseline="0" dirty="0">
              <a:solidFill>
                <a:schemeClr val="tx1">
                  <a:lumMod val="85000"/>
                  <a:lumOff val="15000"/>
                </a:schemeClr>
              </a:solidFill>
              <a:latin typeface="Candara" charset="0"/>
              <a:ea typeface="Candara" charset="0"/>
              <a:cs typeface="Candara" charset="0"/>
            </a:endParaRPr>
          </a:p>
        </p:txBody>
      </p:sp>
      <p:sp>
        <p:nvSpPr>
          <p:cNvPr id="3" name="TextBox 2"/>
          <p:cNvSpPr txBox="1"/>
          <p:nvPr/>
        </p:nvSpPr>
        <p:spPr>
          <a:xfrm>
            <a:off x="549385" y="6058790"/>
            <a:ext cx="8810380" cy="830997"/>
          </a:xfrm>
          <a:prstGeom prst="rect">
            <a:avLst/>
          </a:prstGeom>
          <a:noFill/>
        </p:spPr>
        <p:txBody>
          <a:bodyPr wrap="square" rtlCol="0">
            <a:spAutoFit/>
          </a:bodyPr>
          <a:lstStyle/>
          <a:p>
            <a:r>
              <a:rPr lang="en-US" baseline="0" dirty="0" smtClean="0">
                <a:solidFill>
                  <a:srgbClr val="FF0000"/>
                </a:solidFill>
                <a:latin typeface="Candara" charset="0"/>
                <a:ea typeface="Candara" charset="0"/>
                <a:cs typeface="Candara" charset="0"/>
              </a:rPr>
              <a:t>Leader: The bookkeeper related to a CA that has the maximum dependability-rank </a:t>
            </a:r>
            <a:endParaRPr lang="en-US" baseline="0" dirty="0">
              <a:solidFill>
                <a:srgbClr val="FF0000"/>
              </a:solidFill>
              <a:latin typeface="Candara" charset="0"/>
              <a:ea typeface="Candara" charset="0"/>
              <a:cs typeface="Candara" charset="0"/>
            </a:endParaRPr>
          </a:p>
        </p:txBody>
      </p:sp>
    </p:spTree>
    <p:extLst>
      <p:ext uri="{BB962C8B-B14F-4D97-AF65-F5344CB8AC3E}">
        <p14:creationId xmlns:p14="http://schemas.microsoft.com/office/powerpoint/2010/main" val="139624556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533400" y="324853"/>
            <a:ext cx="7724426" cy="707886"/>
          </a:xfrm>
          <a:prstGeom prst="rect">
            <a:avLst/>
          </a:prstGeom>
          <a:noFill/>
        </p:spPr>
        <p:txBody>
          <a:bodyPr wrap="square" rtlCol="0">
            <a:spAutoFit/>
          </a:bodyPr>
          <a:lstStyle/>
          <a:p>
            <a:pPr marL="630238" indent="-630238"/>
            <a:r>
              <a:rPr lang="en-US" altLang="zh-CN" sz="4000" baseline="0" dirty="0" smtClean="0">
                <a:solidFill>
                  <a:srgbClr val="7030A0"/>
                </a:solidFill>
                <a:latin typeface="Candara" charset="0"/>
                <a:ea typeface="Candara" charset="0"/>
                <a:cs typeface="Candara" charset="0"/>
              </a:rPr>
              <a:t>Overview of CertChain</a:t>
            </a:r>
            <a:endParaRPr lang="en-US" altLang="zh-CN" sz="4000" baseline="0" dirty="0">
              <a:solidFill>
                <a:srgbClr val="7030A0"/>
              </a:solidFill>
              <a:latin typeface="Candara" charset="0"/>
              <a:ea typeface="Candara" charset="0"/>
              <a:cs typeface="Candara" charset="0"/>
            </a:endParaRPr>
          </a:p>
        </p:txBody>
      </p:sp>
      <p:sp>
        <p:nvSpPr>
          <p:cNvPr id="35" name="文本框 34"/>
          <p:cNvSpPr txBox="1"/>
          <p:nvPr/>
        </p:nvSpPr>
        <p:spPr>
          <a:xfrm>
            <a:off x="0" y="2172"/>
            <a:ext cx="5353112" cy="523220"/>
          </a:xfrm>
          <a:prstGeom prst="rect">
            <a:avLst/>
          </a:prstGeom>
          <a:noFill/>
        </p:spPr>
        <p:txBody>
          <a:bodyPr wrap="square" rtlCol="0">
            <a:spAutoFit/>
          </a:bodyPr>
          <a:lstStyle/>
          <a:p>
            <a:pPr algn="r"/>
            <a:r>
              <a:rPr lang="en-US" altLang="zh-CN" sz="2800" baseline="0" dirty="0">
                <a:solidFill>
                  <a:schemeClr val="bg1"/>
                </a:solidFill>
                <a:latin typeface="Candara" charset="0"/>
                <a:ea typeface="Candara" charset="0"/>
                <a:cs typeface="Candara" charset="0"/>
              </a:rPr>
              <a:t>III. CertChain </a:t>
            </a:r>
            <a:r>
              <a:rPr lang="en-US" altLang="zh-CN" sz="2800" baseline="0" dirty="0" smtClean="0">
                <a:solidFill>
                  <a:schemeClr val="bg1"/>
                </a:solidFill>
                <a:latin typeface="Candara" charset="0"/>
                <a:ea typeface="Candara" charset="0"/>
                <a:cs typeface="Candara" charset="0"/>
              </a:rPr>
              <a:t>Design</a:t>
            </a:r>
            <a:endParaRPr lang="en-US" altLang="zh-CN" sz="2800" baseline="0" dirty="0">
              <a:solidFill>
                <a:schemeClr val="bg1"/>
              </a:solidFill>
              <a:latin typeface="Candara" charset="0"/>
              <a:ea typeface="Candara" charset="0"/>
              <a:cs typeface="Candara" charset="0"/>
            </a:endParaRPr>
          </a:p>
        </p:txBody>
      </p:sp>
      <p:sp>
        <p:nvSpPr>
          <p:cNvPr id="25" name="矩形 24"/>
          <p:cNvSpPr/>
          <p:nvPr/>
        </p:nvSpPr>
        <p:spPr>
          <a:xfrm>
            <a:off x="1126608" y="1543517"/>
            <a:ext cx="6961167" cy="79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rgbClr val="7030A0"/>
                </a:solidFill>
                <a:latin typeface="Candara" charset="0"/>
                <a:ea typeface="Candara" charset="0"/>
                <a:cs typeface="Candara" charset="0"/>
              </a:rPr>
              <a:t>CertChain</a:t>
            </a:r>
            <a:endParaRPr lang="zh-CN" altLang="en-US" sz="2800" baseline="0" dirty="0">
              <a:solidFill>
                <a:srgbClr val="7030A0"/>
              </a:solidFill>
              <a:latin typeface="Candara" charset="0"/>
              <a:ea typeface="Candara" charset="0"/>
              <a:cs typeface="Candara" charset="0"/>
            </a:endParaRPr>
          </a:p>
        </p:txBody>
      </p:sp>
      <p:sp>
        <p:nvSpPr>
          <p:cNvPr id="26" name="矩形 25"/>
          <p:cNvSpPr/>
          <p:nvPr/>
        </p:nvSpPr>
        <p:spPr>
          <a:xfrm>
            <a:off x="1126608" y="2469194"/>
            <a:ext cx="2044603" cy="79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baseline="0" dirty="0" smtClean="0">
                <a:solidFill>
                  <a:srgbClr val="7030A0"/>
                </a:solidFill>
                <a:latin typeface="Candara" charset="0"/>
                <a:ea typeface="Candara" charset="0"/>
                <a:cs typeface="Candara" charset="0"/>
              </a:rPr>
              <a:t>Application layer</a:t>
            </a:r>
            <a:endParaRPr lang="zh-CN" altLang="en-US" sz="2800" b="1" baseline="0" dirty="0">
              <a:solidFill>
                <a:srgbClr val="7030A0"/>
              </a:solidFill>
              <a:latin typeface="Candara" charset="0"/>
              <a:ea typeface="Candara" charset="0"/>
              <a:cs typeface="Candara" charset="0"/>
            </a:endParaRPr>
          </a:p>
        </p:txBody>
      </p:sp>
      <p:sp>
        <p:nvSpPr>
          <p:cNvPr id="36" name="矩形 35"/>
          <p:cNvSpPr/>
          <p:nvPr/>
        </p:nvSpPr>
        <p:spPr>
          <a:xfrm>
            <a:off x="1126607" y="3398302"/>
            <a:ext cx="2044603" cy="79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baseline="0" dirty="0" smtClean="0">
                <a:solidFill>
                  <a:srgbClr val="7030A0"/>
                </a:solidFill>
                <a:latin typeface="Candara" charset="0"/>
                <a:ea typeface="Candara" charset="0"/>
                <a:cs typeface="Candara" charset="0"/>
              </a:rPr>
              <a:t>Extension layer</a:t>
            </a:r>
            <a:endParaRPr lang="zh-CN" altLang="en-US" sz="2800" b="1" baseline="0" dirty="0">
              <a:solidFill>
                <a:srgbClr val="7030A0"/>
              </a:solidFill>
              <a:latin typeface="Candara" charset="0"/>
              <a:ea typeface="Candara" charset="0"/>
              <a:cs typeface="Candara" charset="0"/>
            </a:endParaRPr>
          </a:p>
        </p:txBody>
      </p:sp>
      <p:sp>
        <p:nvSpPr>
          <p:cNvPr id="37" name="矩形 36"/>
          <p:cNvSpPr/>
          <p:nvPr/>
        </p:nvSpPr>
        <p:spPr>
          <a:xfrm>
            <a:off x="1126607" y="4328451"/>
            <a:ext cx="2044603" cy="79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baseline="0" dirty="0" smtClean="0">
                <a:solidFill>
                  <a:srgbClr val="7030A0"/>
                </a:solidFill>
                <a:latin typeface="Candara" charset="0"/>
                <a:ea typeface="Candara" charset="0"/>
                <a:cs typeface="Candara" charset="0"/>
              </a:rPr>
              <a:t>Network layer</a:t>
            </a:r>
            <a:endParaRPr lang="zh-CN" altLang="en-US" sz="2800" b="1" baseline="0" dirty="0">
              <a:solidFill>
                <a:srgbClr val="7030A0"/>
              </a:solidFill>
              <a:latin typeface="Candara" charset="0"/>
              <a:ea typeface="Candara" charset="0"/>
              <a:cs typeface="Candara" charset="0"/>
            </a:endParaRPr>
          </a:p>
        </p:txBody>
      </p:sp>
      <p:sp>
        <p:nvSpPr>
          <p:cNvPr id="38" name="矩形 37"/>
          <p:cNvSpPr/>
          <p:nvPr/>
        </p:nvSpPr>
        <p:spPr>
          <a:xfrm>
            <a:off x="1126607" y="5257559"/>
            <a:ext cx="2044603" cy="79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baseline="0" dirty="0" smtClean="0">
                <a:solidFill>
                  <a:srgbClr val="7030A0"/>
                </a:solidFill>
                <a:latin typeface="Candara" charset="0"/>
                <a:ea typeface="Candara" charset="0"/>
                <a:cs typeface="Candara" charset="0"/>
              </a:rPr>
              <a:t>Data layer</a:t>
            </a:r>
            <a:endParaRPr lang="zh-CN" altLang="en-US" sz="2800" b="1" baseline="0" dirty="0">
              <a:solidFill>
                <a:srgbClr val="7030A0"/>
              </a:solidFill>
              <a:latin typeface="Candara" charset="0"/>
              <a:ea typeface="Candara" charset="0"/>
              <a:cs typeface="Candara" charset="0"/>
            </a:endParaRPr>
          </a:p>
        </p:txBody>
      </p:sp>
      <p:sp>
        <p:nvSpPr>
          <p:cNvPr id="40" name="矩形 39"/>
          <p:cNvSpPr/>
          <p:nvPr/>
        </p:nvSpPr>
        <p:spPr>
          <a:xfrm>
            <a:off x="3440107" y="3398302"/>
            <a:ext cx="2196000"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tx1"/>
                </a:solidFill>
                <a:latin typeface="Candara" charset="0"/>
                <a:ea typeface="Candara" charset="0"/>
                <a:cs typeface="Candara" charset="0"/>
              </a:rPr>
              <a:t>Consensus protocol</a:t>
            </a:r>
            <a:endParaRPr lang="zh-CN" altLang="en-US" sz="2800" baseline="0" dirty="0">
              <a:solidFill>
                <a:schemeClr val="tx1"/>
              </a:solidFill>
              <a:latin typeface="Candara" charset="0"/>
              <a:ea typeface="Candara" charset="0"/>
              <a:cs typeface="Candara" charset="0"/>
            </a:endParaRPr>
          </a:p>
        </p:txBody>
      </p:sp>
      <p:sp>
        <p:nvSpPr>
          <p:cNvPr id="41" name="矩形 40"/>
          <p:cNvSpPr/>
          <p:nvPr/>
        </p:nvSpPr>
        <p:spPr>
          <a:xfrm>
            <a:off x="3440107" y="4328451"/>
            <a:ext cx="2196000"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accent2"/>
                </a:solidFill>
                <a:latin typeface="Candara" charset="0"/>
                <a:ea typeface="Candara" charset="0"/>
                <a:cs typeface="Candara" charset="0"/>
              </a:rPr>
              <a:t>P2P</a:t>
            </a:r>
            <a:endParaRPr lang="zh-CN" altLang="en-US" sz="2800" baseline="0" dirty="0">
              <a:solidFill>
                <a:schemeClr val="accent2"/>
              </a:solidFill>
              <a:latin typeface="Candara" charset="0"/>
              <a:ea typeface="Candara" charset="0"/>
              <a:cs typeface="Candara" charset="0"/>
            </a:endParaRPr>
          </a:p>
        </p:txBody>
      </p:sp>
      <p:sp>
        <p:nvSpPr>
          <p:cNvPr id="42" name="矩形 41"/>
          <p:cNvSpPr/>
          <p:nvPr/>
        </p:nvSpPr>
        <p:spPr>
          <a:xfrm>
            <a:off x="3447727" y="5257559"/>
            <a:ext cx="1578753"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tx1"/>
                </a:solidFill>
                <a:latin typeface="Candara" charset="0"/>
                <a:ea typeface="Candara" charset="0"/>
                <a:cs typeface="Candara" charset="0"/>
              </a:rPr>
              <a:t>CertOper</a:t>
            </a:r>
            <a:endParaRPr lang="zh-CN" altLang="en-US" sz="2800" baseline="0" dirty="0">
              <a:solidFill>
                <a:schemeClr val="tx1"/>
              </a:solidFill>
              <a:latin typeface="Candara" charset="0"/>
              <a:ea typeface="Candara" charset="0"/>
              <a:cs typeface="Candara" charset="0"/>
            </a:endParaRPr>
          </a:p>
        </p:txBody>
      </p:sp>
      <p:sp>
        <p:nvSpPr>
          <p:cNvPr id="44" name="矩形 43"/>
          <p:cNvSpPr/>
          <p:nvPr/>
        </p:nvSpPr>
        <p:spPr>
          <a:xfrm>
            <a:off x="5898391" y="3398302"/>
            <a:ext cx="2196000"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tx1"/>
                </a:solidFill>
                <a:latin typeface="Candara" charset="0"/>
                <a:ea typeface="Candara" charset="0"/>
                <a:cs typeface="Candara" charset="0"/>
              </a:rPr>
              <a:t>Incentive</a:t>
            </a:r>
          </a:p>
          <a:p>
            <a:pPr algn="ctr"/>
            <a:r>
              <a:rPr lang="en-US" altLang="zh-CN" sz="2800" baseline="0" dirty="0" smtClean="0">
                <a:solidFill>
                  <a:schemeClr val="tx1"/>
                </a:solidFill>
                <a:latin typeface="Candara" charset="0"/>
                <a:ea typeface="Candara" charset="0"/>
                <a:cs typeface="Candara" charset="0"/>
              </a:rPr>
              <a:t>mechanism</a:t>
            </a:r>
            <a:endParaRPr lang="zh-CN" altLang="en-US" sz="2800" baseline="0" dirty="0">
              <a:solidFill>
                <a:schemeClr val="tx1"/>
              </a:solidFill>
              <a:latin typeface="Candara" charset="0"/>
              <a:ea typeface="Candara" charset="0"/>
              <a:cs typeface="Candara" charset="0"/>
            </a:endParaRPr>
          </a:p>
        </p:txBody>
      </p:sp>
      <p:sp>
        <p:nvSpPr>
          <p:cNvPr id="45" name="矩形 44"/>
          <p:cNvSpPr/>
          <p:nvPr/>
        </p:nvSpPr>
        <p:spPr>
          <a:xfrm>
            <a:off x="5898391" y="4328451"/>
            <a:ext cx="2196000"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accent2"/>
                </a:solidFill>
                <a:latin typeface="Candara" charset="0"/>
                <a:ea typeface="Candara" charset="0"/>
                <a:cs typeface="Candara" charset="0"/>
              </a:rPr>
              <a:t>Flooding</a:t>
            </a:r>
            <a:endParaRPr lang="zh-CN" altLang="en-US" sz="2800" baseline="0" dirty="0">
              <a:solidFill>
                <a:schemeClr val="accent2"/>
              </a:solidFill>
              <a:latin typeface="Candara" charset="0"/>
              <a:ea typeface="Candara" charset="0"/>
              <a:cs typeface="Candara" charset="0"/>
            </a:endParaRPr>
          </a:p>
        </p:txBody>
      </p:sp>
      <p:sp>
        <p:nvSpPr>
          <p:cNvPr id="46" name="矩形 45"/>
          <p:cNvSpPr/>
          <p:nvPr/>
        </p:nvSpPr>
        <p:spPr>
          <a:xfrm>
            <a:off x="5248125" y="5257559"/>
            <a:ext cx="1308247"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tx1"/>
                </a:solidFill>
                <a:latin typeface="Candara" charset="0"/>
                <a:ea typeface="Candara" charset="0"/>
                <a:cs typeface="Candara" charset="0"/>
              </a:rPr>
              <a:t>MHT</a:t>
            </a:r>
            <a:endParaRPr lang="zh-CN" altLang="en-US" sz="2800" baseline="0" dirty="0">
              <a:solidFill>
                <a:schemeClr val="tx1"/>
              </a:solidFill>
              <a:latin typeface="Candara" charset="0"/>
              <a:ea typeface="Candara" charset="0"/>
              <a:cs typeface="Candara" charset="0"/>
            </a:endParaRPr>
          </a:p>
        </p:txBody>
      </p:sp>
      <p:sp>
        <p:nvSpPr>
          <p:cNvPr id="47" name="矩形 46"/>
          <p:cNvSpPr/>
          <p:nvPr/>
        </p:nvSpPr>
        <p:spPr>
          <a:xfrm>
            <a:off x="6786144" y="5257559"/>
            <a:ext cx="1308247"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aseline="0" dirty="0" smtClean="0">
                <a:solidFill>
                  <a:schemeClr val="tx1"/>
                </a:solidFill>
                <a:latin typeface="Candara" charset="0"/>
                <a:ea typeface="Candara" charset="0"/>
                <a:cs typeface="Candara" charset="0"/>
              </a:rPr>
              <a:t>DCBF</a:t>
            </a:r>
            <a:endParaRPr lang="zh-CN" altLang="en-US" sz="2800" baseline="0" dirty="0">
              <a:solidFill>
                <a:schemeClr val="tx1"/>
              </a:solidFill>
              <a:latin typeface="Candara" charset="0"/>
              <a:ea typeface="Candara" charset="0"/>
              <a:cs typeface="Candara" charset="0"/>
            </a:endParaRPr>
          </a:p>
        </p:txBody>
      </p:sp>
      <p:sp>
        <p:nvSpPr>
          <p:cNvPr id="2" name="TextBox 1"/>
          <p:cNvSpPr txBox="1"/>
          <p:nvPr/>
        </p:nvSpPr>
        <p:spPr>
          <a:xfrm>
            <a:off x="3440107" y="2469194"/>
            <a:ext cx="4654284" cy="830997"/>
          </a:xfrm>
          <a:prstGeom prst="rect">
            <a:avLst/>
          </a:prstGeom>
          <a:noFill/>
        </p:spPr>
        <p:txBody>
          <a:bodyPr wrap="square" rtlCol="0">
            <a:spAutoFit/>
          </a:bodyPr>
          <a:lstStyle/>
          <a:p>
            <a:r>
              <a:rPr lang="en-US" baseline="0" dirty="0" smtClean="0">
                <a:solidFill>
                  <a:srgbClr val="FF0000"/>
                </a:solidFill>
                <a:latin typeface="Candara" charset="0"/>
                <a:ea typeface="Candara" charset="0"/>
                <a:cs typeface="Candara" charset="0"/>
              </a:rPr>
              <a:t>Introduce certificate operations and certificate validation</a:t>
            </a:r>
            <a:endParaRPr lang="en-US" baseline="0" dirty="0">
              <a:solidFill>
                <a:srgbClr val="FF0000"/>
              </a:solidFill>
              <a:latin typeface="Candara" charset="0"/>
              <a:ea typeface="Candara" charset="0"/>
              <a:cs typeface="Candara" charset="0"/>
            </a:endParaRPr>
          </a:p>
        </p:txBody>
      </p:sp>
    </p:spTree>
    <p:extLst>
      <p:ext uri="{BB962C8B-B14F-4D97-AF65-F5344CB8AC3E}">
        <p14:creationId xmlns:p14="http://schemas.microsoft.com/office/powerpoint/2010/main" val="96186735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18" name="文本框 17"/>
          <p:cNvSpPr txBox="1"/>
          <p:nvPr/>
        </p:nvSpPr>
        <p:spPr>
          <a:xfrm>
            <a:off x="7423" y="317068"/>
            <a:ext cx="7724425" cy="707886"/>
          </a:xfrm>
          <a:prstGeom prst="rect">
            <a:avLst/>
          </a:prstGeom>
          <a:noFill/>
        </p:spPr>
        <p:txBody>
          <a:bodyPr wrap="square" rtlCol="0">
            <a:spAutoFit/>
          </a:bodyPr>
          <a:lstStyle/>
          <a:p>
            <a:r>
              <a:rPr lang="en-US" altLang="zh-CN" sz="4000" b="1" baseline="0" dirty="0" smtClean="0">
                <a:solidFill>
                  <a:schemeClr val="tx1">
                    <a:lumMod val="85000"/>
                    <a:lumOff val="15000"/>
                  </a:schemeClr>
                </a:solidFill>
                <a:latin typeface="Candara" charset="0"/>
                <a:ea typeface="Candara" charset="0"/>
                <a:cs typeface="Candara" charset="0"/>
              </a:rPr>
              <a:t>Application layer</a:t>
            </a:r>
            <a:endParaRPr lang="en-US" altLang="zh-CN" sz="4000" b="1" baseline="0" dirty="0">
              <a:solidFill>
                <a:schemeClr val="tx1">
                  <a:lumMod val="85000"/>
                  <a:lumOff val="15000"/>
                </a:schemeClr>
              </a:solidFill>
              <a:latin typeface="Candara" charset="0"/>
              <a:ea typeface="Candara" charset="0"/>
              <a:cs typeface="Candara" charset="0"/>
            </a:endParaRPr>
          </a:p>
        </p:txBody>
      </p:sp>
      <p:sp>
        <p:nvSpPr>
          <p:cNvPr id="2" name="文本框 1"/>
          <p:cNvSpPr txBox="1"/>
          <p:nvPr/>
        </p:nvSpPr>
        <p:spPr>
          <a:xfrm>
            <a:off x="117807" y="1093588"/>
            <a:ext cx="6949911" cy="523220"/>
          </a:xfrm>
          <a:prstGeom prst="rect">
            <a:avLst/>
          </a:prstGeom>
          <a:noFill/>
        </p:spPr>
        <p:txBody>
          <a:bodyPr wrap="square" rtlCol="0">
            <a:spAutoFit/>
          </a:bodyPr>
          <a:lstStyle/>
          <a:p>
            <a:r>
              <a:rPr lang="en-US" altLang="zh-CN" sz="2800" baseline="0" dirty="0" smtClean="0">
                <a:latin typeface="Candara" charset="0"/>
                <a:ea typeface="Candara" charset="0"/>
                <a:cs typeface="Candara" charset="0"/>
              </a:rPr>
              <a:t>1. Certificate Operation</a:t>
            </a:r>
            <a:endParaRPr lang="zh-CN" altLang="en-US" sz="2800" baseline="0" dirty="0">
              <a:latin typeface="Candara" charset="0"/>
              <a:ea typeface="Candara" charset="0"/>
              <a:cs typeface="Candara" charset="0"/>
            </a:endParaRPr>
          </a:p>
        </p:txBody>
      </p:sp>
      <p:sp>
        <p:nvSpPr>
          <p:cNvPr id="11" name="圆角矩形 10"/>
          <p:cNvSpPr/>
          <p:nvPr/>
        </p:nvSpPr>
        <p:spPr>
          <a:xfrm>
            <a:off x="1689353" y="1827962"/>
            <a:ext cx="1857996" cy="45414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b="1" baseline="0" dirty="0" smtClean="0">
                <a:solidFill>
                  <a:schemeClr val="tx1"/>
                </a:solidFill>
                <a:latin typeface="Candara" charset="0"/>
                <a:ea typeface="Candara" charset="0"/>
                <a:cs typeface="Candara" charset="0"/>
              </a:rPr>
              <a:t>DomainA</a:t>
            </a:r>
            <a:endParaRPr lang="zh-CN" altLang="en-US" b="1" baseline="0" dirty="0">
              <a:solidFill>
                <a:schemeClr val="tx1"/>
              </a:solidFill>
              <a:latin typeface="Candara" charset="0"/>
              <a:ea typeface="Candara" charset="0"/>
              <a:cs typeface="Candara" charset="0"/>
            </a:endParaRPr>
          </a:p>
        </p:txBody>
      </p:sp>
      <p:sp>
        <p:nvSpPr>
          <p:cNvPr id="14" name="圆角矩形 13"/>
          <p:cNvSpPr/>
          <p:nvPr/>
        </p:nvSpPr>
        <p:spPr>
          <a:xfrm>
            <a:off x="4180216" y="1837389"/>
            <a:ext cx="801280" cy="454143"/>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baseline="0" dirty="0" err="1" smtClean="0">
                <a:solidFill>
                  <a:schemeClr val="bg1"/>
                </a:solidFill>
                <a:latin typeface="Candara" charset="0"/>
                <a:ea typeface="Candara" charset="0"/>
                <a:cs typeface="Candara" charset="0"/>
              </a:rPr>
              <a:t>CAi</a:t>
            </a:r>
            <a:endParaRPr lang="zh-CN" altLang="en-US" b="1" baseline="0" dirty="0">
              <a:solidFill>
                <a:schemeClr val="bg1"/>
              </a:solidFill>
              <a:latin typeface="Candara" charset="0"/>
              <a:ea typeface="Candara" charset="0"/>
              <a:cs typeface="Candara" charset="0"/>
            </a:endParaRPr>
          </a:p>
        </p:txBody>
      </p:sp>
      <p:grpSp>
        <p:nvGrpSpPr>
          <p:cNvPr id="25" name="组合 24"/>
          <p:cNvGrpSpPr/>
          <p:nvPr/>
        </p:nvGrpSpPr>
        <p:grpSpPr>
          <a:xfrm>
            <a:off x="2161353" y="2606528"/>
            <a:ext cx="2404315" cy="461665"/>
            <a:chOff x="2542179" y="1777266"/>
            <a:chExt cx="4391996" cy="461665"/>
          </a:xfrm>
        </p:grpSpPr>
        <p:cxnSp>
          <p:nvCxnSpPr>
            <p:cNvPr id="27" name="直接箭头连接符 26"/>
            <p:cNvCxnSpPr/>
            <p:nvPr/>
          </p:nvCxnSpPr>
          <p:spPr>
            <a:xfrm>
              <a:off x="3200026" y="1963674"/>
              <a:ext cx="3734149" cy="0"/>
            </a:xfrm>
            <a:prstGeom prst="straightConnector1">
              <a:avLst/>
            </a:prstGeom>
            <a:ln w="127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2542179" y="1777266"/>
              <a:ext cx="835130" cy="461665"/>
            </a:xfrm>
            <a:prstGeom prst="rect">
              <a:avLst/>
            </a:prstGeom>
            <a:noFill/>
          </p:spPr>
          <p:txBody>
            <a:bodyPr wrap="none">
              <a:spAutoFit/>
            </a:bodyPr>
            <a:lstStyle/>
            <a:p>
              <a:r>
                <a:rPr lang="en-US" altLang="zh-CN" baseline="0" dirty="0" smtClean="0">
                  <a:solidFill>
                    <a:srgbClr val="ED7D31"/>
                  </a:solidFill>
                  <a:latin typeface="Candara" charset="0"/>
                  <a:ea typeface="Candara" charset="0"/>
                  <a:cs typeface="Candara" charset="0"/>
                </a:rPr>
                <a:t>❶</a:t>
              </a:r>
              <a:endParaRPr lang="zh-CN" altLang="en-US" baseline="0" dirty="0">
                <a:solidFill>
                  <a:srgbClr val="ED7D31"/>
                </a:solidFill>
                <a:latin typeface="Candara" charset="0"/>
                <a:ea typeface="Candara" charset="0"/>
                <a:cs typeface="Candara" charset="0"/>
              </a:endParaRPr>
            </a:p>
          </p:txBody>
        </p:sp>
      </p:grpSp>
      <p:cxnSp>
        <p:nvCxnSpPr>
          <p:cNvPr id="31" name="直接连接符 30"/>
          <p:cNvCxnSpPr/>
          <p:nvPr/>
        </p:nvCxnSpPr>
        <p:spPr>
          <a:xfrm>
            <a:off x="2253121" y="2243636"/>
            <a:ext cx="0" cy="233779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4572812" y="2243636"/>
            <a:ext cx="0" cy="2375498"/>
          </a:xfrm>
          <a:prstGeom prst="line">
            <a:avLst/>
          </a:prstGeom>
          <a:ln w="25400">
            <a:solidFill>
              <a:srgbClr val="595959"/>
            </a:solidFill>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5759524" y="1852038"/>
            <a:ext cx="2179584" cy="454143"/>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baseline="0" dirty="0" smtClean="0">
                <a:latin typeface="Candara" charset="0"/>
                <a:ea typeface="Candara" charset="0"/>
                <a:cs typeface="Candara" charset="0"/>
              </a:rPr>
              <a:t>Bookkeeper</a:t>
            </a:r>
            <a:endParaRPr lang="zh-CN" altLang="en-US" b="1" baseline="0" dirty="0">
              <a:latin typeface="Candara" charset="0"/>
              <a:ea typeface="Candara" charset="0"/>
              <a:cs typeface="Candara" charset="0"/>
            </a:endParaRPr>
          </a:p>
        </p:txBody>
      </p:sp>
      <p:cxnSp>
        <p:nvCxnSpPr>
          <p:cNvPr id="36" name="直接连接符 35"/>
          <p:cNvCxnSpPr/>
          <p:nvPr/>
        </p:nvCxnSpPr>
        <p:spPr>
          <a:xfrm>
            <a:off x="6659034" y="2291532"/>
            <a:ext cx="0" cy="237473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642159" y="3943341"/>
            <a:ext cx="1803863" cy="338554"/>
          </a:xfrm>
          <a:prstGeom prst="rect">
            <a:avLst/>
          </a:prstGeom>
          <a:noFill/>
        </p:spPr>
        <p:txBody>
          <a:bodyPr wrap="square" rtlCol="0">
            <a:spAutoFit/>
          </a:bodyPr>
          <a:lstStyle/>
          <a:p>
            <a:r>
              <a:rPr lang="en-US" altLang="zh-CN" sz="1600" baseline="0" dirty="0" err="1" smtClean="0">
                <a:latin typeface="Candara" charset="0"/>
                <a:ea typeface="Candara" charset="0"/>
                <a:cs typeface="Candara" charset="0"/>
              </a:rPr>
              <a:t>CertOper</a:t>
            </a:r>
            <a:r>
              <a:rPr lang="en-US" altLang="zh-CN" sz="1600" baseline="0" dirty="0" smtClean="0">
                <a:latin typeface="Candara" charset="0"/>
                <a:ea typeface="Candara" charset="0"/>
                <a:cs typeface="Candara" charset="0"/>
              </a:rPr>
              <a:t>-&gt; CBF1</a:t>
            </a:r>
            <a:endParaRPr lang="zh-CN" altLang="en-US" sz="1600" baseline="0" dirty="0">
              <a:latin typeface="Candara" charset="0"/>
              <a:ea typeface="Candara" charset="0"/>
              <a:cs typeface="Candara" charset="0"/>
            </a:endParaRPr>
          </a:p>
        </p:txBody>
      </p:sp>
      <mc:AlternateContent xmlns:mc="http://schemas.openxmlformats.org/markup-compatibility/2006" xmlns:a14="http://schemas.microsoft.com/office/drawing/2010/main">
        <mc:Choice Requires="a14">
          <p:sp>
            <p:nvSpPr>
              <p:cNvPr id="37" name="文本框 36"/>
              <p:cNvSpPr txBox="1"/>
              <p:nvPr/>
            </p:nvSpPr>
            <p:spPr>
              <a:xfrm>
                <a:off x="2474912" y="2383765"/>
                <a:ext cx="1640264" cy="5525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baseline="0" smtClean="0">
                              <a:latin typeface="Cambria Math" charset="0"/>
                              <a:ea typeface="Candara" charset="0"/>
                              <a:cs typeface="Candara" charset="0"/>
                            </a:rPr>
                          </m:ctrlPr>
                        </m:sSubPr>
                        <m:e>
                          <m:d>
                            <m:dPr>
                              <m:begChr m:val="{"/>
                              <m:endChr m:val="}"/>
                              <m:ctrlPr>
                                <a:rPr lang="en-US" altLang="zh-CN" b="0" i="1" baseline="0" smtClean="0">
                                  <a:latin typeface="Cambria Math" charset="0"/>
                                  <a:ea typeface="Candara" charset="0"/>
                                  <a:cs typeface="Candara" charset="0"/>
                                </a:rPr>
                              </m:ctrlPr>
                            </m:dPr>
                            <m:e>
                              <m:r>
                                <a:rPr lang="en-US" altLang="zh-CN" b="0" i="1" baseline="0" smtClean="0">
                                  <a:latin typeface="Cambria Math" charset="0"/>
                                  <a:ea typeface="Candara" charset="0"/>
                                  <a:cs typeface="Candara" charset="0"/>
                                </a:rPr>
                                <m:t>𝑅𝑒𝑔𝑅𝑒𝑞</m:t>
                              </m:r>
                            </m:e>
                          </m:d>
                        </m:e>
                        <m:sub>
                          <m:sSubSup>
                            <m:sSubSupPr>
                              <m:ctrlPr>
                                <a:rPr lang="en-US" altLang="zh-CN" b="0" i="1" baseline="0" smtClean="0">
                                  <a:latin typeface="Cambria Math" charset="0"/>
                                  <a:ea typeface="Candara" charset="0"/>
                                  <a:cs typeface="Candara" charset="0"/>
                                </a:rPr>
                              </m:ctrlPr>
                            </m:sSubSupPr>
                            <m:e>
                              <m:r>
                                <a:rPr lang="en-US" altLang="zh-CN" b="0" i="1" baseline="0" smtClean="0">
                                  <a:latin typeface="Cambria Math" charset="0"/>
                                  <a:ea typeface="Candara" charset="0"/>
                                  <a:cs typeface="Candara" charset="0"/>
                                </a:rPr>
                                <m:t>𝐾</m:t>
                              </m:r>
                            </m:e>
                            <m:sub>
                              <m:r>
                                <a:rPr lang="en-US" altLang="zh-CN" b="0" i="1" baseline="0" smtClean="0">
                                  <a:latin typeface="Cambria Math" charset="0"/>
                                  <a:ea typeface="Candara" charset="0"/>
                                  <a:cs typeface="Candara" charset="0"/>
                                </a:rPr>
                                <m:t>𝐴</m:t>
                              </m:r>
                            </m:sub>
                            <m:sup>
                              <m:r>
                                <a:rPr lang="en-US" altLang="zh-CN" b="0" i="1" baseline="0" smtClean="0">
                                  <a:latin typeface="Cambria Math" charset="0"/>
                                  <a:ea typeface="Candara" charset="0"/>
                                  <a:cs typeface="Candara" charset="0"/>
                                </a:rPr>
                                <m:t>−1</m:t>
                              </m:r>
                            </m:sup>
                          </m:sSubSup>
                        </m:sub>
                      </m:sSub>
                    </m:oMath>
                  </m:oMathPara>
                </a14:m>
                <a:endParaRPr lang="zh-CN" altLang="en-US" baseline="0" dirty="0">
                  <a:latin typeface="Candara" charset="0"/>
                  <a:ea typeface="Candara" charset="0"/>
                  <a:cs typeface="Candara" charset="0"/>
                </a:endParaRPr>
              </a:p>
            </p:txBody>
          </p:sp>
        </mc:Choice>
        <mc:Fallback xmlns="">
          <p:sp>
            <p:nvSpPr>
              <p:cNvPr id="37" name="文本框 36"/>
              <p:cNvSpPr txBox="1">
                <a:spLocks noRot="1" noChangeAspect="1" noMove="1" noResize="1" noEditPoints="1" noAdjustHandles="1" noChangeArrowheads="1" noChangeShapeType="1" noTextEdit="1"/>
              </p:cNvSpPr>
              <p:nvPr/>
            </p:nvSpPr>
            <p:spPr>
              <a:xfrm>
                <a:off x="2474912" y="2383765"/>
                <a:ext cx="1640264" cy="552524"/>
              </a:xfrm>
              <a:prstGeom prst="rect">
                <a:avLst/>
              </a:prstGeom>
              <a:blipFill rotWithShape="0">
                <a:blip r:embed="rId3"/>
                <a:stretch>
                  <a:fillRect r="-12639" b="-2198"/>
                </a:stretch>
              </a:blipFill>
            </p:spPr>
            <p:txBody>
              <a:bodyPr/>
              <a:lstStyle/>
              <a:p>
                <a:r>
                  <a:rPr lang="en-US">
                    <a:noFill/>
                  </a:rPr>
                  <a:t> </a:t>
                </a:r>
              </a:p>
            </p:txBody>
          </p:sp>
        </mc:Fallback>
      </mc:AlternateContent>
      <p:grpSp>
        <p:nvGrpSpPr>
          <p:cNvPr id="43" name="组合 42"/>
          <p:cNvGrpSpPr/>
          <p:nvPr/>
        </p:nvGrpSpPr>
        <p:grpSpPr>
          <a:xfrm>
            <a:off x="4505870" y="3443462"/>
            <a:ext cx="2153164" cy="461665"/>
            <a:chOff x="4051856" y="2605915"/>
            <a:chExt cx="2332081" cy="461665"/>
          </a:xfrm>
        </p:grpSpPr>
        <p:cxnSp>
          <p:nvCxnSpPr>
            <p:cNvPr id="45" name="直接箭头连接符 44"/>
            <p:cNvCxnSpPr/>
            <p:nvPr/>
          </p:nvCxnSpPr>
          <p:spPr>
            <a:xfrm>
              <a:off x="4441716" y="2790581"/>
              <a:ext cx="1942221" cy="0"/>
            </a:xfrm>
            <a:prstGeom prst="straightConnector1">
              <a:avLst/>
            </a:prstGeom>
            <a:ln w="1270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4051856" y="2605915"/>
              <a:ext cx="495165" cy="461665"/>
            </a:xfrm>
            <a:prstGeom prst="rect">
              <a:avLst/>
            </a:prstGeom>
          </p:spPr>
          <p:txBody>
            <a:bodyPr wrap="none">
              <a:spAutoFit/>
            </a:bodyPr>
            <a:lstStyle/>
            <a:p>
              <a:r>
                <a:rPr lang="en-US" altLang="zh-CN" baseline="0" dirty="0" smtClean="0">
                  <a:solidFill>
                    <a:srgbClr val="595959"/>
                  </a:solidFill>
                  <a:latin typeface="Candara" charset="0"/>
                  <a:ea typeface="Candara" charset="0"/>
                  <a:cs typeface="Candara" charset="0"/>
                </a:rPr>
                <a:t>❷</a:t>
              </a:r>
              <a:endParaRPr lang="zh-CN" altLang="en-US" baseline="0" dirty="0">
                <a:solidFill>
                  <a:srgbClr val="595959"/>
                </a:solidFill>
                <a:latin typeface="Candara" charset="0"/>
                <a:ea typeface="Candara" charset="0"/>
                <a:cs typeface="Candara" charset="0"/>
              </a:endParaRPr>
            </a:p>
          </p:txBody>
        </p:sp>
      </p:grpSp>
      <p:sp>
        <p:nvSpPr>
          <p:cNvPr id="38" name="矩形 37"/>
          <p:cNvSpPr/>
          <p:nvPr/>
        </p:nvSpPr>
        <p:spPr>
          <a:xfrm>
            <a:off x="4829537" y="3311841"/>
            <a:ext cx="982961" cy="338554"/>
          </a:xfrm>
          <a:prstGeom prst="rect">
            <a:avLst/>
          </a:prstGeom>
        </p:spPr>
        <p:txBody>
          <a:bodyPr wrap="none">
            <a:spAutoFit/>
          </a:bodyPr>
          <a:lstStyle/>
          <a:p>
            <a:r>
              <a:rPr lang="en-US" altLang="zh-CN" sz="1600" baseline="0" dirty="0" err="1">
                <a:latin typeface="Candara" charset="0"/>
                <a:ea typeface="Candara" charset="0"/>
                <a:cs typeface="Candara" charset="0"/>
              </a:rPr>
              <a:t>CertOper</a:t>
            </a:r>
            <a:endParaRPr lang="zh-CN" altLang="en-US" sz="1600" baseline="0" dirty="0">
              <a:latin typeface="Candara" charset="0"/>
              <a:ea typeface="Candara" charset="0"/>
              <a:cs typeface="Candara" charset="0"/>
            </a:endParaRPr>
          </a:p>
        </p:txBody>
      </p:sp>
      <p:sp>
        <p:nvSpPr>
          <p:cNvPr id="48" name="文本框 47"/>
          <p:cNvSpPr txBox="1"/>
          <p:nvPr/>
        </p:nvSpPr>
        <p:spPr>
          <a:xfrm>
            <a:off x="4611241" y="2777260"/>
            <a:ext cx="1980849" cy="584775"/>
          </a:xfrm>
          <a:prstGeom prst="rect">
            <a:avLst/>
          </a:prstGeom>
          <a:noFill/>
        </p:spPr>
        <p:txBody>
          <a:bodyPr wrap="square" rtlCol="0">
            <a:spAutoFit/>
          </a:bodyPr>
          <a:lstStyle/>
          <a:p>
            <a:r>
              <a:rPr lang="en-US" altLang="zh-CN" sz="1600" baseline="0" dirty="0" smtClean="0">
                <a:latin typeface="Candara" charset="0"/>
                <a:ea typeface="Candara" charset="0"/>
                <a:cs typeface="Candara" charset="0"/>
              </a:rPr>
              <a:t>Calling in algorithm 1,</a:t>
            </a:r>
          </a:p>
          <a:p>
            <a:r>
              <a:rPr lang="en-US" altLang="zh-CN" sz="1600" baseline="0" dirty="0" smtClean="0">
                <a:latin typeface="Candara" charset="0"/>
                <a:ea typeface="Candara" charset="0"/>
                <a:cs typeface="Candara" charset="0"/>
              </a:rPr>
              <a:t>Generating </a:t>
            </a:r>
            <a:r>
              <a:rPr lang="en-US" altLang="zh-CN" sz="1600" baseline="0" dirty="0" err="1" smtClean="0">
                <a:latin typeface="Candara" charset="0"/>
                <a:ea typeface="Candara" charset="0"/>
                <a:cs typeface="Candara" charset="0"/>
              </a:rPr>
              <a:t>CertOper</a:t>
            </a:r>
            <a:endParaRPr lang="zh-CN" altLang="en-US" sz="1600" baseline="0" dirty="0">
              <a:latin typeface="Candara" charset="0"/>
              <a:ea typeface="Candara" charset="0"/>
              <a:cs typeface="Candara" charset="0"/>
            </a:endParaRPr>
          </a:p>
        </p:txBody>
      </p:sp>
      <p:sp>
        <p:nvSpPr>
          <p:cNvPr id="52" name="矩形 51"/>
          <p:cNvSpPr/>
          <p:nvPr/>
        </p:nvSpPr>
        <p:spPr>
          <a:xfrm>
            <a:off x="1028153" y="4748417"/>
            <a:ext cx="7910387" cy="1569660"/>
          </a:xfrm>
          <a:prstGeom prst="rect">
            <a:avLst/>
          </a:prstGeom>
        </p:spPr>
        <p:txBody>
          <a:bodyPr wrap="square">
            <a:spAutoFit/>
          </a:bodyPr>
          <a:lstStyle/>
          <a:p>
            <a:pPr marL="342900" indent="-342900">
              <a:buFont typeface="Arial" panose="020B0604020202020204" pitchFamily="34" charset="0"/>
              <a:buChar char="•"/>
            </a:pPr>
            <a:r>
              <a:rPr lang="en-US" altLang="zh-CN" sz="2400" baseline="0" dirty="0" smtClean="0">
                <a:solidFill>
                  <a:srgbClr val="FF0000"/>
                </a:solidFill>
                <a:latin typeface="Candara" charset="0"/>
                <a:ea typeface="Candara" charset="0"/>
                <a:cs typeface="Candara" charset="0"/>
              </a:rPr>
              <a:t>Updating</a:t>
            </a:r>
            <a:r>
              <a:rPr lang="en-US" altLang="zh-CN" sz="2400" baseline="0" dirty="0" smtClean="0">
                <a:latin typeface="Candara" charset="0"/>
                <a:ea typeface="Candara" charset="0"/>
                <a:cs typeface="Candara" charset="0"/>
              </a:rPr>
              <a:t>: Generates a </a:t>
            </a:r>
            <a:r>
              <a:rPr lang="en-US" altLang="zh-CN" sz="2400" baseline="0" dirty="0" err="1">
                <a:latin typeface="Candara" charset="0"/>
                <a:ea typeface="Candara" charset="0"/>
                <a:cs typeface="Candara" charset="0"/>
              </a:rPr>
              <a:t>CertOper</a:t>
            </a:r>
            <a:r>
              <a:rPr lang="en-US" altLang="zh-CN" sz="2400" baseline="0" dirty="0">
                <a:latin typeface="Candara" charset="0"/>
                <a:ea typeface="Candara" charset="0"/>
                <a:cs typeface="Candara" charset="0"/>
              </a:rPr>
              <a:t> with the type of </a:t>
            </a:r>
            <a:r>
              <a:rPr lang="en-US" altLang="zh-CN" sz="2400" baseline="0" dirty="0" smtClean="0">
                <a:latin typeface="Candara" charset="0"/>
                <a:ea typeface="Candara" charset="0"/>
                <a:cs typeface="Candara" charset="0"/>
              </a:rPr>
              <a:t> certificate update, it contain the last operation height</a:t>
            </a:r>
          </a:p>
          <a:p>
            <a:pPr marL="285750" indent="-285750">
              <a:buFont typeface="Arial" panose="020B0604020202020204" pitchFamily="34" charset="0"/>
              <a:buChar char="•"/>
            </a:pPr>
            <a:r>
              <a:rPr lang="en-US" altLang="zh-CN" baseline="0" dirty="0" smtClean="0">
                <a:solidFill>
                  <a:srgbClr val="FF0000"/>
                </a:solidFill>
                <a:latin typeface="Candara" charset="0"/>
                <a:ea typeface="Candara" charset="0"/>
                <a:cs typeface="Candara" charset="0"/>
              </a:rPr>
              <a:t>R</a:t>
            </a:r>
            <a:r>
              <a:rPr lang="en-US" altLang="zh-CN" sz="2400" baseline="0" dirty="0" smtClean="0">
                <a:solidFill>
                  <a:srgbClr val="FF0000"/>
                </a:solidFill>
                <a:latin typeface="Candara" charset="0"/>
                <a:ea typeface="Candara" charset="0"/>
                <a:cs typeface="Candara" charset="0"/>
              </a:rPr>
              <a:t>evocation</a:t>
            </a:r>
            <a:r>
              <a:rPr lang="en-US" altLang="zh-CN" sz="2400" baseline="0" dirty="0" smtClean="0">
                <a:latin typeface="Candara" charset="0"/>
                <a:ea typeface="Candara" charset="0"/>
                <a:cs typeface="Candara" charset="0"/>
              </a:rPr>
              <a:t>: delete the revoked certificate from CBF1 and insert it in CBF2.</a:t>
            </a:r>
            <a:endParaRPr lang="zh-CN" altLang="en-US" sz="2400" baseline="0" dirty="0">
              <a:latin typeface="Candara" charset="0"/>
              <a:ea typeface="Candara" charset="0"/>
              <a:cs typeface="Candara" charset="0"/>
            </a:endParaRPr>
          </a:p>
        </p:txBody>
      </p:sp>
      <p:sp>
        <p:nvSpPr>
          <p:cNvPr id="53" name="矩形 52"/>
          <p:cNvSpPr/>
          <p:nvPr/>
        </p:nvSpPr>
        <p:spPr>
          <a:xfrm>
            <a:off x="117807" y="3757475"/>
            <a:ext cx="2191053" cy="461665"/>
          </a:xfrm>
          <a:prstGeom prst="rect">
            <a:avLst/>
          </a:prstGeom>
        </p:spPr>
        <p:txBody>
          <a:bodyPr wrap="square">
            <a:spAutoFit/>
          </a:bodyPr>
          <a:lstStyle/>
          <a:p>
            <a:pPr marL="342900" indent="-342900">
              <a:buFont typeface="Arial" panose="020B0604020202020204" pitchFamily="34" charset="0"/>
              <a:buChar char="•"/>
            </a:pPr>
            <a:r>
              <a:rPr lang="en-US" altLang="zh-CN" sz="2400" baseline="0" dirty="0">
                <a:latin typeface="Candara" charset="0"/>
                <a:ea typeface="Candara" charset="0"/>
                <a:cs typeface="Candara" charset="0"/>
              </a:rPr>
              <a:t>registration</a:t>
            </a:r>
            <a:endParaRPr lang="zh-CN" altLang="en-US" sz="2400" baseline="0" dirty="0">
              <a:latin typeface="Candara" charset="0"/>
              <a:ea typeface="Candara" charset="0"/>
              <a:cs typeface="Candara" charset="0"/>
            </a:endParaRPr>
          </a:p>
        </p:txBody>
      </p:sp>
      <p:sp>
        <p:nvSpPr>
          <p:cNvPr id="22" name="右中括号 21"/>
          <p:cNvSpPr/>
          <p:nvPr/>
        </p:nvSpPr>
        <p:spPr>
          <a:xfrm>
            <a:off x="4580856" y="2881313"/>
            <a:ext cx="45719" cy="430528"/>
          </a:xfrm>
          <a:prstGeom prst="righ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aseline="0">
              <a:latin typeface="Candara" charset="0"/>
              <a:ea typeface="Candara" charset="0"/>
              <a:cs typeface="Candara" charset="0"/>
            </a:endParaRPr>
          </a:p>
        </p:txBody>
      </p:sp>
      <p:grpSp>
        <p:nvGrpSpPr>
          <p:cNvPr id="28" name="组合 27"/>
          <p:cNvGrpSpPr/>
          <p:nvPr/>
        </p:nvGrpSpPr>
        <p:grpSpPr>
          <a:xfrm>
            <a:off x="4572814" y="4181197"/>
            <a:ext cx="2176857" cy="461665"/>
            <a:chOff x="1566313" y="2565929"/>
            <a:chExt cx="3051765" cy="461665"/>
          </a:xfrm>
        </p:grpSpPr>
        <p:cxnSp>
          <p:nvCxnSpPr>
            <p:cNvPr id="29" name="直接箭头连接符 28"/>
            <p:cNvCxnSpPr/>
            <p:nvPr/>
          </p:nvCxnSpPr>
          <p:spPr>
            <a:xfrm flipH="1">
              <a:off x="1566313" y="2790581"/>
              <a:ext cx="2586639"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3974908" y="2565929"/>
              <a:ext cx="643170" cy="461665"/>
            </a:xfrm>
            <a:prstGeom prst="rect">
              <a:avLst/>
            </a:prstGeom>
          </p:spPr>
          <p:txBody>
            <a:bodyPr wrap="none">
              <a:spAutoFit/>
            </a:bodyPr>
            <a:lstStyle/>
            <a:p>
              <a:r>
                <a:rPr lang="en-US" altLang="zh-CN" sz="2400" baseline="0" dirty="0" smtClean="0">
                  <a:solidFill>
                    <a:srgbClr val="00B050"/>
                  </a:solidFill>
                  <a:latin typeface="Candara" charset="0"/>
                  <a:ea typeface="Candara" charset="0"/>
                  <a:cs typeface="Candara" charset="0"/>
                  <a:sym typeface="Wingdings" panose="05000000000000000000" pitchFamily="2" charset="2"/>
                </a:rPr>
                <a:t></a:t>
              </a:r>
              <a:endParaRPr lang="zh-CN" altLang="en-US" sz="2400" baseline="0" dirty="0">
                <a:solidFill>
                  <a:srgbClr val="00B050"/>
                </a:solidFill>
                <a:latin typeface="Candara" charset="0"/>
                <a:ea typeface="Candara" charset="0"/>
                <a:cs typeface="Candara" charset="0"/>
              </a:endParaRPr>
            </a:p>
          </p:txBody>
        </p:sp>
      </p:grpSp>
      <p:grpSp>
        <p:nvGrpSpPr>
          <p:cNvPr id="39" name="组合 38"/>
          <p:cNvGrpSpPr/>
          <p:nvPr/>
        </p:nvGrpSpPr>
        <p:grpSpPr>
          <a:xfrm>
            <a:off x="2333764" y="4280396"/>
            <a:ext cx="2237815" cy="461665"/>
            <a:chOff x="1566314" y="2558309"/>
            <a:chExt cx="3137224" cy="461665"/>
          </a:xfrm>
        </p:grpSpPr>
        <p:cxnSp>
          <p:nvCxnSpPr>
            <p:cNvPr id="40" name="直接箭头连接符 39"/>
            <p:cNvCxnSpPr/>
            <p:nvPr/>
          </p:nvCxnSpPr>
          <p:spPr>
            <a:xfrm flipH="1">
              <a:off x="1566314" y="2790581"/>
              <a:ext cx="2811649" cy="0"/>
            </a:xfrm>
            <a:prstGeom prst="straightConnector1">
              <a:avLst/>
            </a:prstGeom>
            <a:ln w="1270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4176608" y="2558309"/>
              <a:ext cx="526930" cy="461665"/>
            </a:xfrm>
            <a:prstGeom prst="rect">
              <a:avLst/>
            </a:prstGeom>
          </p:spPr>
          <p:txBody>
            <a:bodyPr wrap="square">
              <a:spAutoFit/>
            </a:bodyPr>
            <a:lstStyle/>
            <a:p>
              <a:r>
                <a:rPr lang="en-US" altLang="zh-CN" sz="2400" baseline="0" dirty="0" smtClean="0">
                  <a:solidFill>
                    <a:srgbClr val="595959"/>
                  </a:solidFill>
                  <a:latin typeface="Candara" charset="0"/>
                  <a:ea typeface="Candara" charset="0"/>
                  <a:cs typeface="Candara" charset="0"/>
                  <a:sym typeface="Wingdings" panose="05000000000000000000" pitchFamily="2" charset="2"/>
                </a:rPr>
                <a:t></a:t>
              </a:r>
              <a:endParaRPr lang="zh-CN" altLang="en-US" sz="2400" baseline="0" dirty="0">
                <a:solidFill>
                  <a:srgbClr val="595959"/>
                </a:solidFill>
                <a:latin typeface="Candara" charset="0"/>
                <a:ea typeface="Candara" charset="0"/>
                <a:cs typeface="Candara" charset="0"/>
              </a:endParaRPr>
            </a:p>
          </p:txBody>
        </p:sp>
      </p:grpSp>
      <mc:AlternateContent xmlns:mc="http://schemas.openxmlformats.org/markup-compatibility/2006" xmlns:a14="http://schemas.microsoft.com/office/drawing/2010/main">
        <mc:Choice Requires="a14">
          <p:sp>
            <p:nvSpPr>
              <p:cNvPr id="49" name="文本框 48"/>
              <p:cNvSpPr txBox="1"/>
              <p:nvPr/>
            </p:nvSpPr>
            <p:spPr>
              <a:xfrm>
                <a:off x="5205680" y="4094651"/>
                <a:ext cx="80114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i="1" baseline="0">
                          <a:latin typeface="Cambria Math" charset="0"/>
                          <a:ea typeface="Candara" charset="0"/>
                          <a:cs typeface="Candara" charset="0"/>
                        </a:rPr>
                        <m:t>h𝑒𝑖𝑔h𝑡</m:t>
                      </m:r>
                    </m:oMath>
                  </m:oMathPara>
                </a14:m>
                <a:endParaRPr lang="zh-CN" altLang="en-US" sz="1600" i="1" baseline="0" dirty="0">
                  <a:latin typeface="Candara" charset="0"/>
                  <a:ea typeface="Candara" charset="0"/>
                  <a:cs typeface="Candara" charset="0"/>
                </a:endParaRPr>
              </a:p>
            </p:txBody>
          </p:sp>
        </mc:Choice>
        <mc:Fallback xmlns="">
          <p:sp>
            <p:nvSpPr>
              <p:cNvPr id="49" name="文本框 48"/>
              <p:cNvSpPr txBox="1">
                <a:spLocks noRot="1" noChangeAspect="1" noMove="1" noResize="1" noEditPoints="1" noAdjustHandles="1" noChangeArrowheads="1" noChangeShapeType="1" noTextEdit="1"/>
              </p:cNvSpPr>
              <p:nvPr/>
            </p:nvSpPr>
            <p:spPr>
              <a:xfrm>
                <a:off x="5205680" y="4094651"/>
                <a:ext cx="801143" cy="338554"/>
              </a:xfrm>
              <a:prstGeom prst="rect">
                <a:avLst/>
              </a:prstGeom>
              <a:blipFill rotWithShape="0">
                <a:blip r:embed="rId4"/>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2550002" y="4028617"/>
                <a:ext cx="1707500" cy="3724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0" i="1" baseline="0" smtClean="0">
                          <a:latin typeface="Cambria Math" charset="0"/>
                          <a:ea typeface="Candara" charset="0"/>
                          <a:cs typeface="Candara" charset="0"/>
                        </a:rPr>
                        <m:t>(</m:t>
                      </m:r>
                      <m:r>
                        <a:rPr lang="en-US" altLang="zh-CN" sz="1600" b="0" i="1" baseline="0" smtClean="0">
                          <a:latin typeface="Cambria Math" charset="0"/>
                          <a:ea typeface="Candara" charset="0"/>
                          <a:cs typeface="Candara" charset="0"/>
                        </a:rPr>
                        <m:t>𝐶𝑒𝑟</m:t>
                      </m:r>
                      <m:sSubSup>
                        <m:sSubSupPr>
                          <m:ctrlPr>
                            <a:rPr lang="en-US" altLang="zh-CN" sz="1600" b="0" i="1" baseline="0" smtClean="0">
                              <a:latin typeface="Cambria Math" charset="0"/>
                              <a:ea typeface="Candara" charset="0"/>
                              <a:cs typeface="Candara" charset="0"/>
                            </a:rPr>
                          </m:ctrlPr>
                        </m:sSubSupPr>
                        <m:e>
                          <m:sSub>
                            <m:sSubPr>
                              <m:ctrlPr>
                                <a:rPr lang="en-US" altLang="zh-CN" sz="1600" b="0" i="1" baseline="0" smtClean="0">
                                  <a:latin typeface="Cambria Math" charset="0"/>
                                  <a:ea typeface="Candara" charset="0"/>
                                  <a:cs typeface="Candara" charset="0"/>
                                </a:rPr>
                              </m:ctrlPr>
                            </m:sSubPr>
                            <m:e>
                              <m:r>
                                <a:rPr lang="en-US" altLang="zh-CN" sz="1600" b="0" i="1" baseline="0" smtClean="0">
                                  <a:latin typeface="Cambria Math" charset="0"/>
                                  <a:ea typeface="Candara" charset="0"/>
                                  <a:cs typeface="Candara" charset="0"/>
                                </a:rPr>
                                <m:t>𝑡</m:t>
                              </m:r>
                            </m:e>
                            <m:sub>
                              <m:r>
                                <a:rPr lang="en-US" altLang="zh-CN" sz="1600" b="0" i="1" baseline="0" smtClean="0">
                                  <a:latin typeface="Cambria Math" charset="0"/>
                                  <a:ea typeface="Candara" charset="0"/>
                                  <a:cs typeface="Candara" charset="0"/>
                                </a:rPr>
                                <m:t>𝐾</m:t>
                              </m:r>
                            </m:sub>
                          </m:sSub>
                        </m:e>
                        <m:sub>
                          <m:r>
                            <a:rPr lang="en-US" altLang="zh-CN" sz="1600" b="0" i="1" baseline="0" smtClean="0">
                              <a:latin typeface="Cambria Math" charset="0"/>
                              <a:ea typeface="Candara" charset="0"/>
                              <a:cs typeface="Candara" charset="0"/>
                            </a:rPr>
                            <m:t>𝐴</m:t>
                          </m:r>
                        </m:sub>
                        <m:sup>
                          <m:r>
                            <a:rPr lang="en-US" altLang="zh-CN" sz="1600" b="0" i="1" baseline="0" smtClean="0">
                              <a:latin typeface="Cambria Math" charset="0"/>
                              <a:ea typeface="Candara" charset="0"/>
                              <a:cs typeface="Candara" charset="0"/>
                            </a:rPr>
                            <m:t>−1</m:t>
                          </m:r>
                        </m:sup>
                      </m:sSubSup>
                      <m:r>
                        <a:rPr lang="en-US" altLang="zh-CN" sz="1600" b="0" i="0" baseline="0" smtClean="0">
                          <a:latin typeface="Cambria Math" charset="0"/>
                          <a:ea typeface="Candara" charset="0"/>
                          <a:cs typeface="Candara" charset="0"/>
                        </a:rPr>
                        <m:t>,</m:t>
                      </m:r>
                      <m:r>
                        <a:rPr lang="en-US" altLang="zh-CN" sz="1600" b="0" i="1" baseline="0" smtClean="0">
                          <a:latin typeface="Cambria Math" charset="0"/>
                          <a:ea typeface="Candara" charset="0"/>
                          <a:cs typeface="Candara" charset="0"/>
                        </a:rPr>
                        <m:t>h𝑒𝑖𝑔h𝑡</m:t>
                      </m:r>
                      <m:r>
                        <a:rPr lang="en-US" altLang="zh-CN" sz="1600" b="0" i="1" baseline="0" smtClean="0">
                          <a:latin typeface="Cambria Math" charset="0"/>
                          <a:ea typeface="Candara" charset="0"/>
                          <a:cs typeface="Candara" charset="0"/>
                        </a:rPr>
                        <m:t>)</m:t>
                      </m:r>
                    </m:oMath>
                  </m:oMathPara>
                </a14:m>
                <a:endParaRPr lang="zh-CN" altLang="en-US" sz="1600" i="1" baseline="0" dirty="0">
                  <a:latin typeface="Candara" charset="0"/>
                  <a:ea typeface="Candara" charset="0"/>
                  <a:cs typeface="Candara" charset="0"/>
                </a:endParaRPr>
              </a:p>
            </p:txBody>
          </p:sp>
        </mc:Choice>
        <mc:Fallback xmlns="">
          <p:sp>
            <p:nvSpPr>
              <p:cNvPr id="50" name="文本框 49"/>
              <p:cNvSpPr txBox="1">
                <a:spLocks noRot="1" noChangeAspect="1" noMove="1" noResize="1" noEditPoints="1" noAdjustHandles="1" noChangeArrowheads="1" noChangeShapeType="1" noTextEdit="1"/>
              </p:cNvSpPr>
              <p:nvPr/>
            </p:nvSpPr>
            <p:spPr>
              <a:xfrm>
                <a:off x="2550002" y="4028617"/>
                <a:ext cx="1707500" cy="372474"/>
              </a:xfrm>
              <a:prstGeom prst="rect">
                <a:avLst/>
              </a:prstGeom>
              <a:blipFill rotWithShape="0">
                <a:blip r:embed="rId5"/>
                <a:stretch>
                  <a:fillRect l="-357" r="-2857" b="-6557"/>
                </a:stretch>
              </a:blipFill>
            </p:spPr>
            <p:txBody>
              <a:bodyPr/>
              <a:lstStyle/>
              <a:p>
                <a:r>
                  <a:rPr lang="en-US">
                    <a:noFill/>
                  </a:rPr>
                  <a:t> </a:t>
                </a:r>
              </a:p>
            </p:txBody>
          </p:sp>
        </mc:Fallback>
      </mc:AlternateContent>
    </p:spTree>
    <p:extLst>
      <p:ext uri="{BB962C8B-B14F-4D97-AF65-F5344CB8AC3E}">
        <p14:creationId xmlns:p14="http://schemas.microsoft.com/office/powerpoint/2010/main" val="365772030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5E875E4-CBF8-477D-ADDD-063F884FF25A}" type="slidenum">
              <a:rPr lang="en-US" altLang="zh-CN" smtClean="0"/>
              <a:pPr>
                <a:defRPr/>
              </a:pPr>
              <a:t>54</a:t>
            </a:fld>
            <a:endParaRPr lang="en-US" altLang="zh-CN"/>
          </a:p>
        </p:txBody>
      </p:sp>
      <p:sp>
        <p:nvSpPr>
          <p:cNvPr id="3" name="文本框 17"/>
          <p:cNvSpPr txBox="1"/>
          <p:nvPr/>
        </p:nvSpPr>
        <p:spPr>
          <a:xfrm>
            <a:off x="228600" y="228600"/>
            <a:ext cx="7724425" cy="707886"/>
          </a:xfrm>
          <a:prstGeom prst="rect">
            <a:avLst/>
          </a:prstGeom>
          <a:noFill/>
        </p:spPr>
        <p:txBody>
          <a:bodyPr wrap="square" rtlCol="0">
            <a:spAutoFit/>
          </a:bodyPr>
          <a:lstStyle/>
          <a:p>
            <a:r>
              <a:rPr lang="en-US" altLang="zh-CN" sz="4000" b="1" baseline="0" dirty="0" smtClean="0">
                <a:solidFill>
                  <a:schemeClr val="tx1">
                    <a:lumMod val="85000"/>
                    <a:lumOff val="15000"/>
                  </a:schemeClr>
                </a:solidFill>
                <a:latin typeface="Candara" charset="0"/>
                <a:ea typeface="Candara" charset="0"/>
                <a:cs typeface="Candara" charset="0"/>
              </a:rPr>
              <a:t>Application layer</a:t>
            </a:r>
            <a:endParaRPr lang="en-US" altLang="zh-CN" sz="4000" b="1" baseline="0" dirty="0">
              <a:solidFill>
                <a:schemeClr val="tx1">
                  <a:lumMod val="85000"/>
                  <a:lumOff val="15000"/>
                </a:schemeClr>
              </a:solidFill>
              <a:latin typeface="Candara" charset="0"/>
              <a:ea typeface="Candara" charset="0"/>
              <a:cs typeface="Candara" charset="0"/>
            </a:endParaRPr>
          </a:p>
        </p:txBody>
      </p:sp>
      <p:pic>
        <p:nvPicPr>
          <p:cNvPr id="4" name="Picture 3"/>
          <p:cNvPicPr>
            <a:picLocks noChangeAspect="1"/>
          </p:cNvPicPr>
          <p:nvPr/>
        </p:nvPicPr>
        <p:blipFill>
          <a:blip r:embed="rId2"/>
          <a:stretch>
            <a:fillRect/>
          </a:stretch>
        </p:blipFill>
        <p:spPr>
          <a:xfrm>
            <a:off x="573741" y="936486"/>
            <a:ext cx="7416800" cy="5321300"/>
          </a:xfrm>
          <a:prstGeom prst="rect">
            <a:avLst/>
          </a:prstGeom>
        </p:spPr>
      </p:pic>
    </p:spTree>
    <p:extLst>
      <p:ext uri="{BB962C8B-B14F-4D97-AF65-F5344CB8AC3E}">
        <p14:creationId xmlns:p14="http://schemas.microsoft.com/office/powerpoint/2010/main" val="160723989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78" name="文本框 77"/>
          <p:cNvSpPr txBox="1"/>
          <p:nvPr/>
        </p:nvSpPr>
        <p:spPr>
          <a:xfrm>
            <a:off x="0" y="2172"/>
            <a:ext cx="5353112" cy="830997"/>
          </a:xfrm>
          <a:prstGeom prst="rect">
            <a:avLst/>
          </a:prstGeom>
          <a:noFill/>
        </p:spPr>
        <p:txBody>
          <a:bodyPr wrap="square" rtlCol="0">
            <a:spAutoFit/>
          </a:bodyPr>
          <a:lstStyle/>
          <a:p>
            <a:pPr algn="r"/>
            <a:r>
              <a:rPr lang="en-US" altLang="zh-CN" sz="2400" dirty="0">
                <a:solidFill>
                  <a:schemeClr val="bg1"/>
                </a:solidFill>
              </a:rPr>
              <a:t>III. CertChain Design</a:t>
            </a:r>
          </a:p>
          <a:p>
            <a:pPr algn="r"/>
            <a:endParaRPr lang="zh-CN" altLang="en-US" sz="2400" dirty="0">
              <a:solidFill>
                <a:schemeClr val="bg1"/>
              </a:solidFill>
            </a:endParaRPr>
          </a:p>
        </p:txBody>
      </p:sp>
      <mc:AlternateContent xmlns:mc="http://schemas.openxmlformats.org/markup-compatibility/2006" xmlns:a14="http://schemas.microsoft.com/office/drawing/2010/main">
        <mc:Choice Requires="a14">
          <p:graphicFrame>
            <p:nvGraphicFramePr>
              <p:cNvPr id="8" name="图示 7"/>
              <p:cNvGraphicFramePr/>
              <p:nvPr>
                <p:extLst>
                  <p:ext uri="{D42A27DB-BD31-4B8C-83A1-F6EECF244321}">
                    <p14:modId xmlns:p14="http://schemas.microsoft.com/office/powerpoint/2010/main" val="1149131620"/>
                  </p:ext>
                </p:extLst>
              </p:nvPr>
            </p:nvGraphicFramePr>
            <p:xfrm>
              <a:off x="385778" y="1762629"/>
              <a:ext cx="3976687" cy="4560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8" name="图示 7"/>
              <p:cNvGraphicFramePr/>
              <p:nvPr>
                <p:extLst>
                  <p:ext uri="{D42A27DB-BD31-4B8C-83A1-F6EECF244321}">
                    <p14:modId xmlns:p14="http://schemas.microsoft.com/office/powerpoint/2010/main" val="1149131620"/>
                  </p:ext>
                </p:extLst>
              </p:nvPr>
            </p:nvGraphicFramePr>
            <p:xfrm>
              <a:off x="385778" y="1762629"/>
              <a:ext cx="3976687" cy="45605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pic>
        <p:nvPicPr>
          <p:cNvPr id="4" name="图片 3"/>
          <p:cNvPicPr>
            <a:picLocks noChangeAspect="1"/>
          </p:cNvPicPr>
          <p:nvPr/>
        </p:nvPicPr>
        <p:blipFill>
          <a:blip r:embed="rId12"/>
          <a:stretch>
            <a:fillRect/>
          </a:stretch>
        </p:blipFill>
        <p:spPr>
          <a:xfrm>
            <a:off x="4362465" y="1251492"/>
            <a:ext cx="4730735" cy="5485956"/>
          </a:xfrm>
          <a:prstGeom prst="rect">
            <a:avLst/>
          </a:prstGeom>
        </p:spPr>
      </p:pic>
      <p:sp>
        <p:nvSpPr>
          <p:cNvPr id="10" name="文本框 9"/>
          <p:cNvSpPr txBox="1"/>
          <p:nvPr/>
        </p:nvSpPr>
        <p:spPr>
          <a:xfrm>
            <a:off x="385778" y="1086750"/>
            <a:ext cx="6949911" cy="523220"/>
          </a:xfrm>
          <a:prstGeom prst="rect">
            <a:avLst/>
          </a:prstGeom>
          <a:noFill/>
        </p:spPr>
        <p:txBody>
          <a:bodyPr wrap="square" rtlCol="0">
            <a:spAutoFit/>
          </a:bodyPr>
          <a:lstStyle/>
          <a:p>
            <a:r>
              <a:rPr lang="en-US" altLang="zh-CN" sz="2800" baseline="0" dirty="0" smtClean="0">
                <a:latin typeface="Candara" charset="0"/>
                <a:ea typeface="Candara" charset="0"/>
                <a:cs typeface="Candara" charset="0"/>
              </a:rPr>
              <a:t>2. </a:t>
            </a:r>
            <a:r>
              <a:rPr lang="en-US" altLang="zh-CN" sz="2800" baseline="0" dirty="0">
                <a:latin typeface="Candara" charset="0"/>
                <a:ea typeface="Candara" charset="0"/>
                <a:cs typeface="Candara" charset="0"/>
              </a:rPr>
              <a:t>Certificate </a:t>
            </a:r>
            <a:r>
              <a:rPr lang="en-US" altLang="zh-CN" sz="2800" baseline="0" dirty="0" smtClean="0">
                <a:latin typeface="Candara" charset="0"/>
                <a:ea typeface="Candara" charset="0"/>
                <a:cs typeface="Candara" charset="0"/>
              </a:rPr>
              <a:t>validation</a:t>
            </a:r>
            <a:endParaRPr lang="zh-CN" altLang="en-US" sz="2800" baseline="0" dirty="0">
              <a:latin typeface="Candara" charset="0"/>
              <a:ea typeface="Candara" charset="0"/>
              <a:cs typeface="Candara" charset="0"/>
            </a:endParaRPr>
          </a:p>
        </p:txBody>
      </p:sp>
      <p:sp>
        <p:nvSpPr>
          <p:cNvPr id="11" name="文本框 17"/>
          <p:cNvSpPr txBox="1"/>
          <p:nvPr/>
        </p:nvSpPr>
        <p:spPr>
          <a:xfrm>
            <a:off x="7423" y="317068"/>
            <a:ext cx="7724425" cy="707886"/>
          </a:xfrm>
          <a:prstGeom prst="rect">
            <a:avLst/>
          </a:prstGeom>
          <a:noFill/>
        </p:spPr>
        <p:txBody>
          <a:bodyPr wrap="square" rtlCol="0">
            <a:spAutoFit/>
          </a:bodyPr>
          <a:lstStyle/>
          <a:p>
            <a:r>
              <a:rPr lang="en-US" altLang="zh-CN" sz="4000" b="1" baseline="0" dirty="0" smtClean="0">
                <a:solidFill>
                  <a:schemeClr val="tx1">
                    <a:lumMod val="85000"/>
                    <a:lumOff val="15000"/>
                  </a:schemeClr>
                </a:solidFill>
                <a:latin typeface="Candara" charset="0"/>
                <a:ea typeface="Candara" charset="0"/>
                <a:cs typeface="Candara" charset="0"/>
              </a:rPr>
              <a:t>Application layer</a:t>
            </a:r>
            <a:endParaRPr lang="en-US" altLang="zh-CN" sz="4000" b="1" baseline="0" dirty="0">
              <a:solidFill>
                <a:schemeClr val="tx1">
                  <a:lumMod val="85000"/>
                  <a:lumOff val="15000"/>
                </a:schemeClr>
              </a:solidFill>
              <a:latin typeface="Candara" charset="0"/>
              <a:ea typeface="Candara" charset="0"/>
              <a:cs typeface="Candara" charset="0"/>
            </a:endParaRPr>
          </a:p>
        </p:txBody>
      </p:sp>
    </p:spTree>
    <p:extLst>
      <p:ext uri="{BB962C8B-B14F-4D97-AF65-F5344CB8AC3E}">
        <p14:creationId xmlns:p14="http://schemas.microsoft.com/office/powerpoint/2010/main" val="315565980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1851645"/>
            <a:ext cx="4205521" cy="3154710"/>
          </a:xfrm>
          <a:prstGeom prst="rect">
            <a:avLst/>
          </a:prstGeom>
          <a:noFill/>
        </p:spPr>
        <p:txBody>
          <a:bodyPr wrap="square" rtlCol="0">
            <a:spAutoFit/>
          </a:bodyPr>
          <a:lstStyle/>
          <a:p>
            <a:pPr algn="ctr"/>
            <a:r>
              <a:rPr lang="en-US" altLang="zh-CN" sz="19900" b="1"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04</a:t>
            </a:r>
            <a:endParaRPr lang="zh-CN" altLang="en-US" sz="199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文本框 6"/>
          <p:cNvSpPr txBox="1"/>
          <p:nvPr/>
        </p:nvSpPr>
        <p:spPr>
          <a:xfrm>
            <a:off x="685800" y="2075484"/>
            <a:ext cx="11582400" cy="584775"/>
          </a:xfrm>
          <a:prstGeom prst="rect">
            <a:avLst/>
          </a:prstGeom>
          <a:noFill/>
        </p:spPr>
        <p:txBody>
          <a:bodyPr wrap="square" rtlCol="0">
            <a:spAutoFit/>
          </a:bodyPr>
          <a:lstStyle/>
          <a:p>
            <a:r>
              <a:rPr lang="en-US" altLang="zh-CN" sz="3200" b="1" baseline="0" dirty="0" smtClean="0">
                <a:solidFill>
                  <a:schemeClr val="tx1">
                    <a:lumMod val="85000"/>
                    <a:lumOff val="15000"/>
                  </a:schemeClr>
                </a:solidFill>
                <a:latin typeface="Candara" charset="0"/>
                <a:ea typeface="Candara" charset="0"/>
                <a:cs typeface="Candara" charset="0"/>
              </a:rPr>
              <a:t>Security Analysis &amp; Experiment</a:t>
            </a:r>
            <a:endParaRPr lang="en-US" altLang="zh-CN" sz="3200" b="1" baseline="0" dirty="0">
              <a:solidFill>
                <a:schemeClr val="tx1">
                  <a:lumMod val="85000"/>
                  <a:lumOff val="15000"/>
                </a:schemeClr>
              </a:solidFill>
              <a:latin typeface="Candara" charset="0"/>
              <a:ea typeface="Candara" charset="0"/>
              <a:cs typeface="Candara" charset="0"/>
            </a:endParaRPr>
          </a:p>
        </p:txBody>
      </p:sp>
      <p:sp>
        <p:nvSpPr>
          <p:cNvPr id="8" name="文本框 7"/>
          <p:cNvSpPr txBox="1"/>
          <p:nvPr/>
        </p:nvSpPr>
        <p:spPr>
          <a:xfrm>
            <a:off x="3827431" y="3422699"/>
            <a:ext cx="4645651" cy="142494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da-DK" altLang="zh-CN" sz="2000" baseline="0" dirty="0" smtClean="0">
                <a:latin typeface="Candara" charset="0"/>
                <a:ea typeface="Candara" charset="0"/>
                <a:cs typeface="Candara" charset="0"/>
              </a:rPr>
              <a:t>Security analysis</a:t>
            </a:r>
          </a:p>
          <a:p>
            <a:pPr marL="342900" indent="-342900">
              <a:lnSpc>
                <a:spcPct val="150000"/>
              </a:lnSpc>
              <a:buFont typeface="Arial" panose="020B0604020202020204" pitchFamily="34" charset="0"/>
              <a:buChar char="•"/>
            </a:pPr>
            <a:r>
              <a:rPr lang="da-DK" altLang="zh-CN" sz="2000" baseline="0" dirty="0" smtClean="0">
                <a:latin typeface="Candara" charset="0"/>
                <a:ea typeface="Candara" charset="0"/>
                <a:cs typeface="Candara" charset="0"/>
              </a:rPr>
              <a:t>Implementation </a:t>
            </a:r>
          </a:p>
          <a:p>
            <a:pPr marL="342900" indent="-342900">
              <a:lnSpc>
                <a:spcPct val="150000"/>
              </a:lnSpc>
              <a:buFont typeface="Arial" panose="020B0604020202020204" pitchFamily="34" charset="0"/>
              <a:buChar char="•"/>
            </a:pPr>
            <a:r>
              <a:rPr lang="da-DK" altLang="zh-CN" sz="2000" baseline="0" dirty="0" smtClean="0">
                <a:latin typeface="Candara" charset="0"/>
                <a:ea typeface="Candara" charset="0"/>
                <a:cs typeface="Candara" charset="0"/>
              </a:rPr>
              <a:t>Performence evaluation</a:t>
            </a:r>
            <a:endParaRPr lang="da-DK" altLang="zh-CN" sz="2000" baseline="0" dirty="0">
              <a:latin typeface="Candara" charset="0"/>
              <a:ea typeface="Candara" charset="0"/>
              <a:cs typeface="Candara" charset="0"/>
            </a:endParaRPr>
          </a:p>
        </p:txBody>
      </p:sp>
      <p:grpSp>
        <p:nvGrpSpPr>
          <p:cNvPr id="15" name="组合 14"/>
          <p:cNvGrpSpPr/>
          <p:nvPr/>
        </p:nvGrpSpPr>
        <p:grpSpPr>
          <a:xfrm>
            <a:off x="3887162" y="3260700"/>
            <a:ext cx="4663440" cy="108000"/>
            <a:chOff x="3649980" y="3375660"/>
            <a:chExt cx="4663440" cy="108000"/>
          </a:xfrm>
        </p:grpSpPr>
        <p:cxnSp>
          <p:nvCxnSpPr>
            <p:cNvPr id="10" name="直接连接符 9"/>
            <p:cNvCxnSpPr/>
            <p:nvPr/>
          </p:nvCxnSpPr>
          <p:spPr>
            <a:xfrm>
              <a:off x="3733800" y="3429660"/>
              <a:ext cx="44958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a:spLocks/>
            </p:cNvSpPr>
            <p:nvPr/>
          </p:nvSpPr>
          <p:spPr>
            <a:xfrm>
              <a:off x="364998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p:cNvSpPr>
            <p:nvPr/>
          </p:nvSpPr>
          <p:spPr>
            <a:xfrm>
              <a:off x="820542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useBgFill="1">
        <p:nvSpPr>
          <p:cNvPr id="16" name="文本框 15"/>
          <p:cNvSpPr txBox="1"/>
          <p:nvPr/>
        </p:nvSpPr>
        <p:spPr>
          <a:xfrm>
            <a:off x="487591" y="3105835"/>
            <a:ext cx="3230339" cy="646331"/>
          </a:xfrm>
          <a:prstGeom prst="rect">
            <a:avLst/>
          </a:prstGeom>
        </p:spPr>
        <p:txBody>
          <a:bodyPr wrap="square" rtlCol="0">
            <a:spAutoFit/>
          </a:bodyPr>
          <a:lstStyle/>
          <a:p>
            <a:pPr algn="ctr"/>
            <a:r>
              <a:rPr lang="en-US" altLang="zh-CN" sz="3600" b="1" dirty="0" smtClean="0">
                <a:solidFill>
                  <a:schemeClr val="accent1"/>
                </a:solidFill>
                <a:latin typeface="Times New Roman" panose="02020603050405020304" pitchFamily="18" charset="0"/>
                <a:cs typeface="Times New Roman" panose="02020603050405020304" pitchFamily="18" charset="0"/>
              </a:rPr>
              <a:t>PART FOUR</a:t>
            </a:r>
            <a:endParaRPr lang="zh-CN" altLang="en-US" sz="3600" b="1" dirty="0">
              <a:solidFill>
                <a:schemeClr val="accent1"/>
              </a:solidFill>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A56CA248-7BE1-4335-B3FB-1E6869F2EC71}" type="slidenum">
              <a:rPr lang="zh-CN" altLang="en-US" smtClean="0"/>
              <a:t>56</a:t>
            </a:fld>
            <a:endParaRPr lang="zh-CN" altLang="en-US" dirty="0"/>
          </a:p>
        </p:txBody>
      </p:sp>
    </p:spTree>
    <p:extLst>
      <p:ext uri="{BB962C8B-B14F-4D97-AF65-F5344CB8AC3E}">
        <p14:creationId xmlns:p14="http://schemas.microsoft.com/office/powerpoint/2010/main" val="3328282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down)">
                                      <p:cBhvr>
                                        <p:cTn id="17" dur="500"/>
                                        <p:tgtEl>
                                          <p:spTgt spid="8"/>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16" presetClass="entr" presetSubtype="37" fill="hold" grpId="0" nodeType="withEffect">
                                  <p:stCondLst>
                                    <p:cond delay="400"/>
                                  </p:stCondLst>
                                  <p:childTnLst>
                                    <p:set>
                                      <p:cBhvr>
                                        <p:cTn id="22" dur="1" fill="hold">
                                          <p:stCondLst>
                                            <p:cond delay="0"/>
                                          </p:stCondLst>
                                        </p:cTn>
                                        <p:tgtEl>
                                          <p:spTgt spid="16"/>
                                        </p:tgtEl>
                                        <p:attrNameLst>
                                          <p:attrName>style.visibility</p:attrName>
                                        </p:attrNameLst>
                                      </p:cBhvr>
                                      <p:to>
                                        <p:strVal val="visible"/>
                                      </p:to>
                                    </p:set>
                                    <p:animEffect transition="in" filter="barn(out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119341" y="585659"/>
            <a:ext cx="7113238" cy="707886"/>
          </a:xfrm>
          <a:prstGeom prst="rect">
            <a:avLst/>
          </a:prstGeom>
          <a:noFill/>
        </p:spPr>
        <p:txBody>
          <a:bodyPr wrap="square" rtlCol="0">
            <a:spAutoFit/>
          </a:bodyPr>
          <a:lstStyle/>
          <a:p>
            <a:r>
              <a:rPr lang="en-US" altLang="zh-CN" sz="4000" b="1" baseline="0" dirty="0" smtClean="0">
                <a:solidFill>
                  <a:schemeClr val="tx1">
                    <a:lumMod val="85000"/>
                    <a:lumOff val="15000"/>
                  </a:schemeClr>
                </a:solidFill>
                <a:latin typeface="Candara" charset="0"/>
                <a:ea typeface="Candara" charset="0"/>
                <a:cs typeface="Candara" charset="0"/>
              </a:rPr>
              <a:t>Security and Analysis</a:t>
            </a:r>
            <a:endParaRPr lang="en-US" altLang="zh-CN" sz="4000" b="1" baseline="0" dirty="0">
              <a:solidFill>
                <a:schemeClr val="tx1">
                  <a:lumMod val="85000"/>
                  <a:lumOff val="15000"/>
                </a:schemeClr>
              </a:solidFill>
              <a:latin typeface="Candara" charset="0"/>
              <a:ea typeface="Candara" charset="0"/>
              <a:cs typeface="Candara" charset="0"/>
            </a:endParaRPr>
          </a:p>
        </p:txBody>
      </p:sp>
      <p:sp>
        <p:nvSpPr>
          <p:cNvPr id="15" name="文本框 14"/>
          <p:cNvSpPr txBox="1"/>
          <p:nvPr/>
        </p:nvSpPr>
        <p:spPr>
          <a:xfrm>
            <a:off x="0" y="2172"/>
            <a:ext cx="7020560" cy="338554"/>
          </a:xfrm>
          <a:prstGeom prst="rect">
            <a:avLst/>
          </a:prstGeom>
          <a:noFill/>
        </p:spPr>
        <p:txBody>
          <a:bodyPr wrap="square" rtlCol="0">
            <a:spAutoFit/>
          </a:bodyPr>
          <a:lstStyle/>
          <a:p>
            <a:pPr algn="r"/>
            <a:r>
              <a:rPr lang="en-US" altLang="zh-CN" sz="2400" dirty="0" smtClean="0">
                <a:solidFill>
                  <a:schemeClr val="bg1"/>
                </a:solidFill>
                <a:latin typeface="Candara" charset="0"/>
                <a:ea typeface="Candara" charset="0"/>
                <a:cs typeface="Candara" charset="0"/>
              </a:rPr>
              <a:t>IV. Security </a:t>
            </a:r>
            <a:r>
              <a:rPr lang="en-US" altLang="zh-CN" sz="2400" dirty="0">
                <a:solidFill>
                  <a:schemeClr val="bg1"/>
                </a:solidFill>
                <a:latin typeface="Candara" charset="0"/>
                <a:ea typeface="Candara" charset="0"/>
                <a:cs typeface="Candara" charset="0"/>
              </a:rPr>
              <a:t>Analysis &amp; </a:t>
            </a:r>
            <a:r>
              <a:rPr lang="en-US" altLang="zh-CN" sz="2400" dirty="0" smtClean="0">
                <a:solidFill>
                  <a:schemeClr val="bg1"/>
                </a:solidFill>
                <a:latin typeface="Candara" charset="0"/>
                <a:ea typeface="Candara" charset="0"/>
                <a:cs typeface="Candara" charset="0"/>
              </a:rPr>
              <a:t>Experiment</a:t>
            </a:r>
            <a:endParaRPr lang="zh-CN" altLang="en-US" sz="2400" dirty="0">
              <a:solidFill>
                <a:schemeClr val="bg1"/>
              </a:solidFill>
              <a:latin typeface="Candara" charset="0"/>
              <a:ea typeface="Candara" charset="0"/>
              <a:cs typeface="Candara" charset="0"/>
            </a:endParaRPr>
          </a:p>
        </p:txBody>
      </p:sp>
      <p:grpSp>
        <p:nvGrpSpPr>
          <p:cNvPr id="28" name="组合 27"/>
          <p:cNvGrpSpPr/>
          <p:nvPr/>
        </p:nvGrpSpPr>
        <p:grpSpPr>
          <a:xfrm>
            <a:off x="585318" y="1492809"/>
            <a:ext cx="8110878" cy="386889"/>
            <a:chOff x="695325" y="3800392"/>
            <a:chExt cx="10814504" cy="515851"/>
          </a:xfrm>
        </p:grpSpPr>
        <p:sp>
          <p:nvSpPr>
            <p:cNvPr id="29" name="矩形 28"/>
            <p:cNvSpPr/>
            <p:nvPr/>
          </p:nvSpPr>
          <p:spPr>
            <a:xfrm>
              <a:off x="695325" y="3800392"/>
              <a:ext cx="1460229" cy="451404"/>
            </a:xfrm>
            <a:prstGeom prst="rect">
              <a:avLst/>
            </a:prstGeom>
            <a:solidFill>
              <a:schemeClr val="accent1"/>
            </a:solidFill>
          </p:spPr>
          <p:txBody>
            <a:bodyPr wrap="none">
              <a:spAutoFit/>
            </a:bodyPr>
            <a:lstStyle/>
            <a:p>
              <a:r>
                <a:rPr lang="en-US" altLang="zh-CN" sz="2400" b="1" dirty="0" smtClean="0">
                  <a:solidFill>
                    <a:schemeClr val="bg1"/>
                  </a:solidFill>
                  <a:latin typeface="Candara" charset="0"/>
                  <a:ea typeface="Candara" charset="0"/>
                  <a:cs typeface="Candara" charset="0"/>
                </a:rPr>
                <a:t>Theorem 1</a:t>
              </a:r>
              <a:endParaRPr lang="zh-CN" altLang="en-US" sz="2400" b="1" dirty="0">
                <a:solidFill>
                  <a:schemeClr val="bg1"/>
                </a:solidFill>
                <a:latin typeface="Candara" charset="0"/>
                <a:ea typeface="Candara" charset="0"/>
                <a:cs typeface="Candara" charset="0"/>
              </a:endParaRPr>
            </a:p>
          </p:txBody>
        </p:sp>
        <p:cxnSp>
          <p:nvCxnSpPr>
            <p:cNvPr id="30" name="直接连接符 29"/>
            <p:cNvCxnSpPr/>
            <p:nvPr/>
          </p:nvCxnSpPr>
          <p:spPr>
            <a:xfrm>
              <a:off x="695325" y="4316243"/>
              <a:ext cx="1081450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矩形 30"/>
          <p:cNvSpPr/>
          <p:nvPr/>
        </p:nvSpPr>
        <p:spPr>
          <a:xfrm>
            <a:off x="585318" y="1879697"/>
            <a:ext cx="8101013" cy="1355371"/>
          </a:xfrm>
          <a:prstGeom prst="rect">
            <a:avLst/>
          </a:prstGeom>
        </p:spPr>
        <p:txBody>
          <a:bodyPr wrap="square">
            <a:spAutoFit/>
          </a:bodyPr>
          <a:lstStyle/>
          <a:p>
            <a:pPr marL="214313" indent="-214313" algn="just">
              <a:lnSpc>
                <a:spcPct val="114000"/>
              </a:lnSpc>
              <a:buFont typeface="Wingdings" panose="05000000000000000000" pitchFamily="2" charset="2"/>
              <a:buChar char="n"/>
            </a:pPr>
            <a:r>
              <a:rPr lang="en-US" altLang="zh-CN" sz="2400" baseline="0" dirty="0">
                <a:latin typeface="Candara" charset="0"/>
                <a:ea typeface="Candara" charset="0"/>
                <a:cs typeface="Candara" charset="0"/>
              </a:rPr>
              <a:t>In </a:t>
            </a:r>
            <a:r>
              <a:rPr lang="en-US" altLang="zh-CN" sz="2400" baseline="0" dirty="0" err="1">
                <a:latin typeface="Candara" charset="0"/>
                <a:ea typeface="Candara" charset="0"/>
                <a:cs typeface="Candara" charset="0"/>
              </a:rPr>
              <a:t>CertChain</a:t>
            </a:r>
            <a:r>
              <a:rPr lang="en-US" altLang="zh-CN" sz="2400" baseline="0" dirty="0">
                <a:latin typeface="Candara" charset="0"/>
                <a:ea typeface="Candara" charset="0"/>
                <a:cs typeface="Candara" charset="0"/>
              </a:rPr>
              <a:t>, the certificate operation can </a:t>
            </a:r>
            <a:r>
              <a:rPr lang="en-US" altLang="zh-CN" sz="2400" baseline="0" dirty="0" smtClean="0">
                <a:latin typeface="Candara" charset="0"/>
                <a:ea typeface="Candara" charset="0"/>
                <a:cs typeface="Candara" charset="0"/>
              </a:rPr>
              <a:t>be traced </a:t>
            </a:r>
            <a:r>
              <a:rPr lang="en-US" altLang="zh-CN" sz="2400" baseline="0" dirty="0">
                <a:latin typeface="Candara" charset="0"/>
                <a:ea typeface="Candara" charset="0"/>
                <a:cs typeface="Candara" charset="0"/>
              </a:rPr>
              <a:t>efficiently and certificate revocation checking can </a:t>
            </a:r>
            <a:r>
              <a:rPr lang="en-US" altLang="zh-CN" sz="2400" baseline="0" dirty="0" smtClean="0">
                <a:latin typeface="Candara" charset="0"/>
                <a:ea typeface="Candara" charset="0"/>
                <a:cs typeface="Candara" charset="0"/>
              </a:rPr>
              <a:t>be fed </a:t>
            </a:r>
            <a:r>
              <a:rPr lang="en-US" altLang="zh-CN" sz="2400" baseline="0" dirty="0">
                <a:latin typeface="Candara" charset="0"/>
                <a:ea typeface="Candara" charset="0"/>
                <a:cs typeface="Candara" charset="0"/>
              </a:rPr>
              <a:t>back efficiently without false positives under </a:t>
            </a:r>
            <a:r>
              <a:rPr lang="en-US" altLang="zh-CN" sz="2400" baseline="0" dirty="0" smtClean="0">
                <a:latin typeface="Candara" charset="0"/>
                <a:ea typeface="Candara" charset="0"/>
                <a:cs typeface="Candara" charset="0"/>
              </a:rPr>
              <a:t>DCBF</a:t>
            </a:r>
            <a:r>
              <a:rPr lang="en-US" altLang="zh-CN" sz="2400" dirty="0">
                <a:latin typeface="Candara" charset="0"/>
                <a:ea typeface="Candara" charset="0"/>
                <a:cs typeface="Candara" charset="0"/>
              </a:rPr>
              <a:t>.</a:t>
            </a:r>
            <a:endParaRPr lang="zh-CN" altLang="en-US" sz="2400" dirty="0">
              <a:latin typeface="Candara" charset="0"/>
              <a:ea typeface="Candara" charset="0"/>
              <a:cs typeface="Candara" charset="0"/>
            </a:endParaRPr>
          </a:p>
        </p:txBody>
      </p:sp>
      <p:sp>
        <p:nvSpPr>
          <p:cNvPr id="4" name="灯片编号占位符 3"/>
          <p:cNvSpPr>
            <a:spLocks noGrp="1"/>
          </p:cNvSpPr>
          <p:nvPr>
            <p:ph type="sldNum" sz="quarter" idx="4294967295"/>
          </p:nvPr>
        </p:nvSpPr>
        <p:spPr>
          <a:xfrm>
            <a:off x="8705850" y="6492875"/>
            <a:ext cx="438150" cy="365125"/>
          </a:xfrm>
          <a:prstGeom prst="rect">
            <a:avLst/>
          </a:prstGeom>
        </p:spPr>
        <p:txBody>
          <a:bodyPr/>
          <a:lstStyle/>
          <a:p>
            <a:fld id="{A56CA248-7BE1-4335-B3FB-1E6869F2EC71}" type="slidenum">
              <a:rPr lang="zh-CN" altLang="en-US" smtClean="0">
                <a:latin typeface="Candara" charset="0"/>
                <a:ea typeface="Candara" charset="0"/>
                <a:cs typeface="Candara" charset="0"/>
              </a:rPr>
              <a:pPr/>
              <a:t>57</a:t>
            </a:fld>
            <a:endParaRPr lang="zh-CN" altLang="en-US" dirty="0">
              <a:latin typeface="Candara" charset="0"/>
              <a:ea typeface="Candara" charset="0"/>
              <a:cs typeface="Candara" charset="0"/>
            </a:endParaRPr>
          </a:p>
        </p:txBody>
      </p:sp>
      <p:grpSp>
        <p:nvGrpSpPr>
          <p:cNvPr id="16" name="组合 15"/>
          <p:cNvGrpSpPr/>
          <p:nvPr/>
        </p:nvGrpSpPr>
        <p:grpSpPr>
          <a:xfrm>
            <a:off x="585318" y="3847206"/>
            <a:ext cx="8120532" cy="395237"/>
            <a:chOff x="682453" y="3735076"/>
            <a:chExt cx="10827376" cy="526981"/>
          </a:xfrm>
        </p:grpSpPr>
        <p:sp>
          <p:nvSpPr>
            <p:cNvPr id="20" name="矩形 19"/>
            <p:cNvSpPr/>
            <p:nvPr/>
          </p:nvSpPr>
          <p:spPr>
            <a:xfrm>
              <a:off x="682453" y="3735076"/>
              <a:ext cx="1498701" cy="451404"/>
            </a:xfrm>
            <a:prstGeom prst="rect">
              <a:avLst/>
            </a:prstGeom>
            <a:solidFill>
              <a:schemeClr val="accent1"/>
            </a:solidFill>
          </p:spPr>
          <p:txBody>
            <a:bodyPr wrap="none">
              <a:spAutoFit/>
            </a:bodyPr>
            <a:lstStyle/>
            <a:p>
              <a:r>
                <a:rPr lang="en-US" altLang="zh-CN" sz="2400" b="1" dirty="0" smtClean="0">
                  <a:solidFill>
                    <a:schemeClr val="bg1"/>
                  </a:solidFill>
                  <a:latin typeface="Candara" charset="0"/>
                  <a:ea typeface="Candara" charset="0"/>
                  <a:cs typeface="Candara" charset="0"/>
                </a:rPr>
                <a:t>Theorem 2</a:t>
              </a:r>
              <a:endParaRPr lang="zh-CN" altLang="en-US" sz="2400" b="1" dirty="0">
                <a:solidFill>
                  <a:schemeClr val="bg1"/>
                </a:solidFill>
                <a:latin typeface="Candara" charset="0"/>
                <a:ea typeface="Candara" charset="0"/>
                <a:cs typeface="Candara" charset="0"/>
              </a:endParaRPr>
            </a:p>
          </p:txBody>
        </p:sp>
        <p:cxnSp>
          <p:nvCxnSpPr>
            <p:cNvPr id="24" name="直接连接符 23"/>
            <p:cNvCxnSpPr/>
            <p:nvPr/>
          </p:nvCxnSpPr>
          <p:spPr>
            <a:xfrm>
              <a:off x="695325" y="4262057"/>
              <a:ext cx="1081450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585318" y="4247312"/>
            <a:ext cx="8101013" cy="1342483"/>
          </a:xfrm>
          <a:prstGeom prst="rect">
            <a:avLst/>
          </a:prstGeom>
        </p:spPr>
        <p:txBody>
          <a:bodyPr wrap="square">
            <a:spAutoFit/>
          </a:bodyPr>
          <a:lstStyle/>
          <a:p>
            <a:pPr marL="214313" indent="-214313" algn="just">
              <a:lnSpc>
                <a:spcPct val="114000"/>
              </a:lnSpc>
              <a:buFont typeface="Wingdings" panose="05000000000000000000" pitchFamily="2" charset="2"/>
              <a:buChar char="n"/>
            </a:pPr>
            <a:r>
              <a:rPr lang="en-US" altLang="zh-CN" sz="2400" baseline="0" dirty="0">
                <a:latin typeface="Candara" charset="0"/>
                <a:ea typeface="Candara" charset="0"/>
                <a:cs typeface="Candara" charset="0"/>
              </a:rPr>
              <a:t>By self and public audit, CertChain can </a:t>
            </a:r>
            <a:r>
              <a:rPr lang="en-US" altLang="zh-CN" sz="2400" baseline="0" dirty="0" smtClean="0">
                <a:latin typeface="Candara" charset="0"/>
                <a:ea typeface="Candara" charset="0"/>
                <a:cs typeface="Candara" charset="0"/>
              </a:rPr>
              <a:t>tolerate the </a:t>
            </a:r>
            <a:r>
              <a:rPr lang="en-US" altLang="zh-CN" sz="2400" baseline="0" dirty="0">
                <a:latin typeface="Candara" charset="0"/>
                <a:ea typeface="Candara" charset="0"/>
                <a:cs typeface="Candara" charset="0"/>
              </a:rPr>
              <a:t>failure of defense mechanisms implemented in CAs </a:t>
            </a:r>
            <a:r>
              <a:rPr lang="en-US" altLang="zh-CN" sz="2400" baseline="0" dirty="0" smtClean="0">
                <a:latin typeface="Candara" charset="0"/>
                <a:ea typeface="Candara" charset="0"/>
                <a:cs typeface="Candara" charset="0"/>
              </a:rPr>
              <a:t>or bookkeepers </a:t>
            </a:r>
            <a:r>
              <a:rPr lang="en-US" altLang="zh-CN" sz="2400" baseline="0" dirty="0">
                <a:latin typeface="Candara" charset="0"/>
                <a:ea typeface="Candara" charset="0"/>
                <a:cs typeface="Candara" charset="0"/>
              </a:rPr>
              <a:t>under the threat </a:t>
            </a:r>
            <a:r>
              <a:rPr lang="en-US" altLang="zh-CN" sz="2400" baseline="0" dirty="0" smtClean="0">
                <a:latin typeface="Candara" charset="0"/>
                <a:ea typeface="Candara" charset="0"/>
                <a:cs typeface="Candara" charset="0"/>
              </a:rPr>
              <a:t>model.</a:t>
            </a:r>
            <a:endParaRPr lang="zh-CN" altLang="en-US" sz="2400" baseline="0" dirty="0">
              <a:latin typeface="Candara" charset="0"/>
              <a:ea typeface="Candara" charset="0"/>
              <a:cs typeface="Candara" charset="0"/>
            </a:endParaRPr>
          </a:p>
        </p:txBody>
      </p:sp>
      <p:sp>
        <p:nvSpPr>
          <p:cNvPr id="26" name="矩形 25"/>
          <p:cNvSpPr/>
          <p:nvPr/>
        </p:nvSpPr>
        <p:spPr>
          <a:xfrm>
            <a:off x="3222933" y="3317735"/>
            <a:ext cx="2986716" cy="461665"/>
          </a:xfrm>
          <a:prstGeom prst="rect">
            <a:avLst/>
          </a:prstGeom>
          <a:solidFill>
            <a:schemeClr val="accent6">
              <a:lumMod val="75000"/>
            </a:schemeClr>
          </a:solidFill>
        </p:spPr>
        <p:txBody>
          <a:bodyPr wrap="none">
            <a:spAutoFit/>
          </a:bodyPr>
          <a:lstStyle/>
          <a:p>
            <a:pPr algn="ctr"/>
            <a:r>
              <a:rPr lang="en-US" altLang="zh-CN" sz="2400" b="1" baseline="0" dirty="0" smtClean="0">
                <a:solidFill>
                  <a:schemeClr val="bg1"/>
                </a:solidFill>
                <a:latin typeface="Candara" charset="0"/>
                <a:ea typeface="Candara" charset="0"/>
                <a:cs typeface="Candara" charset="0"/>
              </a:rPr>
              <a:t>High query efficiency</a:t>
            </a:r>
            <a:endParaRPr lang="en-US" altLang="zh-CN" sz="2400" b="1" baseline="0" dirty="0">
              <a:solidFill>
                <a:schemeClr val="bg1"/>
              </a:solidFill>
              <a:latin typeface="Candara" charset="0"/>
              <a:ea typeface="Candara" charset="0"/>
              <a:cs typeface="Candara" charset="0"/>
            </a:endParaRPr>
          </a:p>
        </p:txBody>
      </p:sp>
      <p:sp>
        <p:nvSpPr>
          <p:cNvPr id="32" name="矩形 31"/>
          <p:cNvSpPr/>
          <p:nvPr/>
        </p:nvSpPr>
        <p:spPr>
          <a:xfrm>
            <a:off x="1410430" y="5972867"/>
            <a:ext cx="6450788" cy="338554"/>
          </a:xfrm>
          <a:prstGeom prst="rect">
            <a:avLst/>
          </a:prstGeom>
          <a:solidFill>
            <a:schemeClr val="accent6">
              <a:lumMod val="75000"/>
            </a:schemeClr>
          </a:solidFill>
        </p:spPr>
        <p:txBody>
          <a:bodyPr wrap="square">
            <a:spAutoFit/>
          </a:bodyPr>
          <a:lstStyle/>
          <a:p>
            <a:pPr algn="ctr"/>
            <a:r>
              <a:rPr lang="en-US" altLang="zh-CN" sz="2400" b="1" dirty="0" smtClean="0">
                <a:solidFill>
                  <a:schemeClr val="bg1"/>
                </a:solidFill>
                <a:latin typeface="Candara" charset="0"/>
                <a:ea typeface="Candara" charset="0"/>
                <a:cs typeface="Candara" charset="0"/>
              </a:rPr>
              <a:t>Intrusion tolerance</a:t>
            </a:r>
            <a:endParaRPr lang="en-US" altLang="zh-CN" sz="2400" b="1" dirty="0">
              <a:solidFill>
                <a:schemeClr val="bg1"/>
              </a:solidFill>
              <a:latin typeface="Candara" charset="0"/>
              <a:ea typeface="Candara" charset="0"/>
              <a:cs typeface="Candara" charset="0"/>
            </a:endParaRPr>
          </a:p>
        </p:txBody>
      </p:sp>
    </p:spTree>
    <p:extLst>
      <p:ext uri="{BB962C8B-B14F-4D97-AF65-F5344CB8AC3E}">
        <p14:creationId xmlns:p14="http://schemas.microsoft.com/office/powerpoint/2010/main" val="157112020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277700" y="541341"/>
            <a:ext cx="6729413" cy="707886"/>
          </a:xfrm>
          <a:prstGeom prst="rect">
            <a:avLst/>
          </a:prstGeom>
          <a:noFill/>
        </p:spPr>
        <p:txBody>
          <a:bodyPr wrap="square" rtlCol="0">
            <a:spAutoFit/>
          </a:bodyPr>
          <a:lstStyle/>
          <a:p>
            <a:r>
              <a:rPr lang="en-US" altLang="zh-CN" sz="4000" baseline="0" dirty="0" smtClean="0">
                <a:solidFill>
                  <a:schemeClr val="tx1">
                    <a:lumMod val="85000"/>
                    <a:lumOff val="15000"/>
                  </a:schemeClr>
                </a:solidFill>
                <a:latin typeface="Candara" charset="0"/>
                <a:ea typeface="Candara" charset="0"/>
                <a:cs typeface="Candara" charset="0"/>
              </a:rPr>
              <a:t>Implementation</a:t>
            </a:r>
            <a:endParaRPr lang="en-US" altLang="zh-CN" sz="4000" baseline="0" dirty="0">
              <a:solidFill>
                <a:schemeClr val="tx1">
                  <a:lumMod val="85000"/>
                  <a:lumOff val="15000"/>
                </a:schemeClr>
              </a:solidFill>
              <a:latin typeface="Candara" charset="0"/>
              <a:ea typeface="Candara" charset="0"/>
              <a:cs typeface="Candara" charset="0"/>
            </a:endParaRPr>
          </a:p>
        </p:txBody>
      </p:sp>
      <p:sp>
        <p:nvSpPr>
          <p:cNvPr id="28" name="文本框 27"/>
          <p:cNvSpPr txBox="1"/>
          <p:nvPr/>
        </p:nvSpPr>
        <p:spPr>
          <a:xfrm>
            <a:off x="0" y="2172"/>
            <a:ext cx="7020560" cy="461665"/>
          </a:xfrm>
          <a:prstGeom prst="rect">
            <a:avLst/>
          </a:prstGeom>
          <a:noFill/>
        </p:spPr>
        <p:txBody>
          <a:bodyPr wrap="square" rtlCol="0">
            <a:spAutoFit/>
          </a:bodyPr>
          <a:lstStyle/>
          <a:p>
            <a:pPr algn="r"/>
            <a:r>
              <a:rPr lang="en-US" altLang="zh-CN" sz="2400" dirty="0" smtClean="0">
                <a:solidFill>
                  <a:schemeClr val="bg1"/>
                </a:solidFill>
              </a:rPr>
              <a:t>IV. Security </a:t>
            </a:r>
            <a:r>
              <a:rPr lang="en-US" altLang="zh-CN" sz="2400" dirty="0">
                <a:solidFill>
                  <a:schemeClr val="bg1"/>
                </a:solidFill>
              </a:rPr>
              <a:t>Analysis &amp; </a:t>
            </a:r>
            <a:r>
              <a:rPr lang="en-US" altLang="zh-CN" sz="2400" dirty="0" smtClean="0">
                <a:solidFill>
                  <a:schemeClr val="bg1"/>
                </a:solidFill>
              </a:rPr>
              <a:t>Experiment</a:t>
            </a:r>
            <a:endParaRPr lang="zh-CN" altLang="en-US" sz="2400" dirty="0">
              <a:solidFill>
                <a:schemeClr val="bg1"/>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799548001"/>
              </p:ext>
            </p:extLst>
          </p:nvPr>
        </p:nvGraphicFramePr>
        <p:xfrm>
          <a:off x="829849" y="1500781"/>
          <a:ext cx="7403060" cy="4087215"/>
        </p:xfrm>
        <a:graphic>
          <a:graphicData uri="http://schemas.openxmlformats.org/drawingml/2006/table">
            <a:tbl>
              <a:tblPr firstRow="1" bandRow="1">
                <a:tableStyleId>{69012ECD-51FC-41F1-AA8D-1B2483CD663E}</a:tableStyleId>
              </a:tblPr>
              <a:tblGrid>
                <a:gridCol w="2571756"/>
                <a:gridCol w="4831304"/>
              </a:tblGrid>
              <a:tr h="454135">
                <a:tc>
                  <a:txBody>
                    <a:bodyPr/>
                    <a:lstStyle/>
                    <a:p>
                      <a:r>
                        <a:rPr lang="en-US" altLang="zh-CN" sz="2000" dirty="0" smtClean="0"/>
                        <a:t>PROGRAM &amp; ENTITY</a:t>
                      </a:r>
                      <a:endParaRPr lang="zh-CN" altLang="en-US" sz="20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75000"/>
                        <a:lumOff val="25000"/>
                      </a:schemeClr>
                    </a:solidFill>
                  </a:tcPr>
                </a:tc>
                <a:tc>
                  <a:txBody>
                    <a:bodyPr/>
                    <a:lstStyle/>
                    <a:p>
                      <a:pPr algn="ctr"/>
                      <a:r>
                        <a:rPr lang="en-US" altLang="zh-CN" sz="2000" dirty="0" smtClean="0"/>
                        <a:t>IMPLEMENTATION</a:t>
                      </a:r>
                      <a:endParaRPr lang="zh-CN" altLang="en-US" sz="20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tx1">
                        <a:lumMod val="75000"/>
                        <a:lumOff val="25000"/>
                      </a:schemeClr>
                    </a:solidFill>
                  </a:tcPr>
                </a:tc>
              </a:tr>
              <a:tr h="454135">
                <a:tc>
                  <a:txBody>
                    <a:bodyPr/>
                    <a:lstStyle/>
                    <a:p>
                      <a:r>
                        <a:rPr lang="en-US" altLang="zh-CN" sz="2000" dirty="0" smtClean="0"/>
                        <a:t>Program language</a:t>
                      </a:r>
                      <a:r>
                        <a:rPr lang="en-US" altLang="zh-CN" sz="2000" baseline="0" dirty="0" smtClean="0"/>
                        <a:t> </a:t>
                      </a:r>
                      <a:endParaRPr lang="zh-CN" altLang="en-US" sz="20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r>
                        <a:rPr lang="en-US" altLang="zh-CN" sz="1800" b="0" i="0" u="none" strike="noStrike" kern="1200" baseline="0" dirty="0" err="1" smtClean="0">
                          <a:solidFill>
                            <a:schemeClr val="tx1"/>
                          </a:solidFill>
                          <a:latin typeface="+mn-lt"/>
                          <a:ea typeface="+mn-ea"/>
                          <a:cs typeface="+mn-cs"/>
                        </a:rPr>
                        <a:t>Javascript</a:t>
                      </a:r>
                      <a:r>
                        <a:rPr lang="en-US" altLang="zh-CN" sz="1800" b="0" i="0" u="none" strike="noStrike" kern="1200" baseline="0" dirty="0" smtClean="0">
                          <a:solidFill>
                            <a:schemeClr val="tx1"/>
                          </a:solidFill>
                          <a:latin typeface="+mn-lt"/>
                          <a:ea typeface="+mn-ea"/>
                          <a:cs typeface="+mn-cs"/>
                        </a:rPr>
                        <a:t>(node.js), HTML, CSS, and PHP</a:t>
                      </a:r>
                      <a:endParaRPr lang="zh-CN" altLang="en-US" sz="20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r>
              <a:tr h="454135">
                <a:tc>
                  <a:txBody>
                    <a:bodyPr/>
                    <a:lstStyle/>
                    <a:p>
                      <a:r>
                        <a:rPr lang="en-US" altLang="zh-CN" sz="2000" dirty="0" smtClean="0"/>
                        <a:t>RSA-2048</a:t>
                      </a:r>
                      <a:endParaRPr lang="zh-CN" altLang="en-US" sz="20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r>
                        <a:rPr lang="en-US" altLang="zh-CN" sz="2000" dirty="0" smtClean="0"/>
                        <a:t>OpenSSL (Version 1.0.1p)</a:t>
                      </a:r>
                      <a:endParaRPr lang="zh-CN" altLang="en-US" sz="20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r>
              <a:tr h="454135">
                <a:tc>
                  <a:txBody>
                    <a:bodyPr/>
                    <a:lstStyle/>
                    <a:p>
                      <a:r>
                        <a:rPr lang="en-US" altLang="zh-CN" sz="2000" dirty="0" smtClean="0"/>
                        <a:t>Domain </a:t>
                      </a:r>
                      <a:endParaRPr lang="zh-CN" altLang="en-US" sz="20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r>
                        <a:rPr lang="en-US" altLang="zh-CN" sz="2000" dirty="0" smtClean="0"/>
                        <a:t>Apache HTTP</a:t>
                      </a:r>
                      <a:r>
                        <a:rPr lang="en-US" altLang="zh-CN" sz="2000" baseline="0" dirty="0" smtClean="0"/>
                        <a:t> sever(V.2.4.7)</a:t>
                      </a:r>
                      <a:endParaRPr lang="zh-CN" altLang="en-US" sz="20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r>
              <a:tr h="454135">
                <a:tc>
                  <a:txBody>
                    <a:bodyPr/>
                    <a:lstStyle/>
                    <a:p>
                      <a:r>
                        <a:rPr lang="en-US" altLang="zh-CN" sz="2000" dirty="0" smtClean="0"/>
                        <a:t>CA </a:t>
                      </a:r>
                      <a:endParaRPr lang="zh-CN" altLang="en-US" sz="20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r>
                        <a:rPr lang="en-US" altLang="zh-CN" sz="2000" dirty="0" smtClean="0"/>
                        <a:t>OpenSSL</a:t>
                      </a:r>
                      <a:endParaRPr lang="zh-CN" altLang="en-US" sz="20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r>
              <a:tr h="454135">
                <a:tc>
                  <a:txBody>
                    <a:bodyPr/>
                    <a:lstStyle/>
                    <a:p>
                      <a:r>
                        <a:rPr lang="en-US" altLang="zh-CN" sz="2000" dirty="0" smtClean="0"/>
                        <a:t>bookkeeper</a:t>
                      </a:r>
                      <a:endParaRPr lang="zh-CN" altLang="en-US" sz="20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r>
                        <a:rPr lang="en-US" altLang="zh-CN" sz="2000" dirty="0" err="1" smtClean="0"/>
                        <a:t>Ethereum</a:t>
                      </a:r>
                      <a:endParaRPr lang="zh-CN" altLang="en-US" sz="20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r>
              <a:tr h="454135">
                <a:tc>
                  <a:txBody>
                    <a:bodyPr/>
                    <a:lstStyle/>
                    <a:p>
                      <a:r>
                        <a:rPr lang="en-US" altLang="zh-CN" sz="2000" dirty="0" smtClean="0"/>
                        <a:t>Client</a:t>
                      </a:r>
                      <a:endParaRPr lang="zh-CN" altLang="en-US" sz="20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r>
                        <a:rPr lang="en-US" altLang="zh-CN" sz="2000" dirty="0" smtClean="0"/>
                        <a:t>Chromium web browser</a:t>
                      </a:r>
                      <a:endParaRPr lang="zh-CN" altLang="en-US" sz="20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r>
              <a:tr h="454135">
                <a:tc>
                  <a:txBody>
                    <a:bodyPr/>
                    <a:lstStyle/>
                    <a:p>
                      <a:r>
                        <a:rPr lang="en-US" altLang="zh-CN" sz="2000" dirty="0" smtClean="0"/>
                        <a:t>10 PCs</a:t>
                      </a:r>
                      <a:endParaRPr lang="zh-CN" altLang="en-US" sz="20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Intel</a:t>
                      </a:r>
                      <a:r>
                        <a:rPr lang="en-US" altLang="zh-CN" sz="2000" baseline="0" dirty="0" smtClean="0"/>
                        <a:t> E4300 (2.6GHz) ,  4G, </a:t>
                      </a:r>
                      <a:r>
                        <a:rPr lang="en-US" altLang="zh-CN" sz="2000" dirty="0" smtClean="0"/>
                        <a:t>Ubuntu 14.04 </a:t>
                      </a:r>
                      <a:endParaRPr lang="zh-CN" altLang="en-US" sz="20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r>
              <a:tr h="454135">
                <a:tc>
                  <a:txBody>
                    <a:bodyPr/>
                    <a:lstStyle/>
                    <a:p>
                      <a:r>
                        <a:rPr lang="en-US" altLang="zh-CN" sz="2000" dirty="0" smtClean="0"/>
                        <a:t>10</a:t>
                      </a:r>
                      <a:r>
                        <a:rPr lang="en-US" altLang="zh-CN" sz="2000" baseline="0" dirty="0" smtClean="0"/>
                        <a:t> bookkeepers</a:t>
                      </a:r>
                      <a:endParaRPr lang="zh-CN" altLang="en-US" sz="20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r>
                        <a:rPr lang="en-US" altLang="zh-CN" sz="2000" dirty="0" smtClean="0"/>
                        <a:t>Inter</a:t>
                      </a:r>
                      <a:r>
                        <a:rPr lang="en-US" altLang="zh-CN" sz="2000" baseline="0" dirty="0" smtClean="0"/>
                        <a:t> Xeon E5-2682, 4GB, win server 2012</a:t>
                      </a:r>
                      <a:endParaRPr lang="zh-CN" altLang="en-US" sz="2000" dirty="0"/>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r>
            </a:tbl>
          </a:graphicData>
        </a:graphic>
      </p:graphicFrame>
      <p:sp>
        <p:nvSpPr>
          <p:cNvPr id="5" name="灯片编号占位符 4"/>
          <p:cNvSpPr>
            <a:spLocks noGrp="1"/>
          </p:cNvSpPr>
          <p:nvPr>
            <p:ph type="sldNum" sz="quarter" idx="4294967295"/>
          </p:nvPr>
        </p:nvSpPr>
        <p:spPr>
          <a:xfrm>
            <a:off x="8705850" y="6492875"/>
            <a:ext cx="438150" cy="365125"/>
          </a:xfrm>
          <a:prstGeom prst="rect">
            <a:avLst/>
          </a:prstGeom>
        </p:spPr>
        <p:txBody>
          <a:bodyPr/>
          <a:lstStyle/>
          <a:p>
            <a:fld id="{A56CA248-7BE1-4335-B3FB-1E6869F2EC71}" type="slidenum">
              <a:rPr lang="zh-CN" altLang="en-US" smtClean="0"/>
              <a:pPr/>
              <a:t>58</a:t>
            </a:fld>
            <a:endParaRPr lang="zh-CN" altLang="en-US" dirty="0"/>
          </a:p>
        </p:txBody>
      </p:sp>
      <p:sp>
        <p:nvSpPr>
          <p:cNvPr id="3" name="文本框 2"/>
          <p:cNvSpPr txBox="1"/>
          <p:nvPr/>
        </p:nvSpPr>
        <p:spPr>
          <a:xfrm>
            <a:off x="829849" y="5692394"/>
            <a:ext cx="7403060" cy="830997"/>
          </a:xfrm>
          <a:prstGeom prst="rect">
            <a:avLst/>
          </a:prstGeom>
          <a:noFill/>
        </p:spPr>
        <p:txBody>
          <a:bodyPr wrap="square" rtlCol="0">
            <a:spAutoFit/>
          </a:bodyPr>
          <a:lstStyle/>
          <a:p>
            <a:pPr defTabSz="927100">
              <a:tabLst>
                <a:tab pos="1879600" algn="l"/>
                <a:tab pos="4305300" algn="l"/>
              </a:tabLst>
            </a:pPr>
            <a:r>
              <a:rPr lang="en-US" altLang="zh-CN" b="0" baseline="0" dirty="0" smtClean="0">
                <a:latin typeface="Candara" charset="0"/>
                <a:ea typeface="Candara" charset="0"/>
                <a:cs typeface="Candara" charset="0"/>
              </a:rPr>
              <a:t>Block size</a:t>
            </a:r>
            <a:r>
              <a:rPr lang="en-US" altLang="zh-CN" baseline="0" dirty="0">
                <a:latin typeface="Candara" charset="0"/>
                <a:ea typeface="Candara" charset="0"/>
                <a:cs typeface="Candara" charset="0"/>
              </a:rPr>
              <a:t>:</a:t>
            </a:r>
            <a:r>
              <a:rPr lang="en-US" altLang="zh-CN" b="0" baseline="0" dirty="0" smtClean="0">
                <a:latin typeface="Candara" charset="0"/>
                <a:ea typeface="Candara" charset="0"/>
                <a:cs typeface="Candara" charset="0"/>
              </a:rPr>
              <a:t> 2MB	</a:t>
            </a:r>
            <a:r>
              <a:rPr lang="en-US" altLang="zh-CN" baseline="0" dirty="0" smtClean="0">
                <a:latin typeface="Candara" charset="0"/>
                <a:ea typeface="Candara" charset="0"/>
                <a:cs typeface="Candara" charset="0"/>
              </a:rPr>
              <a:t>block interval:6.7s</a:t>
            </a:r>
          </a:p>
          <a:p>
            <a:pPr defTabSz="927100">
              <a:tabLst>
                <a:tab pos="1879600" algn="l"/>
                <a:tab pos="4305300" algn="l"/>
              </a:tabLst>
            </a:pPr>
            <a:r>
              <a:rPr lang="en-US" altLang="zh-CN" b="0" baseline="0" dirty="0" smtClean="0">
                <a:latin typeface="Candara" charset="0"/>
                <a:ea typeface="Candara" charset="0"/>
                <a:cs typeface="Candara" charset="0"/>
              </a:rPr>
              <a:t>Empty block size: 2.6KB   </a:t>
            </a:r>
            <a:r>
              <a:rPr lang="en-US" altLang="zh-CN" b="0" baseline="0" dirty="0" err="1" smtClean="0">
                <a:latin typeface="Candara" charset="0"/>
                <a:ea typeface="Candara" charset="0"/>
                <a:cs typeface="Candara" charset="0"/>
              </a:rPr>
              <a:t>CertOper</a:t>
            </a:r>
            <a:r>
              <a:rPr lang="en-US" altLang="zh-CN" b="0" baseline="0" dirty="0" smtClean="0">
                <a:latin typeface="Candara" charset="0"/>
                <a:ea typeface="Candara" charset="0"/>
                <a:cs typeface="Candara" charset="0"/>
              </a:rPr>
              <a:t> size:1.8KB</a:t>
            </a:r>
            <a:endParaRPr lang="zh-CN" altLang="en-US" b="0" baseline="0" dirty="0" smtClean="0">
              <a:latin typeface="Candara" charset="0"/>
              <a:ea typeface="Candara" charset="0"/>
              <a:cs typeface="Candara" charset="0"/>
            </a:endParaRPr>
          </a:p>
        </p:txBody>
      </p:sp>
    </p:spTree>
    <p:extLst>
      <p:ext uri="{BB962C8B-B14F-4D97-AF65-F5344CB8AC3E}">
        <p14:creationId xmlns:p14="http://schemas.microsoft.com/office/powerpoint/2010/main" val="5624043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0" y="2172"/>
            <a:ext cx="7020560" cy="461665"/>
          </a:xfrm>
          <a:prstGeom prst="rect">
            <a:avLst/>
          </a:prstGeom>
          <a:noFill/>
        </p:spPr>
        <p:txBody>
          <a:bodyPr wrap="square" rtlCol="0">
            <a:spAutoFit/>
          </a:bodyPr>
          <a:lstStyle/>
          <a:p>
            <a:pPr algn="r"/>
            <a:r>
              <a:rPr lang="en-US" altLang="zh-CN" sz="2400" dirty="0" smtClean="0">
                <a:solidFill>
                  <a:schemeClr val="bg1"/>
                </a:solidFill>
              </a:rPr>
              <a:t>IV. Security </a:t>
            </a:r>
            <a:r>
              <a:rPr lang="en-US" altLang="zh-CN" sz="2400" dirty="0">
                <a:solidFill>
                  <a:schemeClr val="bg1"/>
                </a:solidFill>
              </a:rPr>
              <a:t>Analysis &amp; </a:t>
            </a:r>
            <a:r>
              <a:rPr lang="en-US" altLang="zh-CN" sz="2400" dirty="0" smtClean="0">
                <a:solidFill>
                  <a:schemeClr val="bg1"/>
                </a:solidFill>
              </a:rPr>
              <a:t>Experiment</a:t>
            </a:r>
            <a:endParaRPr lang="zh-CN" altLang="en-US" sz="2400" dirty="0">
              <a:solidFill>
                <a:schemeClr val="bg1"/>
              </a:solidFill>
            </a:endParaRPr>
          </a:p>
        </p:txBody>
      </p:sp>
      <p:sp>
        <p:nvSpPr>
          <p:cNvPr id="8" name="灯片编号占位符 7"/>
          <p:cNvSpPr>
            <a:spLocks noGrp="1"/>
          </p:cNvSpPr>
          <p:nvPr>
            <p:ph type="sldNum" sz="quarter" idx="4294967295"/>
          </p:nvPr>
        </p:nvSpPr>
        <p:spPr>
          <a:xfrm>
            <a:off x="8705850" y="6492875"/>
            <a:ext cx="438150" cy="365125"/>
          </a:xfrm>
          <a:prstGeom prst="rect">
            <a:avLst/>
          </a:prstGeom>
        </p:spPr>
        <p:txBody>
          <a:bodyPr/>
          <a:lstStyle/>
          <a:p>
            <a:fld id="{A56CA248-7BE1-4335-B3FB-1E6869F2EC71}" type="slidenum">
              <a:rPr lang="zh-CN" altLang="en-US" smtClean="0"/>
              <a:pPr/>
              <a:t>59</a:t>
            </a:fld>
            <a:endParaRPr lang="zh-CN" altLang="en-US" dirty="0"/>
          </a:p>
        </p:txBody>
      </p:sp>
      <p:pic>
        <p:nvPicPr>
          <p:cNvPr id="6" name="图片 5"/>
          <p:cNvPicPr>
            <a:picLocks noChangeAspect="1"/>
          </p:cNvPicPr>
          <p:nvPr/>
        </p:nvPicPr>
        <p:blipFill>
          <a:blip r:embed="rId3"/>
          <a:stretch>
            <a:fillRect/>
          </a:stretch>
        </p:blipFill>
        <p:spPr>
          <a:xfrm>
            <a:off x="2899908" y="1247207"/>
            <a:ext cx="6025017" cy="2393324"/>
          </a:xfrm>
          <a:prstGeom prst="rect">
            <a:avLst/>
          </a:prstGeom>
        </p:spPr>
      </p:pic>
      <p:pic>
        <p:nvPicPr>
          <p:cNvPr id="7" name="图片 6"/>
          <p:cNvPicPr>
            <a:picLocks noChangeAspect="1"/>
          </p:cNvPicPr>
          <p:nvPr/>
        </p:nvPicPr>
        <p:blipFill>
          <a:blip r:embed="rId4"/>
          <a:stretch>
            <a:fillRect/>
          </a:stretch>
        </p:blipFill>
        <p:spPr>
          <a:xfrm>
            <a:off x="213360" y="4152185"/>
            <a:ext cx="6807200" cy="2275335"/>
          </a:xfrm>
          <a:prstGeom prst="rect">
            <a:avLst/>
          </a:prstGeom>
        </p:spPr>
      </p:pic>
      <p:sp>
        <p:nvSpPr>
          <p:cNvPr id="2" name="矩形 1"/>
          <p:cNvSpPr/>
          <p:nvPr/>
        </p:nvSpPr>
        <p:spPr>
          <a:xfrm>
            <a:off x="0" y="1515963"/>
            <a:ext cx="3709730" cy="830997"/>
          </a:xfrm>
          <a:prstGeom prst="rect">
            <a:avLst/>
          </a:prstGeom>
        </p:spPr>
        <p:txBody>
          <a:bodyPr wrap="square">
            <a:spAutoFit/>
          </a:bodyPr>
          <a:lstStyle/>
          <a:p>
            <a:r>
              <a:rPr lang="en-US" altLang="zh-CN" baseline="0" dirty="0" smtClean="0">
                <a:latin typeface="Candara" charset="0"/>
                <a:ea typeface="Candara" charset="0"/>
                <a:cs typeface="Candara" charset="0"/>
              </a:rPr>
              <a:t>The processes </a:t>
            </a:r>
            <a:r>
              <a:rPr lang="en-US" altLang="zh-CN" baseline="0" dirty="0">
                <a:latin typeface="Candara" charset="0"/>
                <a:ea typeface="Candara" charset="0"/>
                <a:cs typeface="Candara" charset="0"/>
              </a:rPr>
              <a:t>of certificate operation</a:t>
            </a:r>
            <a:endParaRPr lang="zh-CN" altLang="en-US" baseline="0" dirty="0">
              <a:latin typeface="Candara" charset="0"/>
              <a:ea typeface="Candara" charset="0"/>
              <a:cs typeface="Candara" charset="0"/>
            </a:endParaRPr>
          </a:p>
        </p:txBody>
      </p:sp>
      <p:sp>
        <p:nvSpPr>
          <p:cNvPr id="3" name="矩形 2"/>
          <p:cNvSpPr/>
          <p:nvPr/>
        </p:nvSpPr>
        <p:spPr>
          <a:xfrm>
            <a:off x="200626" y="3796434"/>
            <a:ext cx="6619308" cy="461665"/>
          </a:xfrm>
          <a:prstGeom prst="rect">
            <a:avLst/>
          </a:prstGeom>
        </p:spPr>
        <p:txBody>
          <a:bodyPr wrap="square">
            <a:spAutoFit/>
          </a:bodyPr>
          <a:lstStyle/>
          <a:p>
            <a:r>
              <a:rPr lang="en-US" altLang="zh-CN" baseline="0" dirty="0">
                <a:latin typeface="Candara" charset="0"/>
                <a:ea typeface="Candara" charset="0"/>
                <a:cs typeface="Candara" charset="0"/>
              </a:rPr>
              <a:t>the </a:t>
            </a:r>
            <a:r>
              <a:rPr lang="en-US" altLang="zh-CN" baseline="0" dirty="0" smtClean="0">
                <a:latin typeface="Candara" charset="0"/>
                <a:ea typeface="Candara" charset="0"/>
                <a:cs typeface="Candara" charset="0"/>
              </a:rPr>
              <a:t>processing </a:t>
            </a:r>
            <a:r>
              <a:rPr lang="en-US" altLang="zh-CN" baseline="0" dirty="0">
                <a:latin typeface="Candara" charset="0"/>
                <a:ea typeface="Candara" charset="0"/>
                <a:cs typeface="Candara" charset="0"/>
              </a:rPr>
              <a:t>time of certificate validation</a:t>
            </a:r>
            <a:endParaRPr lang="zh-CN" altLang="en-US" baseline="0" dirty="0">
              <a:latin typeface="Candara" charset="0"/>
              <a:ea typeface="Candara" charset="0"/>
              <a:cs typeface="Candara" charset="0"/>
            </a:endParaRPr>
          </a:p>
        </p:txBody>
      </p:sp>
      <p:sp>
        <p:nvSpPr>
          <p:cNvPr id="12" name="文本框 17"/>
          <p:cNvSpPr txBox="1"/>
          <p:nvPr/>
        </p:nvSpPr>
        <p:spPr>
          <a:xfrm>
            <a:off x="152400" y="530964"/>
            <a:ext cx="7113238" cy="707886"/>
          </a:xfrm>
          <a:prstGeom prst="rect">
            <a:avLst/>
          </a:prstGeom>
          <a:noFill/>
        </p:spPr>
        <p:txBody>
          <a:bodyPr wrap="square" rtlCol="0">
            <a:spAutoFit/>
          </a:bodyPr>
          <a:lstStyle/>
          <a:p>
            <a:r>
              <a:rPr lang="en-US" altLang="zh-CN" sz="4000" baseline="0" dirty="0" smtClean="0">
                <a:solidFill>
                  <a:schemeClr val="tx1">
                    <a:lumMod val="85000"/>
                    <a:lumOff val="15000"/>
                  </a:schemeClr>
                </a:solidFill>
                <a:latin typeface="微软雅黑" panose="020B0503020204020204" pitchFamily="34" charset="-122"/>
                <a:ea typeface="微软雅黑" panose="020B0503020204020204" pitchFamily="34" charset="-122"/>
              </a:rPr>
              <a:t>Performance evaluation </a:t>
            </a:r>
            <a:endParaRPr lang="en-US" altLang="zh-CN" sz="4000" baseline="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5682383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6</a:t>
            </a:fld>
            <a:endParaRPr lang="en-US" altLang="zh-CN"/>
          </a:p>
        </p:txBody>
      </p:sp>
      <p:sp>
        <p:nvSpPr>
          <p:cNvPr id="7" name="Title 1"/>
          <p:cNvSpPr>
            <a:spLocks noGrp="1"/>
          </p:cNvSpPr>
          <p:nvPr>
            <p:ph type="title"/>
          </p:nvPr>
        </p:nvSpPr>
        <p:spPr>
          <a:xfrm>
            <a:off x="609600" y="304800"/>
            <a:ext cx="8001000" cy="1143000"/>
          </a:xfrm>
        </p:spPr>
        <p:txBody>
          <a:bodyPr/>
          <a:lstStyle/>
          <a:p>
            <a:r>
              <a:rPr lang="en-US" dirty="0" smtClean="0"/>
              <a:t>Background</a:t>
            </a:r>
            <a:endParaRPr lang="en-US" dirty="0"/>
          </a:p>
        </p:txBody>
      </p:sp>
      <p:sp>
        <p:nvSpPr>
          <p:cNvPr id="8" name="Content Placeholder 2"/>
          <p:cNvSpPr>
            <a:spLocks noGrp="1"/>
          </p:cNvSpPr>
          <p:nvPr>
            <p:ph idx="1"/>
          </p:nvPr>
        </p:nvSpPr>
        <p:spPr>
          <a:xfrm>
            <a:off x="592394" y="1450258"/>
            <a:ext cx="8001000" cy="4114800"/>
          </a:xfrm>
        </p:spPr>
        <p:txBody>
          <a:bodyPr/>
          <a:lstStyle/>
          <a:p>
            <a:r>
              <a:rPr lang="en-US" dirty="0" smtClean="0"/>
              <a:t>Problem</a:t>
            </a:r>
          </a:p>
          <a:p>
            <a:pPr lvl="1"/>
            <a:r>
              <a:rPr lang="en-US" dirty="0" smtClean="0">
                <a:solidFill>
                  <a:srgbClr val="FF3300"/>
                </a:solidFill>
              </a:rPr>
              <a:t>Single point of failure</a:t>
            </a:r>
          </a:p>
          <a:p>
            <a:pPr marL="342900" lvl="1" indent="-342900">
              <a:buClr>
                <a:schemeClr val="hlink"/>
              </a:buClr>
              <a:buSzPct val="110000"/>
              <a:buBlip>
                <a:blip r:embed="rId3"/>
              </a:buBlip>
            </a:pPr>
            <a:r>
              <a:rPr lang="en-US" sz="3000" dirty="0"/>
              <a:t>What if </a:t>
            </a:r>
            <a:r>
              <a:rPr lang="en-US" sz="3000" dirty="0" smtClean="0"/>
              <a:t>the system is decentralized and there </a:t>
            </a:r>
            <a:r>
              <a:rPr lang="en-US" sz="3000" dirty="0"/>
              <a:t>is no trusted third </a:t>
            </a:r>
            <a:r>
              <a:rPr lang="en-US" sz="3000" dirty="0" smtClean="0"/>
              <a:t>party?</a:t>
            </a:r>
          </a:p>
          <a:p>
            <a:pPr lvl="1"/>
            <a:r>
              <a:rPr lang="en-US" dirty="0">
                <a:solidFill>
                  <a:schemeClr val="tx1"/>
                </a:solidFill>
              </a:rPr>
              <a:t>We need a distributed </a:t>
            </a:r>
            <a:r>
              <a:rPr lang="en-US" dirty="0" smtClean="0">
                <a:solidFill>
                  <a:schemeClr val="tx1"/>
                </a:solidFill>
              </a:rPr>
              <a:t>ledger</a:t>
            </a:r>
          </a:p>
          <a:p>
            <a:pPr marL="457200" lvl="1" indent="0">
              <a:buNone/>
            </a:pPr>
            <a:r>
              <a:rPr lang="en-US" sz="3200" dirty="0">
                <a:solidFill>
                  <a:schemeClr val="tx1"/>
                </a:solidFill>
              </a:rPr>
              <a:t> </a:t>
            </a:r>
            <a:r>
              <a:rPr lang="en-US" sz="3200" dirty="0" smtClean="0">
                <a:solidFill>
                  <a:schemeClr val="tx1"/>
                </a:solidFill>
              </a:rPr>
              <a:t>               </a:t>
            </a:r>
            <a:r>
              <a:rPr lang="en-US" sz="3200" b="1" dirty="0" smtClean="0">
                <a:solidFill>
                  <a:schemeClr val="tx1"/>
                </a:solidFill>
              </a:rPr>
              <a:t>(blockchain)</a:t>
            </a:r>
            <a:endParaRPr lang="en-US" sz="3200" b="1" dirty="0">
              <a:solidFill>
                <a:schemeClr val="tx1"/>
              </a:solidFill>
            </a:endParaRPr>
          </a:p>
          <a:p>
            <a:pPr marL="742950" lvl="2" indent="-342900">
              <a:buSzPct val="110000"/>
              <a:buBlip>
                <a:blip r:embed="rId3"/>
              </a:buBlip>
            </a:pPr>
            <a:endParaRPr lang="en-US" sz="2800" dirty="0">
              <a:solidFill>
                <a:srgbClr val="FF3300"/>
              </a:solidFill>
            </a:endParaRPr>
          </a:p>
          <a:p>
            <a:pPr lvl="1"/>
            <a:endParaRPr lang="en-US" dirty="0"/>
          </a:p>
          <a:p>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6136165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152400" y="530964"/>
            <a:ext cx="7113238" cy="707886"/>
          </a:xfrm>
          <a:prstGeom prst="rect">
            <a:avLst/>
          </a:prstGeom>
          <a:noFill/>
        </p:spPr>
        <p:txBody>
          <a:bodyPr wrap="square" rtlCol="0">
            <a:spAutoFit/>
          </a:bodyPr>
          <a:lstStyle/>
          <a:p>
            <a:r>
              <a:rPr lang="en-US" altLang="zh-CN" sz="4000" baseline="0" dirty="0" smtClean="0">
                <a:solidFill>
                  <a:schemeClr val="tx1">
                    <a:lumMod val="85000"/>
                    <a:lumOff val="15000"/>
                  </a:schemeClr>
                </a:solidFill>
                <a:latin typeface="微软雅黑" panose="020B0503020204020204" pitchFamily="34" charset="-122"/>
                <a:ea typeface="微软雅黑" panose="020B0503020204020204" pitchFamily="34" charset="-122"/>
              </a:rPr>
              <a:t>Performance evaluation </a:t>
            </a:r>
            <a:endParaRPr lang="en-US" altLang="zh-CN" sz="4000" baseline="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0" y="2172"/>
            <a:ext cx="7020560" cy="461665"/>
          </a:xfrm>
          <a:prstGeom prst="rect">
            <a:avLst/>
          </a:prstGeom>
          <a:noFill/>
        </p:spPr>
        <p:txBody>
          <a:bodyPr wrap="square" rtlCol="0">
            <a:spAutoFit/>
          </a:bodyPr>
          <a:lstStyle/>
          <a:p>
            <a:pPr algn="r"/>
            <a:r>
              <a:rPr lang="en-US" altLang="zh-CN" sz="2400" dirty="0" smtClean="0">
                <a:solidFill>
                  <a:schemeClr val="bg1"/>
                </a:solidFill>
              </a:rPr>
              <a:t>IV. Security </a:t>
            </a:r>
            <a:r>
              <a:rPr lang="en-US" altLang="zh-CN" sz="2400" dirty="0">
                <a:solidFill>
                  <a:schemeClr val="bg1"/>
                </a:solidFill>
              </a:rPr>
              <a:t>Analysis &amp; </a:t>
            </a:r>
            <a:r>
              <a:rPr lang="en-US" altLang="zh-CN" sz="2400" dirty="0" smtClean="0">
                <a:solidFill>
                  <a:schemeClr val="bg1"/>
                </a:solidFill>
              </a:rPr>
              <a:t>Experiment</a:t>
            </a:r>
            <a:endParaRPr lang="zh-CN" altLang="en-US" sz="2400" dirty="0">
              <a:solidFill>
                <a:schemeClr val="bg1"/>
              </a:solidFill>
            </a:endParaRPr>
          </a:p>
        </p:txBody>
      </p:sp>
      <p:sp>
        <p:nvSpPr>
          <p:cNvPr id="2" name="文本框 1"/>
          <p:cNvSpPr txBox="1"/>
          <p:nvPr/>
        </p:nvSpPr>
        <p:spPr>
          <a:xfrm>
            <a:off x="802035" y="1586789"/>
            <a:ext cx="7267150" cy="954107"/>
          </a:xfrm>
          <a:prstGeom prst="rect">
            <a:avLst/>
          </a:prstGeom>
          <a:noFill/>
        </p:spPr>
        <p:txBody>
          <a:bodyPr wrap="square" rtlCol="0">
            <a:spAutoFit/>
          </a:bodyPr>
          <a:lstStyle/>
          <a:p>
            <a:r>
              <a:rPr lang="en-US" altLang="zh-CN" sz="2800" baseline="0" dirty="0" smtClean="0">
                <a:latin typeface="Candara" charset="0"/>
                <a:ea typeface="Candara" charset="0"/>
                <a:cs typeface="Candara" charset="0"/>
              </a:rPr>
              <a:t>Compare the processing time between </a:t>
            </a:r>
            <a:r>
              <a:rPr lang="en-US" altLang="zh-CN" sz="2800" b="1" baseline="0" dirty="0" err="1" smtClean="0">
                <a:latin typeface="Candara" charset="0"/>
                <a:ea typeface="Candara" charset="0"/>
                <a:cs typeface="Candara" charset="0"/>
              </a:rPr>
              <a:t>CertChain</a:t>
            </a:r>
            <a:r>
              <a:rPr lang="en-US" altLang="zh-CN" sz="2800" baseline="0" dirty="0" smtClean="0">
                <a:latin typeface="Candara" charset="0"/>
                <a:ea typeface="Candara" charset="0"/>
                <a:cs typeface="Candara" charset="0"/>
              </a:rPr>
              <a:t> and </a:t>
            </a:r>
            <a:r>
              <a:rPr lang="en-US" altLang="zh-CN" sz="2800" b="1" baseline="0" dirty="0" smtClean="0">
                <a:latin typeface="Candara" charset="0"/>
                <a:ea typeface="Candara" charset="0"/>
                <a:cs typeface="Candara" charset="0"/>
              </a:rPr>
              <a:t>CCSP</a:t>
            </a:r>
            <a:r>
              <a:rPr lang="en-US" altLang="zh-CN" sz="2800" baseline="0" dirty="0" smtClean="0">
                <a:latin typeface="Candara" charset="0"/>
                <a:ea typeface="Candara" charset="0"/>
                <a:cs typeface="Candara" charset="0"/>
              </a:rPr>
              <a:t>. </a:t>
            </a:r>
            <a:endParaRPr lang="zh-CN" altLang="en-US" sz="2800" baseline="0" dirty="0">
              <a:latin typeface="Candara" charset="0"/>
              <a:ea typeface="Candara" charset="0"/>
              <a:cs typeface="Candara" charset="0"/>
            </a:endParaRPr>
          </a:p>
        </p:txBody>
      </p:sp>
      <p:sp>
        <p:nvSpPr>
          <p:cNvPr id="6" name="灯片编号占位符 5"/>
          <p:cNvSpPr>
            <a:spLocks noGrp="1"/>
          </p:cNvSpPr>
          <p:nvPr>
            <p:ph type="sldNum" sz="quarter" idx="4294967295"/>
          </p:nvPr>
        </p:nvSpPr>
        <p:spPr>
          <a:xfrm>
            <a:off x="8705850" y="6492875"/>
            <a:ext cx="438150" cy="365125"/>
          </a:xfrm>
          <a:prstGeom prst="rect">
            <a:avLst/>
          </a:prstGeom>
        </p:spPr>
        <p:txBody>
          <a:bodyPr/>
          <a:lstStyle/>
          <a:p>
            <a:fld id="{A56CA248-7BE1-4335-B3FB-1E6869F2EC71}" type="slidenum">
              <a:rPr lang="zh-CN" altLang="en-US" smtClean="0"/>
              <a:pPr/>
              <a:t>60</a:t>
            </a:fld>
            <a:endParaRPr lang="zh-CN" altLang="en-US" dirty="0"/>
          </a:p>
        </p:txBody>
      </p:sp>
      <p:pic>
        <p:nvPicPr>
          <p:cNvPr id="3" name="图片 2"/>
          <p:cNvPicPr>
            <a:picLocks noChangeAspect="1"/>
          </p:cNvPicPr>
          <p:nvPr/>
        </p:nvPicPr>
        <p:blipFill>
          <a:blip r:embed="rId3"/>
          <a:stretch>
            <a:fillRect/>
          </a:stretch>
        </p:blipFill>
        <p:spPr>
          <a:xfrm>
            <a:off x="0" y="2784501"/>
            <a:ext cx="4439548" cy="3269519"/>
          </a:xfrm>
          <a:prstGeom prst="rect">
            <a:avLst/>
          </a:prstGeom>
        </p:spPr>
      </p:pic>
      <p:pic>
        <p:nvPicPr>
          <p:cNvPr id="4" name="图片 3"/>
          <p:cNvPicPr>
            <a:picLocks noChangeAspect="1"/>
          </p:cNvPicPr>
          <p:nvPr/>
        </p:nvPicPr>
        <p:blipFill>
          <a:blip r:embed="rId4"/>
          <a:stretch>
            <a:fillRect/>
          </a:stretch>
        </p:blipFill>
        <p:spPr>
          <a:xfrm>
            <a:off x="4866026" y="2784501"/>
            <a:ext cx="4277974" cy="3269519"/>
          </a:xfrm>
          <a:prstGeom prst="rect">
            <a:avLst/>
          </a:prstGeom>
        </p:spPr>
      </p:pic>
    </p:spTree>
    <p:extLst>
      <p:ext uri="{BB962C8B-B14F-4D97-AF65-F5344CB8AC3E}">
        <p14:creationId xmlns:p14="http://schemas.microsoft.com/office/powerpoint/2010/main" val="106478731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560387" y="518450"/>
            <a:ext cx="666069" cy="664458"/>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Candara" charset="0"/>
                <a:ea typeface="Candara" charset="0"/>
                <a:cs typeface="Candara" charset="0"/>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Candara" charset="0"/>
                <a:ea typeface="Candara" charset="0"/>
                <a:cs typeface="Candara" charset="0"/>
              </a:endParaRPr>
            </a:p>
          </p:txBody>
        </p:sp>
      </p:grpSp>
      <p:sp>
        <p:nvSpPr>
          <p:cNvPr id="18" name="文本框 17"/>
          <p:cNvSpPr txBox="1"/>
          <p:nvPr/>
        </p:nvSpPr>
        <p:spPr>
          <a:xfrm>
            <a:off x="1368775" y="619847"/>
            <a:ext cx="4117625" cy="523220"/>
          </a:xfrm>
          <a:prstGeom prst="rect">
            <a:avLst/>
          </a:prstGeom>
          <a:noFill/>
        </p:spPr>
        <p:txBody>
          <a:bodyPr wrap="square" rtlCol="0">
            <a:spAutoFit/>
          </a:bodyPr>
          <a:lstStyle/>
          <a:p>
            <a:r>
              <a:rPr lang="en-US" altLang="zh-CN" sz="2800" b="1" baseline="0" dirty="0" smtClean="0">
                <a:solidFill>
                  <a:schemeClr val="tx1">
                    <a:lumMod val="85000"/>
                    <a:lumOff val="15000"/>
                  </a:schemeClr>
                </a:solidFill>
                <a:latin typeface="Candara" charset="0"/>
                <a:ea typeface="Candara" charset="0"/>
                <a:cs typeface="Candara" charset="0"/>
              </a:rPr>
              <a:t>Contributions</a:t>
            </a:r>
            <a:endParaRPr lang="en-US" altLang="zh-CN" sz="2800" b="1" baseline="0" dirty="0">
              <a:solidFill>
                <a:schemeClr val="tx1">
                  <a:lumMod val="85000"/>
                  <a:lumOff val="15000"/>
                </a:schemeClr>
              </a:solidFill>
              <a:latin typeface="Candara" charset="0"/>
              <a:ea typeface="Candara" charset="0"/>
              <a:cs typeface="Candara" charset="0"/>
            </a:endParaRPr>
          </a:p>
        </p:txBody>
      </p:sp>
      <p:grpSp>
        <p:nvGrpSpPr>
          <p:cNvPr id="13" name="组合 12"/>
          <p:cNvGrpSpPr/>
          <p:nvPr/>
        </p:nvGrpSpPr>
        <p:grpSpPr>
          <a:xfrm>
            <a:off x="753870" y="1510110"/>
            <a:ext cx="575146" cy="576000"/>
            <a:chOff x="7618708" y="3833560"/>
            <a:chExt cx="548230" cy="547940"/>
          </a:xfrm>
          <a:solidFill>
            <a:schemeClr val="accent1"/>
          </a:solidFill>
        </p:grpSpPr>
        <p:sp>
          <p:nvSpPr>
            <p:cNvPr id="15" name="Freeform 5"/>
            <p:cNvSpPr>
              <a:spLocks noEditPoints="1"/>
            </p:cNvSpPr>
            <p:nvPr/>
          </p:nvSpPr>
          <p:spPr bwMode="auto">
            <a:xfrm>
              <a:off x="7618708" y="3833560"/>
              <a:ext cx="548230" cy="547940"/>
            </a:xfrm>
            <a:custGeom>
              <a:avLst/>
              <a:gdLst>
                <a:gd name="T0" fmla="*/ 34 w 68"/>
                <a:gd name="T1" fmla="*/ 0 h 68"/>
                <a:gd name="T2" fmla="*/ 0 w 68"/>
                <a:gd name="T3" fmla="*/ 34 h 68"/>
                <a:gd name="T4" fmla="*/ 34 w 68"/>
                <a:gd name="T5" fmla="*/ 68 h 68"/>
                <a:gd name="T6" fmla="*/ 68 w 68"/>
                <a:gd name="T7" fmla="*/ 34 h 68"/>
                <a:gd name="T8" fmla="*/ 34 w 68"/>
                <a:gd name="T9" fmla="*/ 0 h 68"/>
                <a:gd name="T10" fmla="*/ 34 w 68"/>
                <a:gd name="T11" fmla="*/ 48 h 68"/>
                <a:gd name="T12" fmla="*/ 19 w 68"/>
                <a:gd name="T13" fmla="*/ 34 h 68"/>
                <a:gd name="T14" fmla="*/ 34 w 68"/>
                <a:gd name="T15" fmla="*/ 19 h 68"/>
                <a:gd name="T16" fmla="*/ 49 w 68"/>
                <a:gd name="T17" fmla="*/ 34 h 68"/>
                <a:gd name="T18" fmla="*/ 34 w 68"/>
                <a:gd name="T19"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0"/>
                  </a:moveTo>
                  <a:cubicBezTo>
                    <a:pt x="15" y="0"/>
                    <a:pt x="0" y="15"/>
                    <a:pt x="0" y="34"/>
                  </a:cubicBezTo>
                  <a:cubicBezTo>
                    <a:pt x="0" y="52"/>
                    <a:pt x="15" y="68"/>
                    <a:pt x="34" y="68"/>
                  </a:cubicBezTo>
                  <a:cubicBezTo>
                    <a:pt x="53" y="68"/>
                    <a:pt x="68" y="52"/>
                    <a:pt x="68" y="34"/>
                  </a:cubicBezTo>
                  <a:cubicBezTo>
                    <a:pt x="68" y="15"/>
                    <a:pt x="53" y="0"/>
                    <a:pt x="34" y="0"/>
                  </a:cubicBezTo>
                  <a:close/>
                  <a:moveTo>
                    <a:pt x="34" y="48"/>
                  </a:moveTo>
                  <a:cubicBezTo>
                    <a:pt x="26" y="48"/>
                    <a:pt x="19" y="42"/>
                    <a:pt x="19" y="34"/>
                  </a:cubicBezTo>
                  <a:cubicBezTo>
                    <a:pt x="19" y="25"/>
                    <a:pt x="26" y="19"/>
                    <a:pt x="34" y="19"/>
                  </a:cubicBezTo>
                  <a:cubicBezTo>
                    <a:pt x="42" y="19"/>
                    <a:pt x="49" y="25"/>
                    <a:pt x="49" y="34"/>
                  </a:cubicBezTo>
                  <a:cubicBezTo>
                    <a:pt x="49" y="42"/>
                    <a:pt x="42" y="48"/>
                    <a:pt x="3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Candara" charset="0"/>
                <a:ea typeface="Candara" charset="0"/>
                <a:cs typeface="Candara" charset="0"/>
              </a:endParaRPr>
            </a:p>
          </p:txBody>
        </p:sp>
        <p:sp>
          <p:nvSpPr>
            <p:cNvPr id="16" name="Freeform 6"/>
            <p:cNvSpPr>
              <a:spLocks noEditPoints="1"/>
            </p:cNvSpPr>
            <p:nvPr/>
          </p:nvSpPr>
          <p:spPr bwMode="auto">
            <a:xfrm>
              <a:off x="7784894" y="4000769"/>
              <a:ext cx="209323" cy="208445"/>
            </a:xfrm>
            <a:custGeom>
              <a:avLst/>
              <a:gdLst>
                <a:gd name="T0" fmla="*/ 14 w 28"/>
                <a:gd name="T1" fmla="*/ 0 h 27"/>
                <a:gd name="T2" fmla="*/ 0 w 28"/>
                <a:gd name="T3" fmla="*/ 14 h 27"/>
                <a:gd name="T4" fmla="*/ 14 w 28"/>
                <a:gd name="T5" fmla="*/ 27 h 27"/>
                <a:gd name="T6" fmla="*/ 28 w 28"/>
                <a:gd name="T7" fmla="*/ 14 h 27"/>
                <a:gd name="T8" fmla="*/ 14 w 28"/>
                <a:gd name="T9" fmla="*/ 0 h 27"/>
                <a:gd name="T10" fmla="*/ 14 w 28"/>
                <a:gd name="T11" fmla="*/ 22 h 27"/>
                <a:gd name="T12" fmla="*/ 6 w 28"/>
                <a:gd name="T13" fmla="*/ 14 h 27"/>
                <a:gd name="T14" fmla="*/ 14 w 28"/>
                <a:gd name="T15" fmla="*/ 5 h 27"/>
                <a:gd name="T16" fmla="*/ 22 w 28"/>
                <a:gd name="T17" fmla="*/ 14 h 27"/>
                <a:gd name="T18" fmla="*/ 14 w 28"/>
                <a:gd name="T19"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7">
                  <a:moveTo>
                    <a:pt x="14" y="0"/>
                  </a:moveTo>
                  <a:cubicBezTo>
                    <a:pt x="7" y="0"/>
                    <a:pt x="0" y="6"/>
                    <a:pt x="0" y="14"/>
                  </a:cubicBezTo>
                  <a:cubicBezTo>
                    <a:pt x="0" y="21"/>
                    <a:pt x="7" y="27"/>
                    <a:pt x="14" y="27"/>
                  </a:cubicBezTo>
                  <a:cubicBezTo>
                    <a:pt x="22" y="27"/>
                    <a:pt x="28" y="21"/>
                    <a:pt x="28" y="14"/>
                  </a:cubicBezTo>
                  <a:cubicBezTo>
                    <a:pt x="28" y="6"/>
                    <a:pt x="22" y="0"/>
                    <a:pt x="14" y="0"/>
                  </a:cubicBezTo>
                  <a:close/>
                  <a:moveTo>
                    <a:pt x="14" y="22"/>
                  </a:moveTo>
                  <a:cubicBezTo>
                    <a:pt x="10" y="22"/>
                    <a:pt x="6" y="18"/>
                    <a:pt x="6" y="14"/>
                  </a:cubicBezTo>
                  <a:cubicBezTo>
                    <a:pt x="6" y="9"/>
                    <a:pt x="10" y="5"/>
                    <a:pt x="14" y="5"/>
                  </a:cubicBezTo>
                  <a:cubicBezTo>
                    <a:pt x="19" y="5"/>
                    <a:pt x="22" y="9"/>
                    <a:pt x="22" y="14"/>
                  </a:cubicBezTo>
                  <a:cubicBezTo>
                    <a:pt x="22" y="18"/>
                    <a:pt x="19" y="22"/>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a:latin typeface="Candara" charset="0"/>
                <a:ea typeface="Candara" charset="0"/>
                <a:cs typeface="Candara" charset="0"/>
              </a:endParaRPr>
            </a:p>
          </p:txBody>
        </p:sp>
      </p:grpSp>
      <p:sp>
        <p:nvSpPr>
          <p:cNvPr id="28" name="文本框 27"/>
          <p:cNvSpPr txBox="1"/>
          <p:nvPr/>
        </p:nvSpPr>
        <p:spPr>
          <a:xfrm>
            <a:off x="1434522" y="1401135"/>
            <a:ext cx="6962487" cy="830997"/>
          </a:xfrm>
          <a:prstGeom prst="rect">
            <a:avLst/>
          </a:prstGeom>
          <a:noFill/>
        </p:spPr>
        <p:txBody>
          <a:bodyPr wrap="square" rtlCol="0">
            <a:spAutoFit/>
          </a:bodyPr>
          <a:lstStyle/>
          <a:p>
            <a:pPr algn="just"/>
            <a:r>
              <a:rPr lang="en-US" altLang="zh-CN" sz="2400" baseline="0" dirty="0" smtClean="0">
                <a:latin typeface="Candara" charset="0"/>
                <a:ea typeface="Candara" charset="0"/>
                <a:cs typeface="Candara" charset="0"/>
              </a:rPr>
              <a:t>propose </a:t>
            </a:r>
            <a:r>
              <a:rPr lang="en-US" altLang="zh-CN" sz="2400" baseline="0" dirty="0">
                <a:latin typeface="Candara" charset="0"/>
                <a:ea typeface="Candara" charset="0"/>
                <a:cs typeface="Candara" charset="0"/>
              </a:rPr>
              <a:t>a decentralized public audit certificate </a:t>
            </a:r>
            <a:r>
              <a:rPr lang="en-US" altLang="zh-CN" sz="2400" baseline="0" dirty="0" smtClean="0">
                <a:latin typeface="Candara" charset="0"/>
                <a:ea typeface="Candara" charset="0"/>
                <a:cs typeface="Candara" charset="0"/>
              </a:rPr>
              <a:t>management framework.</a:t>
            </a:r>
            <a:endParaRPr lang="en-US" altLang="zh-CN" sz="2400" baseline="0" dirty="0">
              <a:latin typeface="Candara" charset="0"/>
              <a:ea typeface="Candara" charset="0"/>
              <a:cs typeface="Candara" charset="0"/>
            </a:endParaRPr>
          </a:p>
        </p:txBody>
      </p:sp>
      <p:sp>
        <p:nvSpPr>
          <p:cNvPr id="27" name="Freeform 13"/>
          <p:cNvSpPr>
            <a:spLocks noEditPoints="1"/>
          </p:cNvSpPr>
          <p:nvPr/>
        </p:nvSpPr>
        <p:spPr bwMode="auto">
          <a:xfrm>
            <a:off x="691809" y="2445473"/>
            <a:ext cx="598188" cy="606660"/>
          </a:xfrm>
          <a:custGeom>
            <a:avLst/>
            <a:gdLst>
              <a:gd name="T0" fmla="*/ 40 w 70"/>
              <a:gd name="T1" fmla="*/ 42 h 74"/>
              <a:gd name="T2" fmla="*/ 41 w 70"/>
              <a:gd name="T3" fmla="*/ 48 h 74"/>
              <a:gd name="T4" fmla="*/ 37 w 70"/>
              <a:gd name="T5" fmla="*/ 59 h 74"/>
              <a:gd name="T6" fmla="*/ 29 w 70"/>
              <a:gd name="T7" fmla="*/ 69 h 74"/>
              <a:gd name="T8" fmla="*/ 18 w 70"/>
              <a:gd name="T9" fmla="*/ 74 h 74"/>
              <a:gd name="T10" fmla="*/ 6 w 70"/>
              <a:gd name="T11" fmla="*/ 70 h 74"/>
              <a:gd name="T12" fmla="*/ 6 w 70"/>
              <a:gd name="T13" fmla="*/ 70 h 74"/>
              <a:gd name="T14" fmla="*/ 1 w 70"/>
              <a:gd name="T15" fmla="*/ 59 h 74"/>
              <a:gd name="T16" fmla="*/ 5 w 70"/>
              <a:gd name="T17" fmla="*/ 47 h 74"/>
              <a:gd name="T18" fmla="*/ 13 w 70"/>
              <a:gd name="T19" fmla="*/ 38 h 74"/>
              <a:gd name="T20" fmla="*/ 24 w 70"/>
              <a:gd name="T21" fmla="*/ 33 h 74"/>
              <a:gd name="T22" fmla="*/ 30 w 70"/>
              <a:gd name="T23" fmla="*/ 33 h 74"/>
              <a:gd name="T24" fmla="*/ 23 w 70"/>
              <a:gd name="T25" fmla="*/ 42 h 74"/>
              <a:gd name="T26" fmla="*/ 19 w 70"/>
              <a:gd name="T27" fmla="*/ 44 h 74"/>
              <a:gd name="T28" fmla="*/ 11 w 70"/>
              <a:gd name="T29" fmla="*/ 53 h 74"/>
              <a:gd name="T30" fmla="*/ 9 w 70"/>
              <a:gd name="T31" fmla="*/ 58 h 74"/>
              <a:gd name="T32" fmla="*/ 12 w 70"/>
              <a:gd name="T33" fmla="*/ 64 h 74"/>
              <a:gd name="T34" fmla="*/ 12 w 70"/>
              <a:gd name="T35" fmla="*/ 64 h 74"/>
              <a:gd name="T36" fmla="*/ 17 w 70"/>
              <a:gd name="T37" fmla="*/ 65 h 74"/>
              <a:gd name="T38" fmla="*/ 23 w 70"/>
              <a:gd name="T39" fmla="*/ 63 h 74"/>
              <a:gd name="T40" fmla="*/ 31 w 70"/>
              <a:gd name="T41" fmla="*/ 54 h 74"/>
              <a:gd name="T42" fmla="*/ 32 w 70"/>
              <a:gd name="T43" fmla="*/ 50 h 74"/>
              <a:gd name="T44" fmla="*/ 40 w 70"/>
              <a:gd name="T45" fmla="*/ 42 h 74"/>
              <a:gd name="T46" fmla="*/ 64 w 70"/>
              <a:gd name="T47" fmla="*/ 4 h 74"/>
              <a:gd name="T48" fmla="*/ 52 w 70"/>
              <a:gd name="T49" fmla="*/ 0 h 74"/>
              <a:gd name="T50" fmla="*/ 41 w 70"/>
              <a:gd name="T51" fmla="*/ 5 h 74"/>
              <a:gd name="T52" fmla="*/ 33 w 70"/>
              <a:gd name="T53" fmla="*/ 15 h 74"/>
              <a:gd name="T54" fmla="*/ 29 w 70"/>
              <a:gd name="T55" fmla="*/ 26 h 74"/>
              <a:gd name="T56" fmla="*/ 31 w 70"/>
              <a:gd name="T57" fmla="*/ 32 h 74"/>
              <a:gd name="T58" fmla="*/ 38 w 70"/>
              <a:gd name="T59" fmla="*/ 24 h 74"/>
              <a:gd name="T60" fmla="*/ 40 w 70"/>
              <a:gd name="T61" fmla="*/ 20 h 74"/>
              <a:gd name="T62" fmla="*/ 47 w 70"/>
              <a:gd name="T63" fmla="*/ 11 h 74"/>
              <a:gd name="T64" fmla="*/ 53 w 70"/>
              <a:gd name="T65" fmla="*/ 9 h 74"/>
              <a:gd name="T66" fmla="*/ 58 w 70"/>
              <a:gd name="T67" fmla="*/ 10 h 74"/>
              <a:gd name="T68" fmla="*/ 58 w 70"/>
              <a:gd name="T69" fmla="*/ 10 h 74"/>
              <a:gd name="T70" fmla="*/ 61 w 70"/>
              <a:gd name="T71" fmla="*/ 16 h 74"/>
              <a:gd name="T72" fmla="*/ 59 w 70"/>
              <a:gd name="T73" fmla="*/ 21 h 74"/>
              <a:gd name="T74" fmla="*/ 51 w 70"/>
              <a:gd name="T75" fmla="*/ 30 h 74"/>
              <a:gd name="T76" fmla="*/ 48 w 70"/>
              <a:gd name="T77" fmla="*/ 32 h 74"/>
              <a:gd name="T78" fmla="*/ 41 w 70"/>
              <a:gd name="T79" fmla="*/ 41 h 74"/>
              <a:gd name="T80" fmla="*/ 46 w 70"/>
              <a:gd name="T81" fmla="*/ 41 h 74"/>
              <a:gd name="T82" fmla="*/ 57 w 70"/>
              <a:gd name="T83" fmla="*/ 36 h 74"/>
              <a:gd name="T84" fmla="*/ 65 w 70"/>
              <a:gd name="T85" fmla="*/ 27 h 74"/>
              <a:gd name="T86" fmla="*/ 69 w 70"/>
              <a:gd name="T87" fmla="*/ 15 h 74"/>
              <a:gd name="T88" fmla="*/ 64 w 70"/>
              <a:gd name="T89" fmla="*/ 4 h 74"/>
              <a:gd name="T90" fmla="*/ 64 w 70"/>
              <a:gd name="T91" fmla="*/ 4 h 74"/>
              <a:gd name="T92" fmla="*/ 49 w 70"/>
              <a:gd name="T93" fmla="*/ 21 h 74"/>
              <a:gd name="T94" fmla="*/ 43 w 70"/>
              <a:gd name="T95" fmla="*/ 21 h 74"/>
              <a:gd name="T96" fmla="*/ 22 w 70"/>
              <a:gd name="T97" fmla="*/ 45 h 74"/>
              <a:gd name="T98" fmla="*/ 23 w 70"/>
              <a:gd name="T99" fmla="*/ 52 h 74"/>
              <a:gd name="T100" fmla="*/ 23 w 70"/>
              <a:gd name="T101" fmla="*/ 52 h 74"/>
              <a:gd name="T102" fmla="*/ 29 w 70"/>
              <a:gd name="T103" fmla="*/ 51 h 74"/>
              <a:gd name="T104" fmla="*/ 50 w 70"/>
              <a:gd name="T105" fmla="*/ 27 h 74"/>
              <a:gd name="T106" fmla="*/ 49 w 70"/>
              <a:gd name="T107" fmla="*/ 2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74">
                <a:moveTo>
                  <a:pt x="40" y="42"/>
                </a:moveTo>
                <a:cubicBezTo>
                  <a:pt x="40" y="44"/>
                  <a:pt x="41" y="46"/>
                  <a:pt x="41" y="48"/>
                </a:cubicBezTo>
                <a:cubicBezTo>
                  <a:pt x="41" y="52"/>
                  <a:pt x="40" y="56"/>
                  <a:pt x="37" y="59"/>
                </a:cubicBezTo>
                <a:cubicBezTo>
                  <a:pt x="29" y="69"/>
                  <a:pt x="29" y="69"/>
                  <a:pt x="29" y="69"/>
                </a:cubicBezTo>
                <a:cubicBezTo>
                  <a:pt x="26" y="72"/>
                  <a:pt x="22" y="74"/>
                  <a:pt x="18" y="74"/>
                </a:cubicBezTo>
                <a:cubicBezTo>
                  <a:pt x="14" y="74"/>
                  <a:pt x="10" y="73"/>
                  <a:pt x="6" y="70"/>
                </a:cubicBezTo>
                <a:cubicBezTo>
                  <a:pt x="6" y="70"/>
                  <a:pt x="6" y="70"/>
                  <a:pt x="6" y="70"/>
                </a:cubicBezTo>
                <a:cubicBezTo>
                  <a:pt x="3" y="67"/>
                  <a:pt x="1" y="63"/>
                  <a:pt x="1" y="59"/>
                </a:cubicBezTo>
                <a:cubicBezTo>
                  <a:pt x="0" y="55"/>
                  <a:pt x="2" y="51"/>
                  <a:pt x="5" y="47"/>
                </a:cubicBezTo>
                <a:cubicBezTo>
                  <a:pt x="13" y="38"/>
                  <a:pt x="13" y="38"/>
                  <a:pt x="13" y="38"/>
                </a:cubicBezTo>
                <a:cubicBezTo>
                  <a:pt x="16" y="35"/>
                  <a:pt x="20" y="33"/>
                  <a:pt x="24" y="33"/>
                </a:cubicBezTo>
                <a:cubicBezTo>
                  <a:pt x="26" y="32"/>
                  <a:pt x="28" y="33"/>
                  <a:pt x="30" y="33"/>
                </a:cubicBezTo>
                <a:cubicBezTo>
                  <a:pt x="23" y="42"/>
                  <a:pt x="23" y="42"/>
                  <a:pt x="23" y="42"/>
                </a:cubicBezTo>
                <a:cubicBezTo>
                  <a:pt x="21" y="42"/>
                  <a:pt x="20" y="43"/>
                  <a:pt x="19" y="44"/>
                </a:cubicBezTo>
                <a:cubicBezTo>
                  <a:pt x="11" y="53"/>
                  <a:pt x="11" y="53"/>
                  <a:pt x="11" y="53"/>
                </a:cubicBezTo>
                <a:cubicBezTo>
                  <a:pt x="10" y="55"/>
                  <a:pt x="9" y="57"/>
                  <a:pt x="9" y="58"/>
                </a:cubicBezTo>
                <a:cubicBezTo>
                  <a:pt x="10" y="60"/>
                  <a:pt x="10" y="62"/>
                  <a:pt x="12" y="64"/>
                </a:cubicBezTo>
                <a:cubicBezTo>
                  <a:pt x="12" y="64"/>
                  <a:pt x="12" y="64"/>
                  <a:pt x="12" y="64"/>
                </a:cubicBezTo>
                <a:cubicBezTo>
                  <a:pt x="14" y="65"/>
                  <a:pt x="16" y="65"/>
                  <a:pt x="17" y="65"/>
                </a:cubicBezTo>
                <a:cubicBezTo>
                  <a:pt x="19" y="65"/>
                  <a:pt x="21" y="64"/>
                  <a:pt x="23" y="63"/>
                </a:cubicBezTo>
                <a:cubicBezTo>
                  <a:pt x="31" y="54"/>
                  <a:pt x="31" y="54"/>
                  <a:pt x="31" y="54"/>
                </a:cubicBezTo>
                <a:cubicBezTo>
                  <a:pt x="31" y="53"/>
                  <a:pt x="32" y="52"/>
                  <a:pt x="32" y="50"/>
                </a:cubicBezTo>
                <a:cubicBezTo>
                  <a:pt x="40" y="42"/>
                  <a:pt x="40" y="42"/>
                  <a:pt x="40" y="42"/>
                </a:cubicBezTo>
                <a:close/>
                <a:moveTo>
                  <a:pt x="64" y="4"/>
                </a:moveTo>
                <a:cubicBezTo>
                  <a:pt x="60" y="1"/>
                  <a:pt x="56" y="0"/>
                  <a:pt x="52" y="0"/>
                </a:cubicBezTo>
                <a:cubicBezTo>
                  <a:pt x="48" y="0"/>
                  <a:pt x="44" y="2"/>
                  <a:pt x="41" y="5"/>
                </a:cubicBezTo>
                <a:cubicBezTo>
                  <a:pt x="33" y="15"/>
                  <a:pt x="33" y="15"/>
                  <a:pt x="33" y="15"/>
                </a:cubicBezTo>
                <a:cubicBezTo>
                  <a:pt x="30" y="18"/>
                  <a:pt x="29" y="22"/>
                  <a:pt x="29" y="26"/>
                </a:cubicBezTo>
                <a:cubicBezTo>
                  <a:pt x="29" y="29"/>
                  <a:pt x="30" y="31"/>
                  <a:pt x="31" y="32"/>
                </a:cubicBezTo>
                <a:cubicBezTo>
                  <a:pt x="38" y="24"/>
                  <a:pt x="38" y="24"/>
                  <a:pt x="38" y="24"/>
                </a:cubicBezTo>
                <a:cubicBezTo>
                  <a:pt x="38" y="23"/>
                  <a:pt x="39" y="21"/>
                  <a:pt x="40" y="20"/>
                </a:cubicBezTo>
                <a:cubicBezTo>
                  <a:pt x="47" y="11"/>
                  <a:pt x="47" y="11"/>
                  <a:pt x="47" y="11"/>
                </a:cubicBezTo>
                <a:cubicBezTo>
                  <a:pt x="49" y="10"/>
                  <a:pt x="51" y="9"/>
                  <a:pt x="53" y="9"/>
                </a:cubicBezTo>
                <a:cubicBezTo>
                  <a:pt x="55" y="9"/>
                  <a:pt x="56" y="9"/>
                  <a:pt x="58" y="10"/>
                </a:cubicBezTo>
                <a:cubicBezTo>
                  <a:pt x="58" y="10"/>
                  <a:pt x="58" y="10"/>
                  <a:pt x="58" y="10"/>
                </a:cubicBezTo>
                <a:cubicBezTo>
                  <a:pt x="60" y="12"/>
                  <a:pt x="60" y="14"/>
                  <a:pt x="61" y="16"/>
                </a:cubicBezTo>
                <a:cubicBezTo>
                  <a:pt x="61" y="17"/>
                  <a:pt x="60" y="19"/>
                  <a:pt x="59" y="21"/>
                </a:cubicBezTo>
                <a:cubicBezTo>
                  <a:pt x="51" y="30"/>
                  <a:pt x="51" y="30"/>
                  <a:pt x="51" y="30"/>
                </a:cubicBezTo>
                <a:cubicBezTo>
                  <a:pt x="50" y="31"/>
                  <a:pt x="49" y="32"/>
                  <a:pt x="48" y="32"/>
                </a:cubicBezTo>
                <a:cubicBezTo>
                  <a:pt x="41" y="41"/>
                  <a:pt x="41" y="41"/>
                  <a:pt x="41" y="41"/>
                </a:cubicBezTo>
                <a:cubicBezTo>
                  <a:pt x="42" y="41"/>
                  <a:pt x="44" y="42"/>
                  <a:pt x="46" y="41"/>
                </a:cubicBezTo>
                <a:cubicBezTo>
                  <a:pt x="50" y="41"/>
                  <a:pt x="55" y="39"/>
                  <a:pt x="57" y="36"/>
                </a:cubicBezTo>
                <a:cubicBezTo>
                  <a:pt x="65" y="27"/>
                  <a:pt x="65" y="27"/>
                  <a:pt x="65" y="27"/>
                </a:cubicBezTo>
                <a:cubicBezTo>
                  <a:pt x="68" y="23"/>
                  <a:pt x="70" y="19"/>
                  <a:pt x="69" y="15"/>
                </a:cubicBezTo>
                <a:cubicBezTo>
                  <a:pt x="69" y="11"/>
                  <a:pt x="67" y="7"/>
                  <a:pt x="64" y="4"/>
                </a:cubicBezTo>
                <a:cubicBezTo>
                  <a:pt x="64" y="4"/>
                  <a:pt x="64" y="4"/>
                  <a:pt x="64" y="4"/>
                </a:cubicBezTo>
                <a:close/>
                <a:moveTo>
                  <a:pt x="49" y="21"/>
                </a:moveTo>
                <a:cubicBezTo>
                  <a:pt x="48" y="19"/>
                  <a:pt x="45" y="19"/>
                  <a:pt x="43" y="21"/>
                </a:cubicBezTo>
                <a:cubicBezTo>
                  <a:pt x="22" y="45"/>
                  <a:pt x="22" y="45"/>
                  <a:pt x="22" y="45"/>
                </a:cubicBezTo>
                <a:cubicBezTo>
                  <a:pt x="21" y="47"/>
                  <a:pt x="21" y="50"/>
                  <a:pt x="23" y="52"/>
                </a:cubicBezTo>
                <a:cubicBezTo>
                  <a:pt x="23" y="52"/>
                  <a:pt x="23" y="52"/>
                  <a:pt x="23" y="52"/>
                </a:cubicBezTo>
                <a:cubicBezTo>
                  <a:pt x="25" y="53"/>
                  <a:pt x="27" y="53"/>
                  <a:pt x="29" y="51"/>
                </a:cubicBezTo>
                <a:cubicBezTo>
                  <a:pt x="50" y="27"/>
                  <a:pt x="50" y="27"/>
                  <a:pt x="50" y="27"/>
                </a:cubicBezTo>
                <a:cubicBezTo>
                  <a:pt x="51" y="25"/>
                  <a:pt x="51" y="22"/>
                  <a:pt x="49" y="2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baseline="0">
              <a:latin typeface="Candara" charset="0"/>
              <a:ea typeface="Candara" charset="0"/>
              <a:cs typeface="Candara" charset="0"/>
            </a:endParaRPr>
          </a:p>
        </p:txBody>
      </p:sp>
      <p:sp>
        <p:nvSpPr>
          <p:cNvPr id="29" name="文本框 28"/>
          <p:cNvSpPr txBox="1"/>
          <p:nvPr/>
        </p:nvSpPr>
        <p:spPr>
          <a:xfrm>
            <a:off x="1425466" y="2333304"/>
            <a:ext cx="6962488" cy="830997"/>
          </a:xfrm>
          <a:prstGeom prst="rect">
            <a:avLst/>
          </a:prstGeom>
          <a:noFill/>
        </p:spPr>
        <p:txBody>
          <a:bodyPr wrap="square" rtlCol="0">
            <a:spAutoFit/>
          </a:bodyPr>
          <a:lstStyle/>
          <a:p>
            <a:pPr algn="just"/>
            <a:r>
              <a:rPr lang="en-US" altLang="zh-CN" sz="2400" baseline="0" dirty="0" smtClean="0">
                <a:latin typeface="Candara" charset="0"/>
                <a:ea typeface="Candara" charset="0"/>
                <a:cs typeface="Candara" charset="0"/>
              </a:rPr>
              <a:t>design </a:t>
            </a:r>
            <a:r>
              <a:rPr lang="en-US" altLang="zh-CN" sz="2400" baseline="0" dirty="0">
                <a:latin typeface="Candara" charset="0"/>
                <a:ea typeface="Candara" charset="0"/>
                <a:cs typeface="Candara" charset="0"/>
              </a:rPr>
              <a:t>a </a:t>
            </a:r>
            <a:r>
              <a:rPr lang="en-US" altLang="zh-CN" sz="2400" baseline="0" dirty="0" smtClean="0">
                <a:latin typeface="Candara" charset="0"/>
                <a:ea typeface="Candara" charset="0"/>
                <a:cs typeface="Candara" charset="0"/>
              </a:rPr>
              <a:t>distributed dependability-rank </a:t>
            </a:r>
            <a:r>
              <a:rPr lang="en-US" altLang="zh-CN" sz="2400" baseline="0" dirty="0">
                <a:latin typeface="Candara" charset="0"/>
                <a:ea typeface="Candara" charset="0"/>
                <a:cs typeface="Candara" charset="0"/>
              </a:rPr>
              <a:t>based consensus </a:t>
            </a:r>
            <a:r>
              <a:rPr lang="en-US" altLang="zh-CN" sz="2400" baseline="0" dirty="0" smtClean="0">
                <a:latin typeface="Candara" charset="0"/>
                <a:ea typeface="Candara" charset="0"/>
                <a:cs typeface="Candara" charset="0"/>
              </a:rPr>
              <a:t>protocol.</a:t>
            </a:r>
            <a:endParaRPr lang="en-US" altLang="zh-CN" sz="2400" baseline="0" dirty="0">
              <a:latin typeface="Candara" charset="0"/>
              <a:ea typeface="Candara" charset="0"/>
              <a:cs typeface="Candara" charset="0"/>
            </a:endParaRPr>
          </a:p>
        </p:txBody>
      </p:sp>
      <p:sp>
        <p:nvSpPr>
          <p:cNvPr id="24" name="Freeform 9"/>
          <p:cNvSpPr>
            <a:spLocks noEditPoints="1"/>
          </p:cNvSpPr>
          <p:nvPr/>
        </p:nvSpPr>
        <p:spPr bwMode="auto">
          <a:xfrm>
            <a:off x="648915" y="3386279"/>
            <a:ext cx="671679" cy="453344"/>
          </a:xfrm>
          <a:custGeom>
            <a:avLst/>
            <a:gdLst>
              <a:gd name="T0" fmla="*/ 25 w 65"/>
              <a:gd name="T1" fmla="*/ 45 h 45"/>
              <a:gd name="T2" fmla="*/ 0 w 65"/>
              <a:gd name="T3" fmla="*/ 22 h 45"/>
              <a:gd name="T4" fmla="*/ 25 w 65"/>
              <a:gd name="T5" fmla="*/ 0 h 45"/>
              <a:gd name="T6" fmla="*/ 25 w 65"/>
              <a:gd name="T7" fmla="*/ 45 h 45"/>
              <a:gd name="T8" fmla="*/ 40 w 65"/>
              <a:gd name="T9" fmla="*/ 35 h 45"/>
              <a:gd name="T10" fmla="*/ 62 w 65"/>
              <a:gd name="T11" fmla="*/ 35 h 45"/>
              <a:gd name="T12" fmla="*/ 62 w 65"/>
              <a:gd name="T13" fmla="*/ 40 h 45"/>
              <a:gd name="T14" fmla="*/ 40 w 65"/>
              <a:gd name="T15" fmla="*/ 40 h 45"/>
              <a:gd name="T16" fmla="*/ 40 w 65"/>
              <a:gd name="T17" fmla="*/ 35 h 45"/>
              <a:gd name="T18" fmla="*/ 43 w 65"/>
              <a:gd name="T19" fmla="*/ 25 h 45"/>
              <a:gd name="T20" fmla="*/ 65 w 65"/>
              <a:gd name="T21" fmla="*/ 25 h 45"/>
              <a:gd name="T22" fmla="*/ 65 w 65"/>
              <a:gd name="T23" fmla="*/ 30 h 45"/>
              <a:gd name="T24" fmla="*/ 43 w 65"/>
              <a:gd name="T25" fmla="*/ 30 h 45"/>
              <a:gd name="T26" fmla="*/ 43 w 65"/>
              <a:gd name="T27" fmla="*/ 25 h 45"/>
              <a:gd name="T28" fmla="*/ 43 w 65"/>
              <a:gd name="T29" fmla="*/ 15 h 45"/>
              <a:gd name="T30" fmla="*/ 64 w 65"/>
              <a:gd name="T31" fmla="*/ 15 h 45"/>
              <a:gd name="T32" fmla="*/ 64 w 65"/>
              <a:gd name="T33" fmla="*/ 20 h 45"/>
              <a:gd name="T34" fmla="*/ 43 w 65"/>
              <a:gd name="T35" fmla="*/ 20 h 45"/>
              <a:gd name="T36" fmla="*/ 43 w 65"/>
              <a:gd name="T37" fmla="*/ 15 h 45"/>
              <a:gd name="T38" fmla="*/ 40 w 65"/>
              <a:gd name="T39" fmla="*/ 5 h 45"/>
              <a:gd name="T40" fmla="*/ 62 w 65"/>
              <a:gd name="T41" fmla="*/ 5 h 45"/>
              <a:gd name="T42" fmla="*/ 62 w 65"/>
              <a:gd name="T43" fmla="*/ 9 h 45"/>
              <a:gd name="T44" fmla="*/ 40 w 65"/>
              <a:gd name="T45" fmla="*/ 9 h 45"/>
              <a:gd name="T46" fmla="*/ 40 w 65"/>
              <a:gd name="T47" fmla="*/ 5 h 45"/>
              <a:gd name="T48" fmla="*/ 33 w 65"/>
              <a:gd name="T49" fmla="*/ 0 h 45"/>
              <a:gd name="T50" fmla="*/ 33 w 65"/>
              <a:gd name="T51" fmla="*/ 44 h 45"/>
              <a:gd name="T52" fmla="*/ 26 w 65"/>
              <a:gd name="T53" fmla="*/ 45 h 45"/>
              <a:gd name="T54" fmla="*/ 26 w 65"/>
              <a:gd name="T55" fmla="*/ 0 h 45"/>
              <a:gd name="T56" fmla="*/ 33 w 65"/>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 h="45">
                <a:moveTo>
                  <a:pt x="25" y="45"/>
                </a:moveTo>
                <a:cubicBezTo>
                  <a:pt x="9" y="44"/>
                  <a:pt x="0" y="34"/>
                  <a:pt x="0" y="22"/>
                </a:cubicBezTo>
                <a:cubicBezTo>
                  <a:pt x="0" y="12"/>
                  <a:pt x="9" y="3"/>
                  <a:pt x="25" y="0"/>
                </a:cubicBezTo>
                <a:cubicBezTo>
                  <a:pt x="25" y="45"/>
                  <a:pt x="25" y="45"/>
                  <a:pt x="25" y="45"/>
                </a:cubicBezTo>
                <a:close/>
                <a:moveTo>
                  <a:pt x="40" y="35"/>
                </a:moveTo>
                <a:cubicBezTo>
                  <a:pt x="62" y="35"/>
                  <a:pt x="62" y="35"/>
                  <a:pt x="62" y="35"/>
                </a:cubicBezTo>
                <a:cubicBezTo>
                  <a:pt x="62" y="40"/>
                  <a:pt x="62" y="40"/>
                  <a:pt x="62" y="40"/>
                </a:cubicBezTo>
                <a:cubicBezTo>
                  <a:pt x="40" y="40"/>
                  <a:pt x="40" y="40"/>
                  <a:pt x="40" y="40"/>
                </a:cubicBezTo>
                <a:cubicBezTo>
                  <a:pt x="40" y="35"/>
                  <a:pt x="40" y="35"/>
                  <a:pt x="40" y="35"/>
                </a:cubicBezTo>
                <a:close/>
                <a:moveTo>
                  <a:pt x="43" y="25"/>
                </a:moveTo>
                <a:cubicBezTo>
                  <a:pt x="65" y="25"/>
                  <a:pt x="65" y="25"/>
                  <a:pt x="65" y="25"/>
                </a:cubicBezTo>
                <a:cubicBezTo>
                  <a:pt x="65" y="30"/>
                  <a:pt x="65" y="30"/>
                  <a:pt x="65" y="30"/>
                </a:cubicBezTo>
                <a:cubicBezTo>
                  <a:pt x="43" y="30"/>
                  <a:pt x="43" y="30"/>
                  <a:pt x="43" y="30"/>
                </a:cubicBezTo>
                <a:cubicBezTo>
                  <a:pt x="43" y="25"/>
                  <a:pt x="43" y="25"/>
                  <a:pt x="43" y="25"/>
                </a:cubicBezTo>
                <a:close/>
                <a:moveTo>
                  <a:pt x="43" y="15"/>
                </a:moveTo>
                <a:cubicBezTo>
                  <a:pt x="64" y="15"/>
                  <a:pt x="64" y="15"/>
                  <a:pt x="64" y="15"/>
                </a:cubicBezTo>
                <a:cubicBezTo>
                  <a:pt x="64" y="20"/>
                  <a:pt x="64" y="20"/>
                  <a:pt x="64" y="20"/>
                </a:cubicBezTo>
                <a:cubicBezTo>
                  <a:pt x="43" y="20"/>
                  <a:pt x="43" y="20"/>
                  <a:pt x="43" y="20"/>
                </a:cubicBezTo>
                <a:cubicBezTo>
                  <a:pt x="43" y="15"/>
                  <a:pt x="43" y="15"/>
                  <a:pt x="43" y="15"/>
                </a:cubicBezTo>
                <a:close/>
                <a:moveTo>
                  <a:pt x="40" y="5"/>
                </a:moveTo>
                <a:cubicBezTo>
                  <a:pt x="62" y="5"/>
                  <a:pt x="62" y="5"/>
                  <a:pt x="62" y="5"/>
                </a:cubicBezTo>
                <a:cubicBezTo>
                  <a:pt x="62" y="9"/>
                  <a:pt x="62" y="9"/>
                  <a:pt x="62" y="9"/>
                </a:cubicBezTo>
                <a:cubicBezTo>
                  <a:pt x="40" y="9"/>
                  <a:pt x="40" y="9"/>
                  <a:pt x="40" y="9"/>
                </a:cubicBezTo>
                <a:cubicBezTo>
                  <a:pt x="40" y="5"/>
                  <a:pt x="40" y="5"/>
                  <a:pt x="40" y="5"/>
                </a:cubicBezTo>
                <a:close/>
                <a:moveTo>
                  <a:pt x="33" y="0"/>
                </a:moveTo>
                <a:cubicBezTo>
                  <a:pt x="37" y="15"/>
                  <a:pt x="37" y="30"/>
                  <a:pt x="33" y="44"/>
                </a:cubicBezTo>
                <a:cubicBezTo>
                  <a:pt x="31" y="45"/>
                  <a:pt x="28" y="45"/>
                  <a:pt x="26" y="45"/>
                </a:cubicBezTo>
                <a:cubicBezTo>
                  <a:pt x="26" y="0"/>
                  <a:pt x="26" y="0"/>
                  <a:pt x="26" y="0"/>
                </a:cubicBezTo>
                <a:cubicBezTo>
                  <a:pt x="28" y="0"/>
                  <a:pt x="31" y="0"/>
                  <a:pt x="33"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baseline="0">
              <a:latin typeface="Candara" charset="0"/>
              <a:ea typeface="Candara" charset="0"/>
              <a:cs typeface="Candara" charset="0"/>
            </a:endParaRPr>
          </a:p>
        </p:txBody>
      </p:sp>
      <p:sp>
        <p:nvSpPr>
          <p:cNvPr id="30" name="文本框 29"/>
          <p:cNvSpPr txBox="1"/>
          <p:nvPr/>
        </p:nvSpPr>
        <p:spPr>
          <a:xfrm>
            <a:off x="1425467" y="3259701"/>
            <a:ext cx="6971542" cy="830997"/>
          </a:xfrm>
          <a:prstGeom prst="rect">
            <a:avLst/>
          </a:prstGeom>
          <a:noFill/>
        </p:spPr>
        <p:txBody>
          <a:bodyPr wrap="square" rtlCol="0">
            <a:spAutoFit/>
          </a:bodyPr>
          <a:lstStyle>
            <a:defPPr>
              <a:defRPr lang="zh-CN"/>
            </a:defPPr>
            <a:lvl1pPr>
              <a:defRPr b="1">
                <a:solidFill>
                  <a:srgbClr val="0070C0"/>
                </a:solidFill>
                <a:latin typeface="微软雅黑" panose="020B0503020204020204" pitchFamily="34" charset="-122"/>
                <a:ea typeface="微软雅黑" panose="020B0503020204020204" pitchFamily="34" charset="-122"/>
              </a:defRPr>
            </a:lvl1pPr>
          </a:lstStyle>
          <a:p>
            <a:pPr algn="just"/>
            <a:r>
              <a:rPr lang="en-US" altLang="zh-CN" sz="2400" b="0" baseline="0" dirty="0" smtClean="0">
                <a:solidFill>
                  <a:schemeClr val="tx1"/>
                </a:solidFill>
                <a:latin typeface="Candara" charset="0"/>
                <a:ea typeface="Candara" charset="0"/>
                <a:cs typeface="Candara" charset="0"/>
              </a:rPr>
              <a:t>present a new </a:t>
            </a:r>
            <a:r>
              <a:rPr lang="en-US" altLang="zh-CN" sz="2400" b="0" baseline="0" dirty="0">
                <a:solidFill>
                  <a:schemeClr val="tx1"/>
                </a:solidFill>
                <a:latin typeface="Candara" charset="0"/>
                <a:ea typeface="Candara" charset="0"/>
                <a:cs typeface="Candara" charset="0"/>
              </a:rPr>
              <a:t>data structure called </a:t>
            </a:r>
            <a:r>
              <a:rPr lang="en-US" altLang="zh-CN" sz="2400" b="0" baseline="0" dirty="0">
                <a:solidFill>
                  <a:srgbClr val="FF0000"/>
                </a:solidFill>
                <a:latin typeface="Candara" charset="0"/>
                <a:ea typeface="Candara" charset="0"/>
                <a:cs typeface="Candara" charset="0"/>
              </a:rPr>
              <a:t>CertOper</a:t>
            </a:r>
            <a:r>
              <a:rPr lang="en-US" altLang="zh-CN" sz="2400" b="0" baseline="0" dirty="0">
                <a:solidFill>
                  <a:schemeClr val="tx1"/>
                </a:solidFill>
                <a:latin typeface="Candara" charset="0"/>
                <a:ea typeface="Candara" charset="0"/>
                <a:cs typeface="Candara" charset="0"/>
              </a:rPr>
              <a:t> to record </a:t>
            </a:r>
            <a:r>
              <a:rPr lang="en-US" altLang="zh-CN" sz="2400" b="0" baseline="0" dirty="0" smtClean="0">
                <a:solidFill>
                  <a:schemeClr val="tx1"/>
                </a:solidFill>
                <a:latin typeface="Candara" charset="0"/>
                <a:ea typeface="Candara" charset="0"/>
                <a:cs typeface="Candara" charset="0"/>
              </a:rPr>
              <a:t>certificates operations</a:t>
            </a:r>
            <a:r>
              <a:rPr lang="en-US" altLang="zh-CN" sz="2400" b="0" baseline="0" dirty="0">
                <a:solidFill>
                  <a:schemeClr val="tx1"/>
                </a:solidFill>
                <a:latin typeface="Candara" charset="0"/>
                <a:ea typeface="Candara" charset="0"/>
                <a:cs typeface="Candara" charset="0"/>
              </a:rPr>
              <a:t>.</a:t>
            </a:r>
          </a:p>
        </p:txBody>
      </p:sp>
      <p:sp>
        <p:nvSpPr>
          <p:cNvPr id="22" name="文本框 21"/>
          <p:cNvSpPr txBox="1"/>
          <p:nvPr/>
        </p:nvSpPr>
        <p:spPr>
          <a:xfrm>
            <a:off x="7053473" y="6159994"/>
            <a:ext cx="638628" cy="338554"/>
          </a:xfrm>
          <a:prstGeom prst="rect">
            <a:avLst/>
          </a:prstGeom>
          <a:noFill/>
        </p:spPr>
        <p:txBody>
          <a:bodyPr wrap="square" rtlCol="0">
            <a:spAutoFit/>
          </a:bodyPr>
          <a:lstStyle/>
          <a:p>
            <a:pPr algn="ctr"/>
            <a:r>
              <a:rPr lang="en-US" altLang="zh-CN" sz="1600" baseline="0" dirty="0" smtClean="0">
                <a:solidFill>
                  <a:schemeClr val="bg1"/>
                </a:solidFill>
                <a:latin typeface="Candara" charset="0"/>
                <a:ea typeface="Candara" charset="0"/>
                <a:cs typeface="Candara" charset="0"/>
              </a:rPr>
              <a:t>06</a:t>
            </a:r>
            <a:endParaRPr lang="zh-CN" altLang="en-US" sz="1600" baseline="0" dirty="0">
              <a:solidFill>
                <a:schemeClr val="bg1"/>
              </a:solidFill>
              <a:latin typeface="Candara" charset="0"/>
              <a:ea typeface="Candara" charset="0"/>
              <a:cs typeface="Candara" charset="0"/>
            </a:endParaRPr>
          </a:p>
        </p:txBody>
      </p:sp>
      <p:sp>
        <p:nvSpPr>
          <p:cNvPr id="23" name="文本框 22"/>
          <p:cNvSpPr txBox="1"/>
          <p:nvPr/>
        </p:nvSpPr>
        <p:spPr>
          <a:xfrm>
            <a:off x="16751" y="0"/>
            <a:ext cx="1981200" cy="830997"/>
          </a:xfrm>
          <a:prstGeom prst="rect">
            <a:avLst/>
          </a:prstGeom>
          <a:noFill/>
        </p:spPr>
        <p:txBody>
          <a:bodyPr wrap="square" rtlCol="0">
            <a:spAutoFit/>
          </a:bodyPr>
          <a:lstStyle/>
          <a:p>
            <a:pPr algn="r"/>
            <a:r>
              <a:rPr lang="en-US" altLang="zh-CN" sz="2400" baseline="0" dirty="0" smtClean="0">
                <a:solidFill>
                  <a:schemeClr val="bg1"/>
                </a:solidFill>
                <a:latin typeface="Candara" charset="0"/>
                <a:ea typeface="Candara" charset="0"/>
                <a:cs typeface="Candara" charset="0"/>
              </a:rPr>
              <a:t>I. Introduction</a:t>
            </a:r>
            <a:endParaRPr lang="zh-CN" altLang="en-US" sz="2400" baseline="0" dirty="0">
              <a:solidFill>
                <a:schemeClr val="bg1"/>
              </a:solidFill>
              <a:latin typeface="Candara" charset="0"/>
              <a:ea typeface="Candara" charset="0"/>
              <a:cs typeface="Candara" charset="0"/>
            </a:endParaRPr>
          </a:p>
        </p:txBody>
      </p:sp>
      <p:sp>
        <p:nvSpPr>
          <p:cNvPr id="32" name="文本框 31"/>
          <p:cNvSpPr txBox="1"/>
          <p:nvPr/>
        </p:nvSpPr>
        <p:spPr>
          <a:xfrm>
            <a:off x="1490633" y="5207059"/>
            <a:ext cx="6971542" cy="830997"/>
          </a:xfrm>
          <a:prstGeom prst="rect">
            <a:avLst/>
          </a:prstGeom>
          <a:noFill/>
        </p:spPr>
        <p:txBody>
          <a:bodyPr wrap="square" rtlCol="0">
            <a:spAutoFit/>
          </a:bodyPr>
          <a:lstStyle>
            <a:defPPr>
              <a:defRPr lang="zh-CN"/>
            </a:defPPr>
            <a:lvl1pPr>
              <a:defRPr b="1">
                <a:solidFill>
                  <a:srgbClr val="0070C0"/>
                </a:solidFill>
                <a:latin typeface="微软雅黑" panose="020B0503020204020204" pitchFamily="34" charset="-122"/>
                <a:ea typeface="微软雅黑" panose="020B0503020204020204" pitchFamily="34" charset="-122"/>
              </a:defRPr>
            </a:lvl1pPr>
          </a:lstStyle>
          <a:p>
            <a:pPr algn="just"/>
            <a:r>
              <a:rPr lang="en-US" altLang="zh-CN" sz="2400" b="0" baseline="0" dirty="0">
                <a:solidFill>
                  <a:schemeClr val="tx1"/>
                </a:solidFill>
                <a:latin typeface="Candara" charset="0"/>
                <a:ea typeface="Candara" charset="0"/>
                <a:cs typeface="Candara" charset="0"/>
              </a:rPr>
              <a:t>implement a proof-of-concept prototype and </a:t>
            </a:r>
            <a:r>
              <a:rPr lang="en-US" altLang="zh-CN" sz="2400" b="0" baseline="0" dirty="0" smtClean="0">
                <a:solidFill>
                  <a:schemeClr val="tx1"/>
                </a:solidFill>
                <a:latin typeface="Candara" charset="0"/>
                <a:ea typeface="Candara" charset="0"/>
                <a:cs typeface="Candara" charset="0"/>
              </a:rPr>
              <a:t>evaluate the </a:t>
            </a:r>
            <a:r>
              <a:rPr lang="en-US" altLang="zh-CN" sz="2400" b="0" baseline="0" dirty="0">
                <a:solidFill>
                  <a:schemeClr val="tx1"/>
                </a:solidFill>
                <a:latin typeface="Candara" charset="0"/>
                <a:ea typeface="Candara" charset="0"/>
                <a:cs typeface="Candara" charset="0"/>
              </a:rPr>
              <a:t>performance </a:t>
            </a:r>
            <a:r>
              <a:rPr lang="en-US" altLang="zh-CN" sz="2400" b="0" baseline="0" dirty="0" smtClean="0">
                <a:solidFill>
                  <a:schemeClr val="tx1"/>
                </a:solidFill>
                <a:latin typeface="Candara" charset="0"/>
                <a:ea typeface="Candara" charset="0"/>
                <a:cs typeface="Candara" charset="0"/>
              </a:rPr>
              <a:t>in practice</a:t>
            </a:r>
            <a:r>
              <a:rPr lang="en-US" altLang="zh-CN" sz="2400" b="0" baseline="0" dirty="0">
                <a:solidFill>
                  <a:schemeClr val="tx1"/>
                </a:solidFill>
                <a:latin typeface="Candara" charset="0"/>
                <a:ea typeface="Candara" charset="0"/>
                <a:cs typeface="Candara" charset="0"/>
              </a:rPr>
              <a:t>.</a:t>
            </a:r>
          </a:p>
        </p:txBody>
      </p:sp>
      <p:grpSp>
        <p:nvGrpSpPr>
          <p:cNvPr id="10" name="组合 9"/>
          <p:cNvGrpSpPr/>
          <p:nvPr/>
        </p:nvGrpSpPr>
        <p:grpSpPr>
          <a:xfrm>
            <a:off x="855175" y="5202603"/>
            <a:ext cx="395576" cy="752876"/>
            <a:chOff x="3844726" y="5185227"/>
            <a:chExt cx="724250" cy="1378421"/>
          </a:xfrm>
        </p:grpSpPr>
        <p:grpSp>
          <p:nvGrpSpPr>
            <p:cNvPr id="4" name="组合 3"/>
            <p:cNvGrpSpPr/>
            <p:nvPr/>
          </p:nvGrpSpPr>
          <p:grpSpPr>
            <a:xfrm>
              <a:off x="3844726" y="5979852"/>
              <a:ext cx="472068" cy="474054"/>
              <a:chOff x="1320027" y="5771794"/>
              <a:chExt cx="472068" cy="474054"/>
            </a:xfrm>
          </p:grpSpPr>
          <p:sp>
            <p:nvSpPr>
              <p:cNvPr id="25" name="椭圆 24"/>
              <p:cNvSpPr/>
              <p:nvPr/>
            </p:nvSpPr>
            <p:spPr>
              <a:xfrm>
                <a:off x="1375588" y="5828212"/>
                <a:ext cx="360947" cy="3609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Candara" charset="0"/>
                  <a:ea typeface="Candara" charset="0"/>
                  <a:cs typeface="Candara" charset="0"/>
                </a:endParaRPr>
              </a:p>
            </p:txBody>
          </p:sp>
          <p:sp>
            <p:nvSpPr>
              <p:cNvPr id="2" name="椭圆 1"/>
              <p:cNvSpPr/>
              <p:nvPr/>
            </p:nvSpPr>
            <p:spPr>
              <a:xfrm>
                <a:off x="1465473" y="5921382"/>
                <a:ext cx="174601" cy="174601"/>
              </a:xfrm>
              <a:prstGeom prst="ellipse">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Candara" charset="0"/>
                  <a:ea typeface="Candara" charset="0"/>
                  <a:cs typeface="Candara" charset="0"/>
                </a:endParaRPr>
              </a:p>
            </p:txBody>
          </p:sp>
          <p:sp>
            <p:nvSpPr>
              <p:cNvPr id="3" name="矩形 2"/>
              <p:cNvSpPr/>
              <p:nvPr/>
            </p:nvSpPr>
            <p:spPr>
              <a:xfrm>
                <a:off x="1512759" y="5771794"/>
                <a:ext cx="85882" cy="1056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Candara" charset="0"/>
                  <a:ea typeface="Candara" charset="0"/>
                  <a:cs typeface="Candara" charset="0"/>
                </a:endParaRPr>
              </a:p>
            </p:txBody>
          </p:sp>
          <p:sp>
            <p:nvSpPr>
              <p:cNvPr id="35" name="矩形 34"/>
              <p:cNvSpPr/>
              <p:nvPr/>
            </p:nvSpPr>
            <p:spPr>
              <a:xfrm>
                <a:off x="1512758" y="6133837"/>
                <a:ext cx="89853" cy="1120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Candara" charset="0"/>
                  <a:ea typeface="Candara" charset="0"/>
                  <a:cs typeface="Candara" charset="0"/>
                </a:endParaRPr>
              </a:p>
            </p:txBody>
          </p:sp>
          <p:sp>
            <p:nvSpPr>
              <p:cNvPr id="36" name="矩形 35"/>
              <p:cNvSpPr/>
              <p:nvPr/>
            </p:nvSpPr>
            <p:spPr>
              <a:xfrm rot="2927051">
                <a:off x="1652341" y="5825697"/>
                <a:ext cx="84072" cy="102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Candara" charset="0"/>
                  <a:ea typeface="Candara" charset="0"/>
                  <a:cs typeface="Candara" charset="0"/>
                </a:endParaRPr>
              </a:p>
            </p:txBody>
          </p:sp>
          <p:sp>
            <p:nvSpPr>
              <p:cNvPr id="39" name="矩形 38"/>
              <p:cNvSpPr/>
              <p:nvPr/>
            </p:nvSpPr>
            <p:spPr>
              <a:xfrm>
                <a:off x="1320027" y="5961926"/>
                <a:ext cx="108283" cy="93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Candara" charset="0"/>
                  <a:ea typeface="Candara" charset="0"/>
                  <a:cs typeface="Candara" charset="0"/>
                </a:endParaRPr>
              </a:p>
            </p:txBody>
          </p:sp>
          <p:sp>
            <p:nvSpPr>
              <p:cNvPr id="40" name="矩形 39"/>
              <p:cNvSpPr/>
              <p:nvPr/>
            </p:nvSpPr>
            <p:spPr>
              <a:xfrm rot="18844063">
                <a:off x="1651970" y="6087335"/>
                <a:ext cx="89853" cy="1049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Candara" charset="0"/>
                  <a:ea typeface="Candara" charset="0"/>
                  <a:cs typeface="Candara" charset="0"/>
                </a:endParaRPr>
              </a:p>
            </p:txBody>
          </p:sp>
          <p:sp>
            <p:nvSpPr>
              <p:cNvPr id="41" name="矩形 40"/>
              <p:cNvSpPr/>
              <p:nvPr/>
            </p:nvSpPr>
            <p:spPr>
              <a:xfrm>
                <a:off x="1692546" y="5955457"/>
                <a:ext cx="99549" cy="93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Candara" charset="0"/>
                  <a:ea typeface="Candara" charset="0"/>
                  <a:cs typeface="Candara" charset="0"/>
                </a:endParaRPr>
              </a:p>
            </p:txBody>
          </p:sp>
          <p:sp>
            <p:nvSpPr>
              <p:cNvPr id="44" name="矩形 43"/>
              <p:cNvSpPr/>
              <p:nvPr/>
            </p:nvSpPr>
            <p:spPr>
              <a:xfrm rot="2927051">
                <a:off x="1372524" y="6105643"/>
                <a:ext cx="84751" cy="8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Candara" charset="0"/>
                  <a:ea typeface="Candara" charset="0"/>
                  <a:cs typeface="Candara" charset="0"/>
                </a:endParaRPr>
              </a:p>
            </p:txBody>
          </p:sp>
          <p:sp>
            <p:nvSpPr>
              <p:cNvPr id="45" name="矩形 44"/>
              <p:cNvSpPr/>
              <p:nvPr/>
            </p:nvSpPr>
            <p:spPr>
              <a:xfrm rot="18844063">
                <a:off x="1374086" y="5820816"/>
                <a:ext cx="87693" cy="1043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Candara" charset="0"/>
                  <a:ea typeface="Candara" charset="0"/>
                  <a:cs typeface="Candara" charset="0"/>
                </a:endParaRPr>
              </a:p>
            </p:txBody>
          </p:sp>
        </p:grpSp>
        <p:grpSp>
          <p:nvGrpSpPr>
            <p:cNvPr id="7" name="组合 6"/>
            <p:cNvGrpSpPr/>
            <p:nvPr/>
          </p:nvGrpSpPr>
          <p:grpSpPr>
            <a:xfrm rot="2726136">
              <a:off x="3648394" y="5643066"/>
              <a:ext cx="1378421" cy="462743"/>
              <a:chOff x="3832951" y="5765340"/>
              <a:chExt cx="1378421" cy="462743"/>
            </a:xfrm>
          </p:grpSpPr>
          <p:sp>
            <p:nvSpPr>
              <p:cNvPr id="31" name="椭圆 30"/>
              <p:cNvSpPr/>
              <p:nvPr/>
            </p:nvSpPr>
            <p:spPr>
              <a:xfrm>
                <a:off x="5010654" y="5901796"/>
                <a:ext cx="200718" cy="200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Candara" charset="0"/>
                  <a:ea typeface="Candara" charset="0"/>
                  <a:cs typeface="Candara" charset="0"/>
                </a:endParaRPr>
              </a:p>
            </p:txBody>
          </p:sp>
          <p:sp>
            <p:nvSpPr>
              <p:cNvPr id="34" name="椭圆 33"/>
              <p:cNvSpPr/>
              <p:nvPr/>
            </p:nvSpPr>
            <p:spPr>
              <a:xfrm>
                <a:off x="3862977" y="5765340"/>
                <a:ext cx="462743" cy="462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Candara" charset="0"/>
                  <a:ea typeface="Candara" charset="0"/>
                  <a:cs typeface="Candara" charset="0"/>
                </a:endParaRPr>
              </a:p>
            </p:txBody>
          </p:sp>
          <p:sp>
            <p:nvSpPr>
              <p:cNvPr id="5" name="矩形 4"/>
              <p:cNvSpPr/>
              <p:nvPr/>
            </p:nvSpPr>
            <p:spPr>
              <a:xfrm>
                <a:off x="4281487" y="5902635"/>
                <a:ext cx="824434" cy="201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Candara" charset="0"/>
                  <a:ea typeface="Candara" charset="0"/>
                  <a:cs typeface="Candara" charset="0"/>
                </a:endParaRPr>
              </a:p>
            </p:txBody>
          </p:sp>
          <p:sp>
            <p:nvSpPr>
              <p:cNvPr id="6" name="六边形 5"/>
              <p:cNvSpPr/>
              <p:nvPr/>
            </p:nvSpPr>
            <p:spPr>
              <a:xfrm>
                <a:off x="3832951" y="5870952"/>
                <a:ext cx="291760" cy="251517"/>
              </a:xfrm>
              <a:prstGeom prst="hexagon">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Candara" charset="0"/>
                  <a:ea typeface="Candara" charset="0"/>
                  <a:cs typeface="Candara" charset="0"/>
                </a:endParaRPr>
              </a:p>
            </p:txBody>
          </p:sp>
          <p:sp>
            <p:nvSpPr>
              <p:cNvPr id="33" name="椭圆 32"/>
              <p:cNvSpPr/>
              <p:nvPr/>
            </p:nvSpPr>
            <p:spPr>
              <a:xfrm>
                <a:off x="5096996" y="5965145"/>
                <a:ext cx="70037" cy="70037"/>
              </a:xfrm>
              <a:prstGeom prst="ellipse">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Candara" charset="0"/>
                  <a:ea typeface="Candara" charset="0"/>
                  <a:cs typeface="Candara" charset="0"/>
                </a:endParaRPr>
              </a:p>
            </p:txBody>
          </p:sp>
        </p:grpSp>
      </p:grpSp>
      <p:sp>
        <p:nvSpPr>
          <p:cNvPr id="12" name="灯片编号占位符 11"/>
          <p:cNvSpPr>
            <a:spLocks noGrp="1"/>
          </p:cNvSpPr>
          <p:nvPr>
            <p:ph type="sldNum" sz="quarter" idx="4294967295"/>
          </p:nvPr>
        </p:nvSpPr>
        <p:spPr>
          <a:xfrm>
            <a:off x="8397009" y="6332890"/>
            <a:ext cx="681825" cy="365125"/>
          </a:xfrm>
          <a:prstGeom prst="rect">
            <a:avLst/>
          </a:prstGeom>
        </p:spPr>
        <p:txBody>
          <a:bodyPr/>
          <a:lstStyle/>
          <a:p>
            <a:r>
              <a:rPr lang="en-US" altLang="zh-CN" baseline="0" dirty="0" smtClean="0">
                <a:latin typeface="Candara" charset="0"/>
                <a:ea typeface="Candara" charset="0"/>
                <a:cs typeface="Candara" charset="0"/>
              </a:rPr>
              <a:t>61</a:t>
            </a:r>
            <a:endParaRPr lang="zh-CN" altLang="en-US" baseline="0" dirty="0">
              <a:latin typeface="Candara" charset="0"/>
              <a:ea typeface="Candara" charset="0"/>
              <a:cs typeface="Candara" charset="0"/>
            </a:endParaRPr>
          </a:p>
        </p:txBody>
      </p:sp>
      <p:sp>
        <p:nvSpPr>
          <p:cNvPr id="37" name="文本框 36"/>
          <p:cNvSpPr txBox="1"/>
          <p:nvPr/>
        </p:nvSpPr>
        <p:spPr>
          <a:xfrm>
            <a:off x="1425467" y="4248298"/>
            <a:ext cx="6971542" cy="830997"/>
          </a:xfrm>
          <a:prstGeom prst="rect">
            <a:avLst/>
          </a:prstGeom>
          <a:noFill/>
        </p:spPr>
        <p:txBody>
          <a:bodyPr wrap="square" rtlCol="0">
            <a:spAutoFit/>
          </a:bodyPr>
          <a:lstStyle>
            <a:defPPr>
              <a:defRPr lang="zh-CN"/>
            </a:defPPr>
            <a:lvl1pPr>
              <a:defRPr b="1">
                <a:solidFill>
                  <a:srgbClr val="0070C0"/>
                </a:solidFill>
                <a:latin typeface="微软雅黑" panose="020B0503020204020204" pitchFamily="34" charset="-122"/>
                <a:ea typeface="微软雅黑" panose="020B0503020204020204" pitchFamily="34" charset="-122"/>
              </a:defRPr>
            </a:lvl1pPr>
          </a:lstStyle>
          <a:p>
            <a:pPr algn="just"/>
            <a:r>
              <a:rPr lang="en-US" altLang="zh-CN" sz="2400" b="0" baseline="0" dirty="0" smtClean="0">
                <a:solidFill>
                  <a:schemeClr val="tx1"/>
                </a:solidFill>
                <a:latin typeface="Candara" charset="0"/>
                <a:ea typeface="Candara" charset="0"/>
                <a:cs typeface="Candara" charset="0"/>
              </a:rPr>
              <a:t>exploit </a:t>
            </a:r>
            <a:r>
              <a:rPr lang="en-US" altLang="zh-CN" sz="2400" b="0" baseline="0" dirty="0">
                <a:solidFill>
                  <a:schemeClr val="tx1"/>
                </a:solidFill>
                <a:latin typeface="Candara" charset="0"/>
                <a:ea typeface="Candara" charset="0"/>
                <a:cs typeface="Candara" charset="0"/>
              </a:rPr>
              <a:t>a </a:t>
            </a:r>
            <a:r>
              <a:rPr lang="en-US" altLang="zh-CN" sz="2400" b="0" baseline="0" dirty="0" smtClean="0">
                <a:solidFill>
                  <a:schemeClr val="tx1"/>
                </a:solidFill>
                <a:latin typeface="Candara" charset="0"/>
                <a:ea typeface="Candara" charset="0"/>
                <a:cs typeface="Candara" charset="0"/>
              </a:rPr>
              <a:t>revocation checking </a:t>
            </a:r>
            <a:r>
              <a:rPr lang="en-US" altLang="zh-CN" sz="2400" b="0" baseline="0" dirty="0">
                <a:solidFill>
                  <a:schemeClr val="tx1"/>
                </a:solidFill>
                <a:latin typeface="Candara" charset="0"/>
                <a:ea typeface="Candara" charset="0"/>
                <a:cs typeface="Candara" charset="0"/>
              </a:rPr>
              <a:t>method based on Dual counting bloom </a:t>
            </a:r>
            <a:r>
              <a:rPr lang="en-US" altLang="zh-CN" sz="2400" b="0" baseline="0" dirty="0" smtClean="0">
                <a:solidFill>
                  <a:schemeClr val="tx1"/>
                </a:solidFill>
                <a:latin typeface="Candara" charset="0"/>
                <a:ea typeface="Candara" charset="0"/>
                <a:cs typeface="Candara" charset="0"/>
              </a:rPr>
              <a:t>filter (</a:t>
            </a:r>
            <a:r>
              <a:rPr lang="en-US" altLang="zh-CN" sz="2400" b="0" baseline="0" dirty="0">
                <a:solidFill>
                  <a:srgbClr val="FF0000"/>
                </a:solidFill>
                <a:latin typeface="Candara" charset="0"/>
                <a:ea typeface="Candara" charset="0"/>
                <a:cs typeface="Candara" charset="0"/>
              </a:rPr>
              <a:t>DCBF</a:t>
            </a:r>
            <a:r>
              <a:rPr lang="en-US" altLang="zh-CN" sz="2400" b="0" baseline="0" dirty="0" smtClean="0">
                <a:solidFill>
                  <a:schemeClr val="tx1"/>
                </a:solidFill>
                <a:latin typeface="Candara" charset="0"/>
                <a:ea typeface="Candara" charset="0"/>
                <a:cs typeface="Candara" charset="0"/>
              </a:rPr>
              <a:t>)</a:t>
            </a:r>
            <a:r>
              <a:rPr lang="en-US" altLang="zh-CN" sz="2400" b="0" baseline="0" dirty="0">
                <a:solidFill>
                  <a:schemeClr val="tx1"/>
                </a:solidFill>
                <a:latin typeface="Candara" charset="0"/>
                <a:ea typeface="Candara" charset="0"/>
                <a:cs typeface="Candara" charset="0"/>
              </a:rPr>
              <a:t>.</a:t>
            </a:r>
          </a:p>
        </p:txBody>
      </p:sp>
      <p:grpSp>
        <p:nvGrpSpPr>
          <p:cNvPr id="8" name="组合 7"/>
          <p:cNvGrpSpPr/>
          <p:nvPr/>
        </p:nvGrpSpPr>
        <p:grpSpPr>
          <a:xfrm>
            <a:off x="736207" y="4429109"/>
            <a:ext cx="514322" cy="601277"/>
            <a:chOff x="736207" y="4429109"/>
            <a:chExt cx="514322" cy="601277"/>
          </a:xfrm>
        </p:grpSpPr>
        <p:sp>
          <p:nvSpPr>
            <p:cNvPr id="51" name="椭圆 50"/>
            <p:cNvSpPr/>
            <p:nvPr/>
          </p:nvSpPr>
          <p:spPr>
            <a:xfrm>
              <a:off x="736207" y="4429109"/>
              <a:ext cx="411608" cy="4116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Candara" charset="0"/>
                <a:ea typeface="Candara" charset="0"/>
                <a:cs typeface="Candara" charset="0"/>
              </a:endParaRPr>
            </a:p>
          </p:txBody>
        </p:sp>
        <p:sp>
          <p:nvSpPr>
            <p:cNvPr id="52" name="椭圆 51"/>
            <p:cNvSpPr/>
            <p:nvPr/>
          </p:nvSpPr>
          <p:spPr>
            <a:xfrm>
              <a:off x="810760" y="4503662"/>
              <a:ext cx="262502" cy="262502"/>
            </a:xfrm>
            <a:prstGeom prst="ellipse">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Candara" charset="0"/>
                <a:ea typeface="Candara" charset="0"/>
                <a:cs typeface="Candara" charset="0"/>
              </a:endParaRPr>
            </a:p>
          </p:txBody>
        </p:sp>
        <p:sp>
          <p:nvSpPr>
            <p:cNvPr id="48" name="矩形 47"/>
            <p:cNvSpPr/>
            <p:nvPr/>
          </p:nvSpPr>
          <p:spPr>
            <a:xfrm rot="2726136">
              <a:off x="1063698" y="4843555"/>
              <a:ext cx="263580" cy="1100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Candara" charset="0"/>
                <a:ea typeface="Candara" charset="0"/>
                <a:cs typeface="Candara" charset="0"/>
              </a:endParaRPr>
            </a:p>
          </p:txBody>
        </p:sp>
      </p:grpSp>
    </p:spTree>
    <p:extLst>
      <p:ext uri="{BB962C8B-B14F-4D97-AF65-F5344CB8AC3E}">
        <p14:creationId xmlns:p14="http://schemas.microsoft.com/office/powerpoint/2010/main" val="1594438614"/>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304800" y="601570"/>
            <a:ext cx="7113238" cy="707886"/>
          </a:xfrm>
          <a:prstGeom prst="rect">
            <a:avLst/>
          </a:prstGeom>
          <a:noFill/>
        </p:spPr>
        <p:txBody>
          <a:bodyPr wrap="square" rtlCol="0">
            <a:spAutoFit/>
          </a:bodyPr>
          <a:lstStyle/>
          <a:p>
            <a:r>
              <a:rPr lang="en-US" altLang="zh-CN" sz="4000" baseline="0" dirty="0" smtClean="0">
                <a:solidFill>
                  <a:schemeClr val="tx1">
                    <a:lumMod val="85000"/>
                    <a:lumOff val="15000"/>
                  </a:schemeClr>
                </a:solidFill>
                <a:latin typeface="Candara" charset="0"/>
                <a:ea typeface="Candara" charset="0"/>
                <a:cs typeface="Candara" charset="0"/>
              </a:rPr>
              <a:t>Conclusion</a:t>
            </a:r>
            <a:endParaRPr lang="en-US" altLang="zh-CN" sz="4000" baseline="0" dirty="0">
              <a:solidFill>
                <a:schemeClr val="tx1">
                  <a:lumMod val="85000"/>
                  <a:lumOff val="15000"/>
                </a:schemeClr>
              </a:solidFill>
              <a:latin typeface="Candara" charset="0"/>
              <a:ea typeface="Candara" charset="0"/>
              <a:cs typeface="Candara" charset="0"/>
            </a:endParaRPr>
          </a:p>
        </p:txBody>
      </p:sp>
      <p:sp>
        <p:nvSpPr>
          <p:cNvPr id="27" name="文本框 26"/>
          <p:cNvSpPr txBox="1"/>
          <p:nvPr/>
        </p:nvSpPr>
        <p:spPr>
          <a:xfrm>
            <a:off x="0" y="2172"/>
            <a:ext cx="8056880" cy="461665"/>
          </a:xfrm>
          <a:prstGeom prst="rect">
            <a:avLst/>
          </a:prstGeom>
          <a:noFill/>
        </p:spPr>
        <p:txBody>
          <a:bodyPr wrap="square" rtlCol="0">
            <a:spAutoFit/>
          </a:bodyPr>
          <a:lstStyle/>
          <a:p>
            <a:pPr algn="r"/>
            <a:r>
              <a:rPr lang="en-US" altLang="zh-CN" sz="2400" dirty="0" smtClean="0">
                <a:solidFill>
                  <a:schemeClr val="bg1"/>
                </a:solidFill>
              </a:rPr>
              <a:t>V. Conclusion</a:t>
            </a:r>
            <a:endParaRPr lang="zh-CN" altLang="en-US" sz="2400" dirty="0">
              <a:solidFill>
                <a:schemeClr val="bg1"/>
              </a:solidFill>
            </a:endParaRPr>
          </a:p>
        </p:txBody>
      </p:sp>
      <p:sp>
        <p:nvSpPr>
          <p:cNvPr id="5" name="灯片编号占位符 4"/>
          <p:cNvSpPr>
            <a:spLocks noGrp="1"/>
          </p:cNvSpPr>
          <p:nvPr>
            <p:ph type="sldNum" sz="quarter" idx="4294967295"/>
          </p:nvPr>
        </p:nvSpPr>
        <p:spPr>
          <a:xfrm>
            <a:off x="8705850" y="6492875"/>
            <a:ext cx="438150" cy="365125"/>
          </a:xfrm>
          <a:prstGeom prst="rect">
            <a:avLst/>
          </a:prstGeom>
        </p:spPr>
        <p:txBody>
          <a:bodyPr/>
          <a:lstStyle/>
          <a:p>
            <a:fld id="{A56CA248-7BE1-4335-B3FB-1E6869F2EC71}" type="slidenum">
              <a:rPr lang="zh-CN" altLang="en-US" smtClean="0"/>
              <a:pPr/>
              <a:t>62</a:t>
            </a:fld>
            <a:endParaRPr lang="zh-CN" altLang="en-US" dirty="0"/>
          </a:p>
        </p:txBody>
      </p:sp>
      <p:graphicFrame>
        <p:nvGraphicFramePr>
          <p:cNvPr id="4" name="图示 3"/>
          <p:cNvGraphicFramePr/>
          <p:nvPr>
            <p:extLst>
              <p:ext uri="{D42A27DB-BD31-4B8C-83A1-F6EECF244321}">
                <p14:modId xmlns:p14="http://schemas.microsoft.com/office/powerpoint/2010/main" val="83148439"/>
              </p:ext>
            </p:extLst>
          </p:nvPr>
        </p:nvGraphicFramePr>
        <p:xfrm>
          <a:off x="898682" y="1331868"/>
          <a:ext cx="7483318" cy="5161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2505592"/>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5E875E4-CBF8-477D-ADDD-063F884FF25A}" type="slidenum">
              <a:rPr lang="en-US" altLang="zh-CN" smtClean="0"/>
              <a:pPr>
                <a:defRPr/>
              </a:pPr>
              <a:t>63</a:t>
            </a:fld>
            <a:endParaRPr lang="en-US" altLang="zh-CN"/>
          </a:p>
        </p:txBody>
      </p:sp>
      <p:sp>
        <p:nvSpPr>
          <p:cNvPr id="3" name="TextBox 2"/>
          <p:cNvSpPr txBox="1"/>
          <p:nvPr/>
        </p:nvSpPr>
        <p:spPr>
          <a:xfrm>
            <a:off x="3048000" y="2895600"/>
            <a:ext cx="3886200" cy="861774"/>
          </a:xfrm>
          <a:prstGeom prst="rect">
            <a:avLst/>
          </a:prstGeom>
          <a:noFill/>
        </p:spPr>
        <p:txBody>
          <a:bodyPr wrap="square" rtlCol="0">
            <a:spAutoFit/>
          </a:bodyPr>
          <a:lstStyle/>
          <a:p>
            <a:r>
              <a:rPr lang="en-US" sz="5000" baseline="0" dirty="0" smtClean="0">
                <a:latin typeface="Candara" charset="0"/>
                <a:ea typeface="Candara" charset="0"/>
                <a:cs typeface="Candara" charset="0"/>
              </a:rPr>
              <a:t>Questions?</a:t>
            </a:r>
            <a:endParaRPr lang="en-US" sz="5000" baseline="0" dirty="0">
              <a:latin typeface="Candara" charset="0"/>
              <a:ea typeface="Candara" charset="0"/>
              <a:cs typeface="Candara" charset="0"/>
            </a:endParaRPr>
          </a:p>
        </p:txBody>
      </p:sp>
    </p:spTree>
    <p:extLst>
      <p:ext uri="{BB962C8B-B14F-4D97-AF65-F5344CB8AC3E}">
        <p14:creationId xmlns:p14="http://schemas.microsoft.com/office/powerpoint/2010/main" val="31340371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en-US" dirty="0"/>
          </a:p>
        </p:txBody>
      </p:sp>
      <p:sp>
        <p:nvSpPr>
          <p:cNvPr id="3" name="Content Placeholder 2"/>
          <p:cNvSpPr>
            <a:spLocks noGrp="1"/>
          </p:cNvSpPr>
          <p:nvPr>
            <p:ph idx="1"/>
          </p:nvPr>
        </p:nvSpPr>
        <p:spPr>
          <a:xfrm>
            <a:off x="609600" y="1479176"/>
            <a:ext cx="8001000" cy="41148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a:t>
            </a:r>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7</a:t>
            </a:fld>
            <a:endParaRPr lang="en-US" altLang="zh-CN" dirty="0"/>
          </a:p>
        </p:txBody>
      </p:sp>
      <p:graphicFrame>
        <p:nvGraphicFramePr>
          <p:cNvPr id="6" name="Diagram 5"/>
          <p:cNvGraphicFramePr/>
          <p:nvPr>
            <p:extLst>
              <p:ext uri="{D42A27DB-BD31-4B8C-83A1-F6EECF244321}">
                <p14:modId xmlns:p14="http://schemas.microsoft.com/office/powerpoint/2010/main" val="1442492692"/>
              </p:ext>
            </p:extLst>
          </p:nvPr>
        </p:nvGraphicFramePr>
        <p:xfrm>
          <a:off x="1066800" y="1447800"/>
          <a:ext cx="7086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0308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Blockchain</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a:t>
            </a:r>
            <a:endParaRPr lang="en-US" dirty="0"/>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8</a:t>
            </a:fld>
            <a:endParaRPr lang="en-US" altLang="zh-CN" dirty="0"/>
          </a:p>
        </p:txBody>
      </p:sp>
      <p:sp>
        <p:nvSpPr>
          <p:cNvPr id="6" name="object 6"/>
          <p:cNvSpPr txBox="1"/>
          <p:nvPr/>
        </p:nvSpPr>
        <p:spPr>
          <a:xfrm>
            <a:off x="381000" y="1676400"/>
            <a:ext cx="4876800" cy="1212511"/>
          </a:xfrm>
          <a:prstGeom prst="rect">
            <a:avLst/>
          </a:prstGeom>
          <a:solidFill>
            <a:srgbClr val="2B96FF"/>
          </a:solidFill>
        </p:spPr>
        <p:txBody>
          <a:bodyPr vert="horz" wrap="square" lIns="0" tIns="591185" rIns="0" bIns="0" rtlCol="0" anchor="ctr">
            <a:spAutoFit/>
          </a:bodyPr>
          <a:lstStyle/>
          <a:p>
            <a:pPr marL="4445" algn="ctr">
              <a:lnSpc>
                <a:spcPct val="100000"/>
              </a:lnSpc>
              <a:spcBef>
                <a:spcPts val="4655"/>
              </a:spcBef>
            </a:pPr>
            <a:r>
              <a:rPr sz="4000" spc="175" baseline="0" dirty="0">
                <a:solidFill>
                  <a:srgbClr val="FFFFFF"/>
                </a:solidFill>
                <a:latin typeface="Comic Sans MS" charset="0"/>
                <a:ea typeface="Comic Sans MS" charset="0"/>
                <a:cs typeface="Comic Sans MS" charset="0"/>
              </a:rPr>
              <a:t>Blockchain</a:t>
            </a:r>
            <a:endParaRPr sz="4000" baseline="0" dirty="0">
              <a:latin typeface="Comic Sans MS" charset="0"/>
              <a:ea typeface="Comic Sans MS" charset="0"/>
              <a:cs typeface="Comic Sans MS" charset="0"/>
            </a:endParaRPr>
          </a:p>
        </p:txBody>
      </p:sp>
      <p:sp>
        <p:nvSpPr>
          <p:cNvPr id="7" name="object 3"/>
          <p:cNvSpPr/>
          <p:nvPr/>
        </p:nvSpPr>
        <p:spPr>
          <a:xfrm>
            <a:off x="14260403" y="2966935"/>
            <a:ext cx="1139825" cy="2019935"/>
          </a:xfrm>
          <a:custGeom>
            <a:avLst/>
            <a:gdLst/>
            <a:ahLst/>
            <a:cxnLst/>
            <a:rect l="l" t="t" r="r" b="b"/>
            <a:pathLst>
              <a:path w="1139825" h="2019935">
                <a:moveTo>
                  <a:pt x="0" y="2019697"/>
                </a:moveTo>
                <a:lnTo>
                  <a:pt x="1139420" y="2019697"/>
                </a:lnTo>
                <a:lnTo>
                  <a:pt x="1139420" y="0"/>
                </a:lnTo>
                <a:lnTo>
                  <a:pt x="0" y="0"/>
                </a:lnTo>
                <a:lnTo>
                  <a:pt x="0" y="2019697"/>
                </a:lnTo>
                <a:close/>
              </a:path>
            </a:pathLst>
          </a:custGeom>
          <a:solidFill>
            <a:srgbClr val="2B96FF"/>
          </a:solidFill>
        </p:spPr>
        <p:txBody>
          <a:bodyPr wrap="square" lIns="0" tIns="0" rIns="0" bIns="0" rtlCol="0"/>
          <a:lstStyle/>
          <a:p>
            <a:endParaRPr/>
          </a:p>
        </p:txBody>
      </p:sp>
      <p:sp>
        <p:nvSpPr>
          <p:cNvPr id="8" name="object 4"/>
          <p:cNvSpPr/>
          <p:nvPr/>
        </p:nvSpPr>
        <p:spPr>
          <a:xfrm>
            <a:off x="15570730" y="2966935"/>
            <a:ext cx="1139825" cy="2019935"/>
          </a:xfrm>
          <a:custGeom>
            <a:avLst/>
            <a:gdLst/>
            <a:ahLst/>
            <a:cxnLst/>
            <a:rect l="l" t="t" r="r" b="b"/>
            <a:pathLst>
              <a:path w="1139825" h="2019935">
                <a:moveTo>
                  <a:pt x="0" y="2019697"/>
                </a:moveTo>
                <a:lnTo>
                  <a:pt x="1139410" y="2019697"/>
                </a:lnTo>
                <a:lnTo>
                  <a:pt x="1139410" y="0"/>
                </a:lnTo>
                <a:lnTo>
                  <a:pt x="0" y="0"/>
                </a:lnTo>
                <a:lnTo>
                  <a:pt x="0" y="2019697"/>
                </a:lnTo>
                <a:close/>
              </a:path>
            </a:pathLst>
          </a:custGeom>
          <a:solidFill>
            <a:srgbClr val="2B96FF"/>
          </a:solidFill>
        </p:spPr>
        <p:txBody>
          <a:bodyPr wrap="square" lIns="0" tIns="0" rIns="0" bIns="0" rtlCol="0"/>
          <a:lstStyle/>
          <a:p>
            <a:endParaRPr/>
          </a:p>
        </p:txBody>
      </p:sp>
      <p:sp>
        <p:nvSpPr>
          <p:cNvPr id="9" name="object 5"/>
          <p:cNvSpPr/>
          <p:nvPr/>
        </p:nvSpPr>
        <p:spPr>
          <a:xfrm>
            <a:off x="16881056" y="2966935"/>
            <a:ext cx="1139825" cy="2019935"/>
          </a:xfrm>
          <a:custGeom>
            <a:avLst/>
            <a:gdLst/>
            <a:ahLst/>
            <a:cxnLst/>
            <a:rect l="l" t="t" r="r" b="b"/>
            <a:pathLst>
              <a:path w="1139825" h="2019935">
                <a:moveTo>
                  <a:pt x="0" y="2019697"/>
                </a:moveTo>
                <a:lnTo>
                  <a:pt x="1139420" y="2019697"/>
                </a:lnTo>
                <a:lnTo>
                  <a:pt x="1139420" y="0"/>
                </a:lnTo>
                <a:lnTo>
                  <a:pt x="0" y="0"/>
                </a:lnTo>
                <a:lnTo>
                  <a:pt x="0" y="2019697"/>
                </a:lnTo>
                <a:close/>
              </a:path>
            </a:pathLst>
          </a:custGeom>
          <a:solidFill>
            <a:srgbClr val="2B96FF"/>
          </a:solidFill>
        </p:spPr>
        <p:txBody>
          <a:bodyPr wrap="square" lIns="0" tIns="0" rIns="0" bIns="0" rtlCol="0"/>
          <a:lstStyle/>
          <a:p>
            <a:endParaRPr/>
          </a:p>
        </p:txBody>
      </p:sp>
      <p:sp>
        <p:nvSpPr>
          <p:cNvPr id="10" name="object 3"/>
          <p:cNvSpPr/>
          <p:nvPr/>
        </p:nvSpPr>
        <p:spPr>
          <a:xfrm>
            <a:off x="14412803" y="3119335"/>
            <a:ext cx="1139825" cy="2019935"/>
          </a:xfrm>
          <a:custGeom>
            <a:avLst/>
            <a:gdLst/>
            <a:ahLst/>
            <a:cxnLst/>
            <a:rect l="l" t="t" r="r" b="b"/>
            <a:pathLst>
              <a:path w="1139825" h="2019935">
                <a:moveTo>
                  <a:pt x="0" y="2019697"/>
                </a:moveTo>
                <a:lnTo>
                  <a:pt x="1139420" y="2019697"/>
                </a:lnTo>
                <a:lnTo>
                  <a:pt x="1139420" y="0"/>
                </a:lnTo>
                <a:lnTo>
                  <a:pt x="0" y="0"/>
                </a:lnTo>
                <a:lnTo>
                  <a:pt x="0" y="2019697"/>
                </a:lnTo>
                <a:close/>
              </a:path>
            </a:pathLst>
          </a:custGeom>
          <a:solidFill>
            <a:srgbClr val="2B96FF"/>
          </a:solidFill>
        </p:spPr>
        <p:txBody>
          <a:bodyPr wrap="square" lIns="0" tIns="0" rIns="0" bIns="0" rtlCol="0"/>
          <a:lstStyle/>
          <a:p>
            <a:endParaRPr/>
          </a:p>
        </p:txBody>
      </p:sp>
      <p:sp>
        <p:nvSpPr>
          <p:cNvPr id="11" name="object 4"/>
          <p:cNvSpPr/>
          <p:nvPr/>
        </p:nvSpPr>
        <p:spPr>
          <a:xfrm>
            <a:off x="15723130" y="3119335"/>
            <a:ext cx="1139825" cy="2019935"/>
          </a:xfrm>
          <a:custGeom>
            <a:avLst/>
            <a:gdLst/>
            <a:ahLst/>
            <a:cxnLst/>
            <a:rect l="l" t="t" r="r" b="b"/>
            <a:pathLst>
              <a:path w="1139825" h="2019935">
                <a:moveTo>
                  <a:pt x="0" y="2019697"/>
                </a:moveTo>
                <a:lnTo>
                  <a:pt x="1139410" y="2019697"/>
                </a:lnTo>
                <a:lnTo>
                  <a:pt x="1139410" y="0"/>
                </a:lnTo>
                <a:lnTo>
                  <a:pt x="0" y="0"/>
                </a:lnTo>
                <a:lnTo>
                  <a:pt x="0" y="2019697"/>
                </a:lnTo>
                <a:close/>
              </a:path>
            </a:pathLst>
          </a:custGeom>
          <a:solidFill>
            <a:srgbClr val="2B96FF"/>
          </a:solidFill>
        </p:spPr>
        <p:txBody>
          <a:bodyPr wrap="square" lIns="0" tIns="0" rIns="0" bIns="0" rtlCol="0"/>
          <a:lstStyle/>
          <a:p>
            <a:endParaRPr/>
          </a:p>
        </p:txBody>
      </p:sp>
      <p:sp>
        <p:nvSpPr>
          <p:cNvPr id="12" name="object 5"/>
          <p:cNvSpPr/>
          <p:nvPr/>
        </p:nvSpPr>
        <p:spPr>
          <a:xfrm>
            <a:off x="17033456" y="3119335"/>
            <a:ext cx="1139825" cy="2019935"/>
          </a:xfrm>
          <a:custGeom>
            <a:avLst/>
            <a:gdLst/>
            <a:ahLst/>
            <a:cxnLst/>
            <a:rect l="l" t="t" r="r" b="b"/>
            <a:pathLst>
              <a:path w="1139825" h="2019935">
                <a:moveTo>
                  <a:pt x="0" y="2019697"/>
                </a:moveTo>
                <a:lnTo>
                  <a:pt x="1139420" y="2019697"/>
                </a:lnTo>
                <a:lnTo>
                  <a:pt x="1139420" y="0"/>
                </a:lnTo>
                <a:lnTo>
                  <a:pt x="0" y="0"/>
                </a:lnTo>
                <a:lnTo>
                  <a:pt x="0" y="2019697"/>
                </a:lnTo>
                <a:close/>
              </a:path>
            </a:pathLst>
          </a:custGeom>
          <a:solidFill>
            <a:srgbClr val="2B96FF"/>
          </a:solidFill>
        </p:spPr>
        <p:txBody>
          <a:bodyPr wrap="square" lIns="0" tIns="0" rIns="0" bIns="0" rtlCol="0"/>
          <a:lstStyle/>
          <a:p>
            <a:endParaRPr/>
          </a:p>
        </p:txBody>
      </p:sp>
      <p:sp>
        <p:nvSpPr>
          <p:cNvPr id="13" name="object 6"/>
          <p:cNvSpPr txBox="1"/>
          <p:nvPr/>
        </p:nvSpPr>
        <p:spPr>
          <a:xfrm>
            <a:off x="5347809" y="1676399"/>
            <a:ext cx="367191" cy="1212511"/>
          </a:xfrm>
          <a:prstGeom prst="rect">
            <a:avLst/>
          </a:prstGeom>
          <a:solidFill>
            <a:srgbClr val="2B96FF"/>
          </a:solidFill>
        </p:spPr>
        <p:txBody>
          <a:bodyPr vert="horz" wrap="square" lIns="0" tIns="591185" rIns="0" bIns="0" rtlCol="0" anchor="ctr">
            <a:spAutoFit/>
          </a:bodyPr>
          <a:lstStyle/>
          <a:p>
            <a:pPr marL="4445" algn="ctr">
              <a:lnSpc>
                <a:spcPct val="100000"/>
              </a:lnSpc>
              <a:spcBef>
                <a:spcPts val="4655"/>
              </a:spcBef>
            </a:pPr>
            <a:endParaRPr sz="4000" baseline="0" dirty="0">
              <a:latin typeface="Comic Sans MS" charset="0"/>
              <a:ea typeface="Comic Sans MS" charset="0"/>
              <a:cs typeface="Comic Sans MS" charset="0"/>
            </a:endParaRPr>
          </a:p>
        </p:txBody>
      </p:sp>
      <p:sp>
        <p:nvSpPr>
          <p:cNvPr id="14" name="Content Placeholder 2"/>
          <p:cNvSpPr txBox="1">
            <a:spLocks/>
          </p:cNvSpPr>
          <p:nvPr/>
        </p:nvSpPr>
        <p:spPr bwMode="auto">
          <a:xfrm flipV="1">
            <a:off x="744794" y="5717458"/>
            <a:ext cx="8001000" cy="37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10000"/>
              <a:buFont typeface="Wingdings" pitchFamily="2" charset="2"/>
              <a:buBlip>
                <a:blip r:embed="rId3"/>
              </a:buBlip>
              <a:defRPr lang="en-US" sz="3000" dirty="0" smtClean="0">
                <a:solidFill>
                  <a:srgbClr val="000000"/>
                </a:solidFill>
                <a:latin typeface="Comic Sans MS" charset="0"/>
                <a:ea typeface="Comic Sans MS" charset="0"/>
                <a:cs typeface="Comic Sans MS" charset="0"/>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rgbClr val="000000"/>
                </a:solidFill>
                <a:latin typeface="Comic Sans MS" charset="0"/>
                <a:ea typeface="Comic Sans MS" charset="0"/>
                <a:cs typeface="Comic Sans MS"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600">
                <a:solidFill>
                  <a:srgbClr val="000000"/>
                </a:solidFill>
                <a:latin typeface="Comic Sans MS" charset="0"/>
                <a:ea typeface="Comic Sans MS" charset="0"/>
                <a:cs typeface="Comic Sans MS"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400">
                <a:solidFill>
                  <a:srgbClr val="000000"/>
                </a:solidFill>
                <a:latin typeface="Comic Sans MS" charset="0"/>
                <a:ea typeface="Comic Sans MS" charset="0"/>
                <a:cs typeface="Comic Sans MS"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400">
                <a:solidFill>
                  <a:srgbClr val="000000"/>
                </a:solidFill>
                <a:latin typeface="Comic Sans MS" charset="0"/>
                <a:ea typeface="Comic Sans MS" charset="0"/>
                <a:cs typeface="Comic Sans MS"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9pPr>
          </a:lstStyle>
          <a:p>
            <a:pPr marL="0" indent="0" eaLnBrk="1" fontAlgn="auto" hangingPunct="1">
              <a:spcBef>
                <a:spcPts val="0"/>
              </a:spcBef>
              <a:spcAft>
                <a:spcPts val="0"/>
              </a:spcAft>
              <a:buClrTx/>
              <a:buSzTx/>
              <a:buFontTx/>
              <a:buNone/>
            </a:pPr>
            <a:r>
              <a:rPr lang="en-US" kern="0" baseline="0" smtClean="0"/>
              <a:t> </a:t>
            </a:r>
            <a:endParaRPr lang="en-US" kern="0" baseline="0"/>
          </a:p>
        </p:txBody>
      </p:sp>
      <p:sp>
        <p:nvSpPr>
          <p:cNvPr id="15" name="Content Placeholder 2"/>
          <p:cNvSpPr txBox="1">
            <a:spLocks/>
          </p:cNvSpPr>
          <p:nvPr/>
        </p:nvSpPr>
        <p:spPr bwMode="auto">
          <a:xfrm>
            <a:off x="439994" y="3276600"/>
            <a:ext cx="8856406" cy="186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10000"/>
              <a:buFont typeface="Wingdings" pitchFamily="2" charset="2"/>
              <a:buBlip>
                <a:blip r:embed="rId3"/>
              </a:buBlip>
              <a:defRPr lang="en-US" sz="3000" dirty="0" smtClean="0">
                <a:solidFill>
                  <a:srgbClr val="000000"/>
                </a:solidFill>
                <a:latin typeface="Comic Sans MS" charset="0"/>
                <a:ea typeface="Comic Sans MS" charset="0"/>
                <a:cs typeface="Comic Sans MS" charset="0"/>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rgbClr val="000000"/>
                </a:solidFill>
                <a:latin typeface="Comic Sans MS" charset="0"/>
                <a:ea typeface="Comic Sans MS" charset="0"/>
                <a:cs typeface="Comic Sans MS"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600">
                <a:solidFill>
                  <a:srgbClr val="000000"/>
                </a:solidFill>
                <a:latin typeface="Comic Sans MS" charset="0"/>
                <a:ea typeface="Comic Sans MS" charset="0"/>
                <a:cs typeface="Comic Sans MS"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400">
                <a:solidFill>
                  <a:srgbClr val="000000"/>
                </a:solidFill>
                <a:latin typeface="Comic Sans MS" charset="0"/>
                <a:ea typeface="Comic Sans MS" charset="0"/>
                <a:cs typeface="Comic Sans MS"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400">
                <a:solidFill>
                  <a:srgbClr val="000000"/>
                </a:solidFill>
                <a:latin typeface="Comic Sans MS" charset="0"/>
                <a:ea typeface="Comic Sans MS" charset="0"/>
                <a:cs typeface="Comic Sans MS"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9pPr>
          </a:lstStyle>
          <a:p>
            <a:pPr eaLnBrk="1" fontAlgn="auto" hangingPunct="1">
              <a:spcBef>
                <a:spcPts val="0"/>
              </a:spcBef>
              <a:spcAft>
                <a:spcPts val="0"/>
              </a:spcAft>
              <a:buClr>
                <a:schemeClr val="tx1"/>
              </a:buClr>
              <a:buSzTx/>
              <a:buFont typeface="Wingdings" charset="2"/>
              <a:buChar char="v"/>
            </a:pPr>
            <a:r>
              <a:rPr lang="en-US" kern="0" baseline="0" dirty="0" smtClean="0"/>
              <a:t> </a:t>
            </a:r>
            <a:r>
              <a:rPr lang="en-US" kern="0" baseline="0" dirty="0" smtClean="0">
                <a:latin typeface="Candara" charset="0"/>
                <a:ea typeface="Candara" charset="0"/>
                <a:cs typeface="Candara" charset="0"/>
              </a:rPr>
              <a:t>It looks like a file</a:t>
            </a:r>
          </a:p>
          <a:p>
            <a:pPr eaLnBrk="1" fontAlgn="auto" hangingPunct="1">
              <a:spcBef>
                <a:spcPts val="0"/>
              </a:spcBef>
              <a:spcAft>
                <a:spcPts val="0"/>
              </a:spcAft>
              <a:buClr>
                <a:schemeClr val="tx1"/>
              </a:buClr>
              <a:buSzTx/>
              <a:buFont typeface="Wingdings" charset="2"/>
              <a:buChar char="v"/>
            </a:pPr>
            <a:r>
              <a:rPr lang="en-US" kern="0" baseline="0" dirty="0" smtClean="0">
                <a:latin typeface="Candara" charset="0"/>
                <a:ea typeface="Candara" charset="0"/>
                <a:cs typeface="Candara" charset="0"/>
              </a:rPr>
              <a:t> Append-only global log</a:t>
            </a:r>
          </a:p>
          <a:p>
            <a:pPr eaLnBrk="1" fontAlgn="auto" hangingPunct="1">
              <a:spcBef>
                <a:spcPts val="0"/>
              </a:spcBef>
              <a:spcAft>
                <a:spcPts val="0"/>
              </a:spcAft>
              <a:buClr>
                <a:schemeClr val="tx1"/>
              </a:buClr>
              <a:buSzTx/>
              <a:buFont typeface="Wingdings" charset="2"/>
              <a:buChar char="v"/>
            </a:pPr>
            <a:r>
              <a:rPr lang="en-US" kern="0" baseline="0" dirty="0" smtClean="0">
                <a:latin typeface="Candara" charset="0"/>
                <a:ea typeface="Candara" charset="0"/>
                <a:cs typeface="Candara" charset="0"/>
              </a:rPr>
              <a:t> Every node on the network has a consistent copy</a:t>
            </a:r>
            <a:endParaRPr lang="en-US" kern="0" baseline="0" dirty="0">
              <a:latin typeface="Candara" charset="0"/>
              <a:ea typeface="Candara" charset="0"/>
              <a:cs typeface="Candara" charset="0"/>
            </a:endParaRPr>
          </a:p>
        </p:txBody>
      </p:sp>
      <p:sp>
        <p:nvSpPr>
          <p:cNvPr id="16" name="object 6"/>
          <p:cNvSpPr txBox="1"/>
          <p:nvPr/>
        </p:nvSpPr>
        <p:spPr>
          <a:xfrm>
            <a:off x="5925671" y="1680848"/>
            <a:ext cx="367191" cy="1212511"/>
          </a:xfrm>
          <a:prstGeom prst="rect">
            <a:avLst/>
          </a:prstGeom>
          <a:solidFill>
            <a:srgbClr val="2B96FF"/>
          </a:solidFill>
        </p:spPr>
        <p:txBody>
          <a:bodyPr vert="horz" wrap="square" lIns="0" tIns="591185" rIns="0" bIns="0" rtlCol="0" anchor="ctr">
            <a:spAutoFit/>
          </a:bodyPr>
          <a:lstStyle/>
          <a:p>
            <a:pPr marL="4445" algn="ctr">
              <a:lnSpc>
                <a:spcPct val="100000"/>
              </a:lnSpc>
              <a:spcBef>
                <a:spcPts val="4655"/>
              </a:spcBef>
            </a:pPr>
            <a:endParaRPr sz="4000" baseline="0" dirty="0">
              <a:latin typeface="Comic Sans MS" charset="0"/>
              <a:ea typeface="Comic Sans MS" charset="0"/>
              <a:cs typeface="Comic Sans MS" charset="0"/>
            </a:endParaRPr>
          </a:p>
        </p:txBody>
      </p:sp>
      <p:sp>
        <p:nvSpPr>
          <p:cNvPr id="17" name="object 6"/>
          <p:cNvSpPr txBox="1"/>
          <p:nvPr/>
        </p:nvSpPr>
        <p:spPr>
          <a:xfrm>
            <a:off x="6526487" y="1682019"/>
            <a:ext cx="367191" cy="1212511"/>
          </a:xfrm>
          <a:prstGeom prst="rect">
            <a:avLst/>
          </a:prstGeom>
          <a:solidFill>
            <a:srgbClr val="2B96FF"/>
          </a:solidFill>
        </p:spPr>
        <p:txBody>
          <a:bodyPr vert="horz" wrap="square" lIns="0" tIns="591185" rIns="0" bIns="0" rtlCol="0" anchor="ctr">
            <a:spAutoFit/>
          </a:bodyPr>
          <a:lstStyle/>
          <a:p>
            <a:pPr marL="4445" algn="ctr">
              <a:lnSpc>
                <a:spcPct val="100000"/>
              </a:lnSpc>
              <a:spcBef>
                <a:spcPts val="4655"/>
              </a:spcBef>
            </a:pPr>
            <a:endParaRPr sz="4000" baseline="0" dirty="0">
              <a:latin typeface="Comic Sans MS" charset="0"/>
              <a:ea typeface="Comic Sans MS" charset="0"/>
              <a:cs typeface="Comic Sans MS" charset="0"/>
            </a:endParaRPr>
          </a:p>
        </p:txBody>
      </p:sp>
      <p:sp>
        <p:nvSpPr>
          <p:cNvPr id="19" name="TextBox 18"/>
          <p:cNvSpPr txBox="1"/>
          <p:nvPr/>
        </p:nvSpPr>
        <p:spPr>
          <a:xfrm>
            <a:off x="1201994" y="5408602"/>
            <a:ext cx="7086600" cy="523220"/>
          </a:xfrm>
          <a:prstGeom prst="rect">
            <a:avLst/>
          </a:prstGeom>
          <a:noFill/>
        </p:spPr>
        <p:txBody>
          <a:bodyPr wrap="square" rtlCol="0">
            <a:spAutoFit/>
          </a:bodyPr>
          <a:lstStyle/>
          <a:p>
            <a:r>
              <a:rPr lang="en-US" sz="2800" baseline="0" dirty="0" smtClean="0">
                <a:latin typeface="Candara" charset="0"/>
                <a:ea typeface="Candara" charset="0"/>
                <a:cs typeface="Candara" charset="0"/>
              </a:rPr>
              <a:t>Bitcoin is the most secure blockchain. </a:t>
            </a:r>
            <a:endParaRPr lang="en-US" sz="2800" baseline="0" dirty="0">
              <a:latin typeface="Candara" charset="0"/>
              <a:ea typeface="Candara" charset="0"/>
              <a:cs typeface="Candara" charset="0"/>
            </a:endParaRPr>
          </a:p>
        </p:txBody>
      </p:sp>
    </p:spTree>
    <p:extLst>
      <p:ext uri="{BB962C8B-B14F-4D97-AF65-F5344CB8AC3E}">
        <p14:creationId xmlns:p14="http://schemas.microsoft.com/office/powerpoint/2010/main" val="2117921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Bitcoin</a:t>
            </a:r>
            <a:endParaRPr lang="en-US" dirty="0"/>
          </a:p>
        </p:txBody>
      </p:sp>
      <p:sp>
        <p:nvSpPr>
          <p:cNvPr id="3" name="Content Placeholder 2"/>
          <p:cNvSpPr>
            <a:spLocks noGrp="1"/>
          </p:cNvSpPr>
          <p:nvPr>
            <p:ph idx="1"/>
          </p:nvPr>
        </p:nvSpPr>
        <p:spPr/>
        <p:txBody>
          <a:bodyPr anchor="ctr"/>
          <a:lstStyle/>
          <a:p>
            <a:pPr marL="0" indent="0" algn="ctr" eaLnBrk="1" fontAlgn="auto" hangingPunct="1">
              <a:spcBef>
                <a:spcPts val="0"/>
              </a:spcBef>
              <a:spcAft>
                <a:spcPts val="0"/>
              </a:spcAft>
              <a:buClrTx/>
              <a:buSzTx/>
              <a:buNone/>
            </a:pPr>
            <a:r>
              <a:rPr lang="en-US" dirty="0" smtClean="0"/>
              <a:t> </a:t>
            </a:r>
            <a:r>
              <a:rPr lang="en-US" sz="3500" dirty="0"/>
              <a:t>Bitcoin: A Peer-to-Peer Electronic Cash System</a:t>
            </a:r>
          </a:p>
          <a:p>
            <a:pPr marL="0" indent="0" algn="ctr" eaLnBrk="1" fontAlgn="auto" hangingPunct="1">
              <a:spcBef>
                <a:spcPts val="0"/>
              </a:spcBef>
              <a:spcAft>
                <a:spcPts val="0"/>
              </a:spcAft>
              <a:buClrTx/>
              <a:buSzTx/>
              <a:buNone/>
            </a:pPr>
            <a:r>
              <a:rPr lang="en-US" sz="3200" dirty="0">
                <a:solidFill>
                  <a:srgbClr val="0070C0"/>
                </a:solidFill>
              </a:rPr>
              <a:t>Satoshi Nakamoto </a:t>
            </a:r>
          </a:p>
          <a:p>
            <a:pPr marL="0" marR="0" lvl="0" indent="0" defTabSz="914400" eaLnBrk="1" fontAlgn="auto" latinLnBrk="0" hangingPunct="1">
              <a:lnSpc>
                <a:spcPct val="100000"/>
              </a:lnSpc>
              <a:spcBef>
                <a:spcPts val="0"/>
              </a:spcBef>
              <a:spcAft>
                <a:spcPts val="0"/>
              </a:spcAft>
              <a:buClrTx/>
              <a:buSzTx/>
              <a:buFontTx/>
              <a:buNone/>
              <a:tabLst/>
              <a:defRPr/>
            </a:pPr>
            <a:endParaRPr lang="en-US" sz="3500" dirty="0"/>
          </a:p>
        </p:txBody>
      </p:sp>
      <p:sp>
        <p:nvSpPr>
          <p:cNvPr id="4" name="Date Placeholder 3"/>
          <p:cNvSpPr>
            <a:spLocks noGrp="1"/>
          </p:cNvSpPr>
          <p:nvPr>
            <p:ph type="dt" sz="half" idx="10"/>
          </p:nvPr>
        </p:nvSpPr>
        <p:spPr/>
        <p:txBody>
          <a:bodyPr/>
          <a:lstStyle/>
          <a:p>
            <a:pPr>
              <a:defRPr/>
            </a:pPr>
            <a:fld id="{BDED4335-634A-423F-B535-B46CD01A09AB}" type="slidenum">
              <a:rPr lang="en-US" altLang="zh-CN" smtClean="0"/>
              <a:pPr>
                <a:defRPr/>
              </a:pPr>
              <a:t>9</a:t>
            </a:fld>
            <a:endParaRPr lang="en-US" altLang="zh-CN"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1"/>
            <a:ext cx="1593590" cy="1371601"/>
          </a:xfrm>
          <a:prstGeom prst="rect">
            <a:avLst/>
          </a:prstGeom>
        </p:spPr>
      </p:pic>
      <p:sp>
        <p:nvSpPr>
          <p:cNvPr id="6" name="TextBox 5"/>
          <p:cNvSpPr txBox="1"/>
          <p:nvPr/>
        </p:nvSpPr>
        <p:spPr>
          <a:xfrm>
            <a:off x="990600" y="5943600"/>
            <a:ext cx="6781800" cy="584775"/>
          </a:xfrm>
          <a:prstGeom prst="rect">
            <a:avLst/>
          </a:prstGeom>
          <a:noFill/>
        </p:spPr>
        <p:txBody>
          <a:bodyPr wrap="square" rtlCol="0">
            <a:spAutoFit/>
          </a:bodyPr>
          <a:lstStyle/>
          <a:p>
            <a:r>
              <a:rPr lang="en-US" dirty="0" smtClean="0"/>
              <a:t>[1] </a:t>
            </a:r>
            <a:r>
              <a:rPr lang="en-US" dirty="0" err="1" smtClean="0"/>
              <a:t>Nakamoto</a:t>
            </a:r>
            <a:r>
              <a:rPr lang="en-US" dirty="0"/>
              <a:t>, Satoshi. "Bitcoin: A peer-to-peer electronic cash system." (2008): 28.</a:t>
            </a:r>
          </a:p>
        </p:txBody>
      </p:sp>
    </p:spTree>
    <p:extLst>
      <p:ext uri="{BB962C8B-B14F-4D97-AF65-F5344CB8AC3E}">
        <p14:creationId xmlns:p14="http://schemas.microsoft.com/office/powerpoint/2010/main" val="22035017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Chen">
      <a:majorFont>
        <a:latin typeface="Calibri"/>
        <a:ea typeface=""/>
        <a:cs typeface="Times New Roman"/>
      </a:majorFont>
      <a:minorFont>
        <a:latin typeface="Calibri"/>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a:spPr>
      <a:bodyPr rtlCol="0" anchor="ctr"/>
      <a:lstStyle>
        <a:defPPr marL="12327">
          <a:tabLst>
            <a:tab pos="455488" algn="l"/>
            <a:tab pos="456104" algn="l"/>
          </a:tabLst>
          <a:defRPr sz="2471" dirty="0">
            <a:latin typeface="+mj-lt"/>
            <a:cs typeface="Times New Roman" panose="02020603050405020304" pitchFamily="18" charset="0"/>
          </a:defRPr>
        </a:defPPr>
      </a:lstStyle>
      <a:style>
        <a:lnRef idx="2">
          <a:schemeClr val="accent6"/>
        </a:lnRef>
        <a:fillRef idx="1">
          <a:schemeClr val="lt1"/>
        </a:fillRef>
        <a:effectRef idx="0">
          <a:schemeClr val="accent6"/>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Tahoma" pitchFamily="34" charset="0"/>
            <a:cs typeface="Times New Roman" pitchFamily="18"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83777</TotalTime>
  <Words>3320</Words>
  <Application>Microsoft Macintosh PowerPoint</Application>
  <PresentationFormat>On-screen Show (4:3)</PresentationFormat>
  <Paragraphs>736</Paragraphs>
  <Slides>63</Slides>
  <Notes>50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63</vt:i4>
      </vt:variant>
    </vt:vector>
  </HeadingPairs>
  <TitlesOfParts>
    <vt:vector size="76" baseType="lpstr">
      <vt:lpstr>Calibri</vt:lpstr>
      <vt:lpstr>Cambria Math</vt:lpstr>
      <vt:lpstr>Candara</vt:lpstr>
      <vt:lpstr>Comic Sans MS</vt:lpstr>
      <vt:lpstr>Tahoma</vt:lpstr>
      <vt:lpstr>Times New Roman</vt:lpstr>
      <vt:lpstr>Wingdings</vt:lpstr>
      <vt:lpstr>宋体</vt:lpstr>
      <vt:lpstr>微软雅黑</vt:lpstr>
      <vt:lpstr>Arial</vt:lpstr>
      <vt:lpstr>Blueprint</vt:lpstr>
      <vt:lpstr>自定义设计方案</vt:lpstr>
      <vt:lpstr>Visio</vt:lpstr>
      <vt:lpstr>Blockchain and Its Applications CertChain</vt:lpstr>
      <vt:lpstr>Outline</vt:lpstr>
      <vt:lpstr>Background</vt:lpstr>
      <vt:lpstr>Background</vt:lpstr>
      <vt:lpstr>Background</vt:lpstr>
      <vt:lpstr>Background</vt:lpstr>
      <vt:lpstr>Outline</vt:lpstr>
      <vt:lpstr>Blockchain</vt:lpstr>
      <vt:lpstr> Bitcoin</vt:lpstr>
      <vt:lpstr>Motivation </vt:lpstr>
      <vt:lpstr>Motivation </vt:lpstr>
      <vt:lpstr>Bitcoin components</vt:lpstr>
      <vt:lpstr>Transactions</vt:lpstr>
      <vt:lpstr>Transactions</vt:lpstr>
      <vt:lpstr>Blockchain</vt:lpstr>
      <vt:lpstr>Threat model</vt:lpstr>
      <vt:lpstr>Blockchain</vt:lpstr>
      <vt:lpstr>Blockchain</vt:lpstr>
      <vt:lpstr>Verification</vt:lpstr>
      <vt:lpstr>Verification</vt:lpstr>
      <vt:lpstr>Blockchain</vt:lpstr>
      <vt:lpstr>Proof-of-Work</vt:lpstr>
      <vt:lpstr>Proof-of-Work</vt:lpstr>
      <vt:lpstr>Proof-of-Work</vt:lpstr>
      <vt:lpstr>Proof-of-Work</vt:lpstr>
      <vt:lpstr>Blockchain – consistency</vt:lpstr>
      <vt:lpstr>Overview of the Bitcoin network</vt:lpstr>
      <vt:lpstr>Conclusions of Blockchain</vt:lpstr>
      <vt:lpstr>Outline</vt:lpstr>
      <vt:lpstr>CertChain: Public and Efficient Certificate Audit Based on Blockchain for TLS connections</vt:lpstr>
      <vt:lpstr>Outline</vt:lpstr>
      <vt:lpstr>Motivation</vt:lpstr>
      <vt:lpstr>PowerPoint Presentation</vt:lpstr>
      <vt:lpstr>Drawbacks of existing work</vt:lpstr>
      <vt:lpstr>Drawbacks of existing work</vt:lpstr>
      <vt:lpstr>PowerPoint Presentation</vt:lpstr>
      <vt:lpstr>PowerPoint Presentation</vt:lpstr>
      <vt:lpstr>Threat model</vt:lpstr>
      <vt:lpstr>Threat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EigenTrust Algorithm for Reputation Management in P2P Networks</dc:title>
  <dc:creator>Jay</dc:creator>
  <cp:lastModifiedBy>Minmei Wang</cp:lastModifiedBy>
  <cp:revision>2603</cp:revision>
  <cp:lastPrinted>1601-01-01T00:00:00Z</cp:lastPrinted>
  <dcterms:created xsi:type="dcterms:W3CDTF">2009-02-07T04:17:55Z</dcterms:created>
  <dcterms:modified xsi:type="dcterms:W3CDTF">2019-03-04T22:47:26Z</dcterms:modified>
</cp:coreProperties>
</file>